
<file path=[Content_Types].xml><?xml version="1.0" encoding="utf-8"?>
<Types xmlns="http://schemas.openxmlformats.org/package/2006/content-types">
  <Override PartName="/ppt/notesSlides/notesSlide20.xml" ContentType="application/vnd.openxmlformats-officedocument.presentationml.notesSlide+xml"/>
  <Override PartName="/ppt/slides/slide72.xml" ContentType="application/vnd.openxmlformats-officedocument.presentationml.slide+xml"/>
  <Override PartName="/ppt/embeddings/Microsoft_Equation9.bin" ContentType="application/vnd.openxmlformats-officedocument.oleObject"/>
  <Override PartName="/ppt/slideLayouts/slideLayout5.xml" ContentType="application/vnd.openxmlformats-officedocument.presentationml.slideLayout+xml"/>
  <Override PartName="/ppt/embeddings/Microsoft_Equation23.bin" ContentType="application/vnd.openxmlformats-officedocument.oleObject"/>
  <Override PartName="/ppt/slides/slide179.xml" ContentType="application/vnd.openxmlformats-officedocument.presentationml.slide+xml"/>
  <Override PartName="/ppt/tags/tag65.xml" ContentType="application/vnd.openxmlformats-officedocument.presentationml.tags+xml"/>
  <Override PartName="/ppt/slides/slide124.xml" ContentType="application/vnd.openxmlformats-officedocument.presentationml.slide+xml"/>
  <Override PartName="/ppt/tags/tag2.xml" ContentType="application/vnd.openxmlformats-officedocument.presentationml.tags+xml"/>
  <Override PartName="/ppt/slides/slide45.xml" ContentType="application/vnd.openxmlformats-officedocument.presentationml.slide+xml"/>
  <Override PartName="/ppt/slides/slide108.xml" ContentType="application/vnd.openxmlformats-officedocument.presentationml.slide+xml"/>
  <Override PartName="/ppt/slides/slide185.xml" ContentType="application/vnd.openxmlformats-officedocument.presentationml.slide+xml"/>
  <Override PartName="/ppt/embeddings/Microsoft_Equation13.bin" ContentType="application/vnd.openxmlformats-officedocument.oleObject"/>
  <Override PartName="/ppt/tags/tag55.xml" ContentType="application/vnd.openxmlformats-officedocument.presentationml.tags+xml"/>
  <Override PartName="/ppt/slides/slide3.xml" ContentType="application/vnd.openxmlformats-officedocument.presentationml.slide+xml"/>
  <Override PartName="/ppt/embeddings/oleObject3.bin" ContentType="application/vnd.openxmlformats-officedocument.oleObject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35.xml" ContentType="application/vnd.openxmlformats-officedocument.presentationml.slide+xml"/>
  <Override PartName="/ppt/slides/slide191.xml" ContentType="application/vnd.openxmlformats-officedocument.presentationml.slide+xml"/>
  <Override PartName="/ppt/embeddings/Microsoft_Equation5.bin" ContentType="application/vnd.openxmlformats-officedocument.oleObject"/>
  <Override PartName="/ppt/tags/tag28.xml" ContentType="application/vnd.openxmlformats-officedocument.presentationml.tags+xml"/>
  <Override PartName="/ppt/slideLayouts/slideLayout1.xml" ContentType="application/vnd.openxmlformats-officedocument.presentationml.slideLayout+xml"/>
  <Override PartName="/ppt/slides/slide175.xml" ContentType="application/vnd.openxmlformats-officedocument.presentationml.slide+xml"/>
  <Override PartName="/ppt/tags/tag61.xml" ContentType="application/vnd.openxmlformats-officedocument.presentationml.tags+xml"/>
  <Override PartName="/ppt/slides/slide96.xml" ContentType="application/vnd.openxmlformats-officedocument.presentationml.slide+xml"/>
  <Override PartName="/ppt/slides/slide120.xml" ContentType="application/vnd.openxmlformats-officedocument.presentationml.slide+xml"/>
  <Override PartName="/ppt/slides/slide41.xml" ContentType="application/vnd.openxmlformats-officedocument.presentationml.slide+xml"/>
  <Override PartName="/ppt/slides/slide217.xml" ContentType="application/vnd.openxmlformats-officedocument.presentationml.slide+xml"/>
  <Override PartName="/ppt/slides/slide104.xml" ContentType="application/vnd.openxmlformats-officedocument.presentationml.slide+xml"/>
  <Override PartName="/ppt/slides/slide148.xml" ContentType="application/vnd.openxmlformats-officedocument.presentationml.slide+xml"/>
  <Default Extension="xml" ContentType="application/xml"/>
  <Override PartName="/ppt/slides/slide69.xml" ContentType="application/vnd.openxmlformats-officedocument.presentationml.slide+xml"/>
  <Override PartName="/ppt/slides/slide181.xml" ContentType="application/vnd.openxmlformats-officedocument.presentationml.slide+xml"/>
  <Override PartName="/ppt/tags/tag18.xml" ContentType="application/vnd.openxmlformats-officedocument.presentationml.tags+xml"/>
  <Override PartName="/docProps/app.xml" ContentType="application/vnd.openxmlformats-officedocument.extended-properties+xml"/>
  <Override PartName="/ppt/tags/tag51.xml" ContentType="application/vnd.openxmlformats-officedocument.presentationml.tags+xml"/>
  <Default Extension="png" ContentType="image/png"/>
  <Override PartName="/ppt/slides/slide110.xml" ContentType="application/vnd.openxmlformats-officedocument.presentationml.slide+xml"/>
  <Override PartName="/ppt/slides/slide31.xml" ContentType="application/vnd.openxmlformats-officedocument.presentationml.slide+xml"/>
  <Override PartName="/ppt/slides/slide207.xml" ContentType="application/vnd.openxmlformats-officedocument.presentationml.slide+xml"/>
  <Override PartName="/ppt/slides/slide138.xml" ContentType="application/vnd.openxmlformats-officedocument.presentationml.slide+xml"/>
  <Override PartName="/ppt/tags/tag24.xml" ContentType="application/vnd.openxmlformats-officedocument.presentationml.tags+xml"/>
  <Override PartName="/ppt/slides/slide171.xml" ContentType="application/vnd.openxmlformats-officedocument.presentationml.slide+xml"/>
  <Override PartName="/ppt/slides/slide59.xml" ContentType="application/vnd.openxmlformats-officedocument.presentationml.slide+xml"/>
  <Override PartName="/ppt/slides/slide199.xml" ContentType="application/vnd.openxmlformats-officedocument.presentationml.slide+xml"/>
  <Override PartName="/ppt/slides/slide213.xml" ContentType="application/vnd.openxmlformats-officedocument.presentationml.slide+xml"/>
  <Override PartName="/ppt/slides/slide144.xml" ContentType="application/vnd.openxmlformats-officedocument.presentationml.slide+xml"/>
  <Override PartName="/ppt/slides/slide65.xml" ContentType="application/vnd.openxmlformats-officedocument.presentationml.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slides/slide203.xml" ContentType="application/vnd.openxmlformats-officedocument.presentationml.slide+xml"/>
  <Override PartName="/ppt/slides/slide71.xml" ContentType="application/vnd.openxmlformats-officedocument.presentationml.slide+xml"/>
  <Override PartName="/ppt/slides/slide134.xml" ContentType="application/vnd.openxmlformats-officedocument.presentationml.slide+xml"/>
  <Override PartName="/ppt/tags/tag20.xml" ContentType="application/vnd.openxmlformats-officedocument.presentationml.tags+xml"/>
  <Override PartName="/ppt/slides/slide55.xml" ContentType="application/vnd.openxmlformats-officedocument.presentationml.slide+xml"/>
  <Override PartName="/ppt/tags/tag48.xml" ContentType="application/vnd.openxmlformats-officedocument.presentationml.tags+xml"/>
  <Override PartName="/ppt/slides/slide195.xml" ContentType="application/vnd.openxmlformats-officedocument.presentationml.slide+xml"/>
  <Override PartName="/ppt/slides/slide140.xml" ContentType="application/vnd.openxmlformats-officedocument.presentationml.slide+xml"/>
  <Override PartName="/ppt/slides/slide28.xml" ContentType="application/vnd.openxmlformats-officedocument.presentationml.slide+xml"/>
  <Override PartName="/ppt/slides/slide61.xml" ContentType="application/vnd.openxmlformats-officedocument.presentationml.slide+xml"/>
  <Override PartName="/ppt/slides/slide237.xml" ContentType="application/vnd.openxmlformats-officedocument.presentationml.slide+xml"/>
  <Override PartName="/ppt/tags/tag10.xml" ContentType="application/vnd.openxmlformats-officedocument.presentationml.tags+xml"/>
  <Default Extension="gif" ContentType="image/gif"/>
  <Override PartName="/ppt/slides/slide16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89.xml" ContentType="application/vnd.openxmlformats-officedocument.presentationml.slide+xml"/>
  <Override PartName="/ppt/tags/tag38.xml" ContentType="application/vnd.openxmlformats-officedocument.presentationml.tags+xml"/>
  <Override PartName="/ppt/slides/slide130.xml" ContentType="application/vnd.openxmlformats-officedocument.presentationml.slide+xml"/>
  <Override PartName="/ppt/slides/slide18.xml" ContentType="application/vnd.openxmlformats-officedocument.presentationml.slide+xml"/>
  <Override PartName="/ppt/slides/slide243.xml" ContentType="application/vnd.openxmlformats-officedocument.presentationml.slide+xml"/>
  <Override PartName="/ppt/slides/slide51.xml" ContentType="application/vnd.openxmlformats-officedocument.presentationml.slide+xml"/>
  <Override PartName="/ppt/slides/slide227.xml" ContentType="application/vnd.openxmlformats-officedocument.presentationml.slide+xml"/>
  <Override PartName="/ppt/slides/slide95.xml" ContentType="application/vnd.openxmlformats-officedocument.presentationml.slide+xml"/>
  <Override PartName="/ppt/slides/slide158.xml" ContentType="application/vnd.openxmlformats-officedocument.presentationml.slide+xml"/>
  <Override PartName="/ppt/tags/tag44.xml" ContentType="application/vnd.openxmlformats-officedocument.presentationml.tags+xml"/>
  <Override PartName="/ppt/notesSlides/notesSlide27.xml" ContentType="application/vnd.openxmlformats-officedocument.presentationml.notesSlide+xml"/>
  <Override PartName="/ppt/slides/slide79.xml" ContentType="application/vnd.openxmlformats-officedocument.presentationml.slide+xml"/>
  <Override PartName="/ppt/slides/slide103.xml" ContentType="application/vnd.openxmlformats-officedocument.presentationml.slide+xml"/>
  <Override PartName="/ppt/slides/slide24.xml" ContentType="application/vnd.openxmlformats-officedocument.presentationml.slide+xml"/>
  <Override PartName="/ppt/diagrams/layout1.xml" ContentType="application/vnd.openxmlformats-officedocument.drawingml.diagramLayout+xml"/>
  <Override PartName="/ppt/slides/slide233.xml" ContentType="application/vnd.openxmlformats-officedocument.presentationml.slide+xml"/>
  <Override PartName="/ppt/tags/tag9.xml" ContentType="application/vnd.openxmlformats-officedocument.presentationml.tags+xml"/>
  <Override PartName="/ppt/slides/slide164.xml" ContentType="application/vnd.openxmlformats-officedocument.presentationml.slide+xml"/>
  <Override PartName="/ppt/slides/slide85.xml" ContentType="application/vnd.openxmlformats-officedocument.presentationml.slide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4.xml" ContentType="application/vnd.openxmlformats-officedocument.presentationml.slide+xml"/>
  <Override PartName="/ppt/slides/slide223.xml" ContentType="application/vnd.openxmlformats-officedocument.presentationml.slide+xml"/>
  <Override PartName="/ppt/slides/slide91.xml" ContentType="application/vnd.openxmlformats-officedocument.presentationml.slide+xml"/>
  <Override PartName="/ppt/slides/slide154.xml" ContentType="application/vnd.openxmlformats-officedocument.presentationml.slide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slides/slide7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0.xml" ContentType="application/vnd.openxmlformats-officedocument.presentationml.slide+xml"/>
  <Override PartName="/ppt/slides/slide127.xml" ContentType="application/vnd.openxmlformats-officedocument.presentationml.slide+xml"/>
  <Override PartName="/ppt/tags/tag5.xml" ContentType="application/vnd.openxmlformats-officedocument.presentationml.tags+xml"/>
  <Override PartName="/ppt/slides/slide160.xml" ContentType="application/vnd.openxmlformats-officedocument.presentationml.slide+xml"/>
  <Default Extension="bin" ContentType="application/vnd.openxmlformats-officedocument.presentationml.printerSettings"/>
  <Override PartName="/ppt/diagrams/data1.xml" ContentType="application/vnd.openxmlformats-officedocument.drawingml.diagramData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tags/tag30.xml" ContentType="application/vnd.openxmlformats-officedocument.presentationml.tags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embeddings/Microsoft_Equation16.bin" ContentType="application/vnd.openxmlformats-officedocument.oleObject"/>
  <Override PartName="/ppt/tags/tag58.xml" ContentType="application/vnd.openxmlformats-officedocument.presentationml.tags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117.xml" ContentType="application/vnd.openxmlformats-officedocument.presentationml.slide+xml"/>
  <Override PartName="/ppt/slides/slide150.xml" ContentType="application/vnd.openxmlformats-officedocument.presentationml.slide+xml"/>
  <Override PartName="/ppt/slides/slide38.xml" ContentType="application/vnd.openxmlformats-officedocument.presentationml.slide+xml"/>
  <Override PartName="/ppt/embeddings/Microsoft_Equation8.bin" ContentType="application/vnd.openxmlformats-officedocument.oleObject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78.xml" ContentType="application/vnd.openxmlformats-officedocument.presentationml.slide+xml"/>
  <Override PartName="/ppt/tags/tag64.xml" ContentType="application/vnd.openxmlformats-officedocument.presentationml.tags+xml"/>
  <Override PartName="/ppt/embeddings/Microsoft_Equation22.bin" ContentType="application/vnd.openxmlformats-officedocument.oleObject"/>
  <Override PartName="/ppt/slides/slide99.xml" ContentType="application/vnd.openxmlformats-officedocument.presentationml.slide+xml"/>
  <Override PartName="/ppt/slides/slide123.xml" ContentType="application/vnd.openxmlformats-officedocument.presentationml.slide+xml"/>
  <Override PartName="/ppt/tags/tag1.xml" ContentType="application/vnd.openxmlformats-officedocument.presentationml.tags+xml"/>
  <Override PartName="/ppt/slides/slide44.xml" ContentType="application/vnd.openxmlformats-officedocument.presentationml.slide+xml"/>
  <Override PartName="/ppt/slides/slide107.xml" ContentType="application/vnd.openxmlformats-officedocument.presentationml.slide+xml"/>
  <Override PartName="/ppt/slides/slide184.xml" ContentType="application/vnd.openxmlformats-officedocument.presentationml.slide+xml"/>
  <Override PartName="/ppt/embeddings/Microsoft_Equation12.bin" ContentType="application/vnd.openxmlformats-officedocument.oleObject"/>
  <Override PartName="/ppt/tags/tag54.xml" ContentType="application/vnd.openxmlformats-officedocument.presentationml.tags+xml"/>
  <Override PartName="/ppt/slides/slide2.xml" ContentType="application/vnd.openxmlformats-officedocument.presentationml.slide+xml"/>
  <Override PartName="/ppt/embeddings/oleObject2.bin" ContentType="application/vnd.openxmlformats-officedocument.oleObject"/>
  <Default Extension="vml" ContentType="application/vnd.openxmlformats-officedocument.vmlDrawing"/>
  <Override PartName="/ppt/slides/slide113.xml" ContentType="application/vnd.openxmlformats-officedocument.presentationml.slide+xml"/>
  <Override PartName="/ppt/slides/slide34.xml" ContentType="application/vnd.openxmlformats-officedocument.presentationml.slide+xml"/>
  <Override PartName="/ppt/slides/slide190.xml" ContentType="application/vnd.openxmlformats-officedocument.presentationml.slide+xml"/>
  <Override PartName="/ppt/embeddings/Microsoft_Equation4.bin" ContentType="application/vnd.openxmlformats-officedocument.oleObject"/>
  <Override PartName="/ppt/tags/tag27.xml" ContentType="application/vnd.openxmlformats-officedocument.presentationml.tags+xml"/>
  <Override PartName="/ppt/slides/slide174.xml" ContentType="application/vnd.openxmlformats-officedocument.presentationml.slide+xml"/>
  <Override PartName="/ppt/tags/tag60.xml" ContentType="application/vnd.openxmlformats-officedocument.presentationml.tags+xml"/>
  <Override PartName="/ppt/slides/slide40.xml" ContentType="application/vnd.openxmlformats-officedocument.presentationml.slide+xml"/>
  <Override PartName="/ppt/slides/slide216.xml" ContentType="application/vnd.openxmlformats-officedocument.presentationml.slide+xml"/>
  <Override PartName="/ppt/slides/slide147.xml" ContentType="application/vnd.openxmlformats-officedocument.presentationml.slide+xml"/>
  <Override PartName="/ppt/slides/slide180.xml" ContentType="application/vnd.openxmlformats-officedocument.presentationml.slide+xml"/>
  <Override PartName="/ppt/notesSlides/notesSlide7.xml" ContentType="application/vnd.openxmlformats-officedocument.presentationml.notesSlide+xml"/>
  <Default Extension="jpeg" ContentType="image/jpeg"/>
  <Override PartName="/ppt/tags/tag17.xml" ContentType="application/vnd.openxmlformats-officedocument.presentationml.tags+xml"/>
  <Override PartName="/ppt/slides/slide68.xml" ContentType="application/vnd.openxmlformats-officedocument.presentationml.slide+xml"/>
  <Override PartName="/ppt/tags/tag50.xml" ContentType="application/vnd.openxmlformats-officedocument.presentationml.tags+xml"/>
  <Override PartName="/ppt/slides/slide30.xml" ContentType="application/vnd.openxmlformats-officedocument.presentationml.slide+xml"/>
  <Override PartName="/ppt/slides/slide206.xml" ContentType="application/vnd.openxmlformats-officedocument.presentationml.slide+xml"/>
  <Override PartName="/ppt/slides/slide137.xml" ContentType="application/vnd.openxmlformats-officedocument.presentationml.slide+xml"/>
  <Override PartName="/ppt/tags/tag23.xml" ContentType="application/vnd.openxmlformats-officedocument.presentationml.tags+xml"/>
  <Override PartName="/ppt/slides/slide170.xml" ContentType="application/vnd.openxmlformats-officedocument.presentationml.slide+xml"/>
  <Override PartName="/ppt/slides/slide58.xml" ContentType="application/vnd.openxmlformats-officedocument.presentationml.slide+xml"/>
  <Override PartName="/ppt/diagrams/colors1.xml" ContentType="application/vnd.openxmlformats-officedocument.drawingml.diagramColors+xml"/>
  <Override PartName="/ppt/slides/slide198.xml" ContentType="application/vnd.openxmlformats-officedocument.presentationml.slide+xml"/>
  <Override PartName="/ppt/embeddings/Microsoft_Equation26.bin" ContentType="application/vnd.openxmlformats-officedocument.oleObject"/>
  <Override PartName="/ppt/slides/slide212.xml" ContentType="application/vnd.openxmlformats-officedocument.presentationml.slide+xml"/>
  <Override PartName="/ppt/slides/slide143.xml" ContentType="application/vnd.openxmlformats-officedocument.presentationml.slide+xml"/>
  <Override PartName="/ppt/slides/slide64.xml" ContentType="application/vnd.openxmlformats-officedocument.presentationml.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slides/slide202.xml" ContentType="application/vnd.openxmlformats-officedocument.presentationml.slide+xml"/>
  <Override PartName="/ppt/slides/slide70.xml" ContentType="application/vnd.openxmlformats-officedocument.presentationml.slide+xml"/>
  <Override PartName="/ppt/slides/slide133.xml" ContentType="application/vnd.openxmlformats-officedocument.presentationml.slide+xml"/>
  <Override PartName="/ppt/slides/slide54.xml" ContentType="application/vnd.openxmlformats-officedocument.presentationml.slide+xml"/>
  <Override PartName="/ppt/tags/tag47.xml" ContentType="application/vnd.openxmlformats-officedocument.presentationml.tags+xml"/>
  <Override PartName="/ppt/slides/slide194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slide236.xml" ContentType="application/vnd.openxmlformats-officedocument.presentationml.slide+xml"/>
  <Override PartName="/ppt/slides/slide167.xml" ContentType="application/vnd.openxmlformats-officedocument.presentationml.slide+xml"/>
  <Override PartName="/ppt/slides/slide88.xml" ContentType="application/vnd.openxmlformats-officedocument.presentationml.slide+xml"/>
  <Override PartName="/ppt/tags/tag37.xml" ContentType="application/vnd.openxmlformats-officedocument.presentationml.tags+xml"/>
  <Override PartName="/ppt/slides/slide242.xml" ContentType="application/vnd.openxmlformats-officedocument.presentationml.slide+xml"/>
  <Override PartName="/ppt/slides/slide17.xml" ContentType="application/vnd.openxmlformats-officedocument.presentationml.slide+xml"/>
  <Override PartName="/ppt/slides/slide50.xml" ContentType="application/vnd.openxmlformats-officedocument.presentationml.slide+xml"/>
  <Override PartName="/ppt/slides/slide226.xml" ContentType="application/vnd.openxmlformats-officedocument.presentationml.slide+xml"/>
  <Override PartName="/ppt/slides/slide94.xml" ContentType="application/vnd.openxmlformats-officedocument.presentationml.slide+xml"/>
  <Override PartName="/ppt/slides/slide157.xml" ContentType="application/vnd.openxmlformats-officedocument.presentationml.slide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slides/slide78.xml" ContentType="application/vnd.openxmlformats-officedocument.presentationml.slide+xml"/>
  <Override PartName="/ppt/slides/slide102.xml" ContentType="application/vnd.openxmlformats-officedocument.presentationml.slide+xml"/>
  <Override PartName="/ppt/slides/slide23.xml" ContentType="application/vnd.openxmlformats-officedocument.presentationml.slide+xml"/>
  <Override PartName="/ppt/slides/slide232.xml" ContentType="application/vnd.openxmlformats-officedocument.presentationml.slide+xml"/>
  <Override PartName="/ppt/tags/tag8.xml" ContentType="application/vnd.openxmlformats-officedocument.presentationml.tags+xml"/>
  <Override PartName="/ppt/slides/slide163.xml" ContentType="application/vnd.openxmlformats-officedocument.presentationml.slide+xml"/>
  <Override PartName="/ppt/slides/slide84.xml" ContentType="application/vnd.openxmlformats-officedocument.presentationml.slide+xml"/>
  <Override PartName="/ppt/tags/tag33.xml" ContentType="application/vnd.openxmlformats-officedocument.presentationml.tags+xml"/>
  <Override PartName="/ppt/presProps.xml" ContentType="application/vnd.openxmlformats-officedocument.presentationml.presProps+xml"/>
  <Override PartName="/ppt/notesSlides/notesSlide16.xml" ContentType="application/vnd.openxmlformats-officedocument.presentationml.notesSlide+xml"/>
  <Override PartName="/ppt/embeddings/Microsoft_Equation19.bin" ContentType="application/vnd.openxmlformats-officedocument.oleObject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rels" ContentType="application/vnd.openxmlformats-package.relationships+xml"/>
  <Override PartName="/ppt/slides/slide222.xml" ContentType="application/vnd.openxmlformats-officedocument.presentationml.slide+xml"/>
  <Override PartName="/ppt/slides/slide90.xml" ContentType="application/vnd.openxmlformats-officedocument.presentationml.slide+xml"/>
  <Override PartName="/ppt/slides/slide153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74.xml" ContentType="application/vnd.openxmlformats-officedocument.presentationml.slide+xml"/>
  <Override PartName="/ppt/slideLayouts/slideLayout7.xml" ContentType="application/vnd.openxmlformats-officedocument.presentationml.slideLayout+xml"/>
  <Override PartName="/ppt/embeddings/Microsoft_Equation25.bin" ContentType="application/vnd.openxmlformats-officedocument.oleObject"/>
  <Override PartName="/ppt/tags/tag67.xml" ContentType="application/vnd.openxmlformats-officedocument.presentationml.tags+xml"/>
  <Override PartName="/ppt/slides/slide126.xml" ContentType="application/vnd.openxmlformats-officedocument.presentationml.slide+xml"/>
  <Override PartName="/ppt/tags/tag4.xml" ContentType="application/vnd.openxmlformats-officedocument.presentationml.tags+xml"/>
  <Default Extension="pict" ContentType="image/pict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87.xml" ContentType="application/vnd.openxmlformats-officedocument.presentationml.slide+xml"/>
  <Override PartName="/ppt/embeddings/Microsoft_Equation15.bin" ContentType="application/vnd.openxmlformats-officedocument.oleObject"/>
  <Override PartName="/ppt/tags/tag57.xml" ContentType="application/vnd.openxmlformats-officedocument.presentationml.tags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16.xml" ContentType="application/vnd.openxmlformats-officedocument.presentationml.slide+xml"/>
  <Override PartName="/ppt/slides/slide37.xml" ContentType="application/vnd.openxmlformats-officedocument.presentationml.slide+xml"/>
  <Override PartName="/ppt/embeddings/Microsoft_Equation7.bin" ContentType="application/vnd.openxmlformats-officedocument.oleObject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s/slide177.xml" ContentType="application/vnd.openxmlformats-officedocument.presentationml.slide+xml"/>
  <Override PartName="/ppt/tags/tag63.xml" ContentType="application/vnd.openxmlformats-officedocument.presentationml.tags+xml"/>
  <Override PartName="/ppt/embeddings/Microsoft_Equation21.bin" ContentType="application/vnd.openxmlformats-officedocument.oleObject"/>
  <Override PartName="/ppt/slides/slide98.xml" ContentType="application/vnd.openxmlformats-officedocument.presentationml.slide+xml"/>
  <Override PartName="/ppt/slides/slide122.xml" ContentType="application/vnd.openxmlformats-officedocument.presentationml.slide+xml"/>
  <Override PartName="/ppt/slides/slide43.xml" ContentType="application/vnd.openxmlformats-officedocument.presentationml.slide+xml"/>
  <Override PartName="/ppt/slides/slide219.xml" ContentType="application/vnd.openxmlformats-officedocument.presentationml.slide+xml"/>
  <Override PartName="/ppt/slides/slide106.xml" ContentType="application/vnd.openxmlformats-officedocument.presentationml.slide+xml"/>
  <Override PartName="/ppt/slides/slide183.xml" ContentType="application/vnd.openxmlformats-officedocument.presentationml.slide+xml"/>
  <Override PartName="/ppt/embeddings/Microsoft_Equation11.bin" ContentType="application/vnd.openxmlformats-officedocument.oleObject"/>
  <Override PartName="/ppt/tags/tag53.xml" ContentType="application/vnd.openxmlformats-officedocument.presentationml.tags+xml"/>
  <Override PartName="/ppt/slides/slide1.xml" ContentType="application/vnd.openxmlformats-officedocument.presentationml.slide+xml"/>
  <Override PartName="/ppt/embeddings/oleObject1.bin" ContentType="application/vnd.openxmlformats-officedocument.oleObject"/>
  <Override PartName="/ppt/slides/slide112.xml" ContentType="application/vnd.openxmlformats-officedocument.presentationml.slide+xml"/>
  <Override PartName="/ppt/slides/slide33.xml" ContentType="application/vnd.openxmlformats-officedocument.presentationml.slide+xml"/>
  <Override PartName="/ppt/slides/slide209.xml" ContentType="application/vnd.openxmlformats-officedocument.presentationml.slide+xml"/>
  <Override PartName="/ppt/embeddings/Microsoft_Equation3.bin" ContentType="application/vnd.openxmlformats-officedocument.oleObject"/>
  <Override PartName="/ppt/tags/tag26.xml" ContentType="application/vnd.openxmlformats-officedocument.presentationml.tags+xml"/>
  <Override PartName="/ppt/slides/slide173.xml" ContentType="application/vnd.openxmlformats-officedocument.presentationml.slide+xml"/>
  <Override PartName="/ppt/slides/slide215.xml" ContentType="application/vnd.openxmlformats-officedocument.presentationml.slide+xml"/>
  <Override PartName="/ppt/slides/slide146.xml" ContentType="application/vnd.openxmlformats-officedocument.presentationml.slide+xml"/>
  <Override PartName="/ppt/slides/slide67.xml" ContentType="application/vnd.openxmlformats-officedocument.presentationml.slide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205.xml" ContentType="application/vnd.openxmlformats-officedocument.presentationml.slide+xml"/>
  <Override PartName="/ppt/slides/slide136.xml" ContentType="application/vnd.openxmlformats-officedocument.presentationml.slide+xml"/>
  <Override PartName="/ppt/tags/tag22.xml" ContentType="application/vnd.openxmlformats-officedocument.presentationml.tags+xml"/>
  <Override PartName="/ppt/slides/slide57.xml" ContentType="application/vnd.openxmlformats-officedocument.presentationml.slide+xml"/>
  <Override PartName="/ppt/slides/slide197.xml" ContentType="application/vnd.openxmlformats-officedocument.presentationml.slide+xml"/>
  <Override PartName="/ppt/slides/slide211.xml" ContentType="application/vnd.openxmlformats-officedocument.presentationml.slide+xml"/>
  <Override PartName="/ppt/slides/slide142.xml" ContentType="application/vnd.openxmlformats-officedocument.presentationml.slide+xml"/>
  <Override PartName="/ppt/slides/slide63.xml" ContentType="application/vnd.openxmlformats-officedocument.presentationml.slide+xml"/>
  <Override PartName="/ppt/slides/slide239.xml" ContentType="application/vnd.openxmlformats-officedocument.presentationml.slide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viewProps.xml" ContentType="application/vnd.openxmlformats-officedocument.presentationml.viewProps+xml"/>
  <Override PartName="/ppt/slides/slide201.xml" ContentType="application/vnd.openxmlformats-officedocument.presentationml.slide+xml"/>
  <Override PartName="/ppt/slides/slide132.xml" ContentType="application/vnd.openxmlformats-officedocument.presentationml.slide+xml"/>
  <Override PartName="/ppt/slides/slide53.xml" ContentType="application/vnd.openxmlformats-officedocument.presentationml.slide+xml"/>
  <Override PartName="/ppt/slides/slide229.xml" ContentType="application/vnd.openxmlformats-officedocument.presentationml.slide+xml"/>
  <Override PartName="/ppt/tags/tag46.xml" ContentType="application/vnd.openxmlformats-officedocument.presentationml.tags+xml"/>
  <Override PartName="/ppt/slides/slide193.xml" ContentType="application/vnd.openxmlformats-officedocument.presentationml.slide+xml"/>
  <Override PartName="/ppt/slides/slide26.xml" ContentType="application/vnd.openxmlformats-officedocument.presentationml.slide+xml"/>
  <Override PartName="/ppt/slides/slide235.xml" ContentType="application/vnd.openxmlformats-officedocument.presentationml.slide+xml"/>
  <Override PartName="/ppt/slides/slide166.xml" ContentType="application/vnd.openxmlformats-officedocument.presentationml.slide+xml"/>
  <Default Extension="wmf" ContentType="image/x-wmf"/>
  <Override PartName="/ppt/slides/slide87.xml" ContentType="application/vnd.openxmlformats-officedocument.presentationml.slide+xml"/>
  <Override PartName="/ppt/tags/tag36.xml" ContentType="application/vnd.openxmlformats-officedocument.presentationml.tags+xml"/>
  <Override PartName="/docProps/core.xml" ContentType="application/vnd.openxmlformats-package.core-properties+xml"/>
  <Override PartName="/ppt/notesSlides/notesSlide19.xml" ContentType="application/vnd.openxmlformats-officedocument.presentationml.notesSlide+xml"/>
  <Override PartName="/ppt/slides/slide241.xml" ContentType="application/vnd.openxmlformats-officedocument.presentationml.slide+xml"/>
  <Override PartName="/ppt/slides/slide16.xml" ContentType="application/vnd.openxmlformats-officedocument.presentationml.slide+xml"/>
  <Override PartName="/ppt/slides/slide225.xml" ContentType="application/vnd.openxmlformats-officedocument.presentationml.slide+xml"/>
  <Override PartName="/ppt/slides/slide93.xml" ContentType="application/vnd.openxmlformats-officedocument.presentationml.slide+xml"/>
  <Override PartName="/ppt/slides/slide156.xml" ContentType="application/vnd.openxmlformats-officedocument.presentationml.slide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slides/slide77.xml" ContentType="application/vnd.openxmlformats-officedocument.presentationml.slide+xml"/>
  <Override PartName="/ppt/slides/slide101.xml" ContentType="application/vnd.openxmlformats-officedocument.presentationml.slide+xml"/>
  <Override PartName="/ppt/slides/slide22.xml" ContentType="application/vnd.openxmlformats-officedocument.presentationml.slide+xml"/>
  <Override PartName="/ppt/slides/slide231.xml" ContentType="application/vnd.openxmlformats-officedocument.presentationml.slide+xml"/>
  <Override PartName="/ppt/tags/tag7.xml" ContentType="application/vnd.openxmlformats-officedocument.presentationml.tags+xml"/>
  <Override PartName="/ppt/slides/slide162.xml" ContentType="application/vnd.openxmlformats-officedocument.presentationml.slide+xml"/>
  <Override PartName="/ppt/slides/slide83.xml" ContentType="application/vnd.openxmlformats-officedocument.presentationml.slide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embeddings/Microsoft_Equation18.bin" ContentType="application/vnd.openxmlformats-officedocument.oleObject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diagrams/quickStyle1.xml" ContentType="application/vnd.openxmlformats-officedocument.drawingml.diagramStyle+xml"/>
  <Override PartName="/ppt/slides/slide12.xml" ContentType="application/vnd.openxmlformats-officedocument.presentationml.slide+xml"/>
  <Override PartName="/ppt/slides/slide119.xml" ContentType="application/vnd.openxmlformats-officedocument.presentationml.slide+xml"/>
  <Override PartName="/ppt/slides/slide15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73.xml" ContentType="application/vnd.openxmlformats-officedocument.presentationml.slide+xml"/>
  <Override PartName="/ppt/slideLayouts/slideLayout6.xml" ContentType="application/vnd.openxmlformats-officedocument.presentationml.slideLayout+xml"/>
  <Override PartName="/ppt/embeddings/Microsoft_Equation24.bin" ContentType="application/vnd.openxmlformats-officedocument.oleObject"/>
  <Override PartName="/ppt/tags/tag66.xml" ContentType="application/vnd.openxmlformats-officedocument.presentationml.tags+xml"/>
  <Override PartName="/ppt/slides/slide125.xml" ContentType="application/vnd.openxmlformats-officedocument.presentationml.slide+xml"/>
  <Default Extension="emf" ContentType="image/x-emf"/>
  <Override PartName="/ppt/tags/tag3.xml" ContentType="application/vnd.openxmlformats-officedocument.presentationml.tags+xml"/>
  <Override PartName="/ppt/slides/slide46.xml" ContentType="application/vnd.openxmlformats-officedocument.presentationml.slide+xml"/>
  <Override PartName="/ppt/slides/slide10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embeddings/Microsoft_Equation14.bin" ContentType="application/vnd.openxmlformats-officedocument.oleObject"/>
  <Override PartName="/ppt/tags/tag56.xml" ContentType="application/vnd.openxmlformats-officedocument.presentationml.tags+xml"/>
  <Override PartName="/ppt/slides/slide4.xml" ContentType="application/vnd.openxmlformats-officedocument.presentationml.slide+xml"/>
  <Override PartName="/ppt/embeddings/oleObject4.bin" ContentType="application/vnd.openxmlformats-officedocument.oleObject"/>
  <Override PartName="/ppt/slides/slide115.xml" ContentType="application/vnd.openxmlformats-officedocument.presentationml.slide+xml"/>
  <Override PartName="/ppt/slides/slide36.xml" ContentType="application/vnd.openxmlformats-officedocument.presentationml.slide+xml"/>
  <Override PartName="/ppt/slides/slide192.xml" ContentType="application/vnd.openxmlformats-officedocument.presentationml.slide+xml"/>
  <Override PartName="/ppt/embeddings/Microsoft_Equation6.bin" ContentType="application/vnd.openxmlformats-officedocument.oleObject"/>
  <Override PartName="/ppt/tags/tag29.xml" ContentType="application/vnd.openxmlformats-officedocument.presentationml.tags+xml"/>
  <Override PartName="/ppt/slideLayouts/slideLayout2.xml" ContentType="application/vnd.openxmlformats-officedocument.presentationml.slideLayout+xml"/>
  <Override PartName="/ppt/slides/slide176.xml" ContentType="application/vnd.openxmlformats-officedocument.presentationml.slide+xml"/>
  <Override PartName="/ppt/tags/tag62.xml" ContentType="application/vnd.openxmlformats-officedocument.presentationml.tags+xml"/>
  <Override PartName="/ppt/theme/theme1.xml" ContentType="application/vnd.openxmlformats-officedocument.theme+xml"/>
  <Override PartName="/ppt/embeddings/Microsoft_Equation20.bin" ContentType="application/vnd.openxmlformats-officedocument.oleObject"/>
  <Override PartName="/ppt/slides/slide97.xml" ContentType="application/vnd.openxmlformats-officedocument.presentationml.slide+xml"/>
  <Override PartName="/ppt/slides/slide121.xml" ContentType="application/vnd.openxmlformats-officedocument.presentationml.slide+xml"/>
  <Override PartName="/ppt/slides/slide42.xml" ContentType="application/vnd.openxmlformats-officedocument.presentationml.slide+xml"/>
  <Override PartName="/ppt/slides/slide218.xml" ContentType="application/vnd.openxmlformats-officedocument.presentationml.slide+xml"/>
  <Override PartName="/ppt/slides/slide105.xml" ContentType="application/vnd.openxmlformats-officedocument.presentationml.slide+xml"/>
  <Override PartName="/ppt/slides/slide149.xml" ContentType="application/vnd.openxmlformats-officedocument.presentationml.slide+xml"/>
  <Override PartName="/ppt/slides/slide182.xml" ContentType="application/vnd.openxmlformats-officedocument.presentationml.slide+xml"/>
  <Override PartName="/ppt/tags/tag19.xml" ContentType="application/vnd.openxmlformats-officedocument.presentationml.tags+xml"/>
  <Override PartName="/ppt/embeddings/Microsoft_Equation10.bin" ContentType="application/vnd.openxmlformats-officedocument.oleObject"/>
  <Override PartName="/ppt/tags/tag52.xml" ContentType="application/vnd.openxmlformats-officedocument.presentationml.tags+xml"/>
  <Override PartName="/ppt/slides/slide111.xml" ContentType="application/vnd.openxmlformats-officedocument.presentationml.slide+xml"/>
  <Override PartName="/ppt/slides/slide32.xml" ContentType="application/vnd.openxmlformats-officedocument.presentationml.slide+xml"/>
  <Override PartName="/ppt/slides/slide208.xml" ContentType="application/vnd.openxmlformats-officedocument.presentationml.slide+xml"/>
  <Override PartName="/ppt/slides/slide139.xml" ContentType="application/vnd.openxmlformats-officedocument.presentationml.slide+xml"/>
  <Override PartName="/ppt/tags/tag25.xml" ContentType="application/vnd.openxmlformats-officedocument.presentationml.tags+xml"/>
  <Override PartName="/ppt/embeddings/Microsoft_Equation2.bin" ContentType="application/vnd.openxmlformats-officedocument.oleObject"/>
  <Override PartName="/ppt/slides/slide172.xml" ContentType="application/vnd.openxmlformats-officedocument.presentationml.slide+xml"/>
  <Override PartName="/ppt/slides/slide214.xml" ContentType="application/vnd.openxmlformats-officedocument.presentationml.slide+xml"/>
  <Override PartName="/ppt/slides/slide145.xml" ContentType="application/vnd.openxmlformats-officedocument.presentationml.slide+xml"/>
  <Override PartName="/ppt/slides/slide6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29.xml" ContentType="application/vnd.openxmlformats-officedocument.presentationml.slide+xml"/>
  <Override PartName="/ppt/tags/tag15.xml" ContentType="application/vnd.openxmlformats-officedocument.presentationml.tags+xml"/>
  <Override PartName="/ppt/slides/slide220.xml" ContentType="application/vnd.openxmlformats-officedocument.presentationml.slide+xml"/>
  <Override PartName="/ppt/diagrams/drawing1.xml" ContentType="application/vnd.ms-office.drawingml.diagramDrawing+xml"/>
  <Override PartName="/ppt/slides/slide204.xml" ContentType="application/vnd.openxmlformats-officedocument.presentationml.slide+xml"/>
  <Override PartName="/ppt/slides/slide135.xml" ContentType="application/vnd.openxmlformats-officedocument.presentationml.slide+xml"/>
  <Override PartName="/ppt/tags/tag21.xml" ContentType="application/vnd.openxmlformats-officedocument.presentationml.tags+xml"/>
  <Override PartName="/ppt/slides/slide56.xml" ContentType="application/vnd.openxmlformats-officedocument.presentationml.slide+xml"/>
  <Override PartName="/ppt/tags/tag49.xml" ContentType="application/vnd.openxmlformats-officedocument.presentationml.tags+xml"/>
  <Override PartName="/ppt/slides/slide196.xml" ContentType="application/vnd.openxmlformats-officedocument.presentationml.slide+xml"/>
  <Override PartName="/ppt/slides/slide210.xml" ContentType="application/vnd.openxmlformats-officedocument.presentationml.slide+xml"/>
  <Override PartName="/ppt/slides/slide141.xml" ContentType="application/vnd.openxmlformats-officedocument.presentationml.slide+xml"/>
  <Override PartName="/ppt/slides/slide2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62.xml" ContentType="application/vnd.openxmlformats-officedocument.presentationml.slide+xml"/>
  <Override PartName="/ppt/slides/slide238.xml" ContentType="application/vnd.openxmlformats-officedocument.presentationml.slid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slides/slide169.xml" ContentType="application/vnd.openxmlformats-officedocument.presentationml.slide+xml"/>
  <Override PartName="/ppt/tags/tag39.xml" ContentType="application/vnd.openxmlformats-officedocument.presentationml.tags+xml"/>
  <Override PartName="/ppt/slides/slide200.xml" ContentType="application/vnd.openxmlformats-officedocument.presentationml.slide+xml"/>
  <Override PartName="/ppt/presentation.xml" ContentType="application/vnd.openxmlformats-officedocument.presentationml.presentation.main+xml"/>
  <Override PartName="/ppt/slides/slide131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228.xml" ContentType="application/vnd.openxmlformats-officedocument.presentationml.slide+xml"/>
  <Override PartName="/ppt/slides/slide159.xml" ContentType="application/vnd.openxmlformats-officedocument.presentationml.slide+xml"/>
  <Override PartName="/ppt/tags/tag45.xml" ContentType="application/vnd.openxmlformats-officedocument.presentationml.tags+xml"/>
  <Override PartName="/ppt/notesSlides/notesSlide28.xml" ContentType="application/vnd.openxmlformats-officedocument.presentationml.notesSlide+xml"/>
  <Override PartName="/ppt/slides/slide25.xml" ContentType="application/vnd.openxmlformats-officedocument.presentationml.slide+xml"/>
  <Override PartName="/ppt/slides/slide234.xml" ContentType="application/vnd.openxmlformats-officedocument.presentationml.slide+xml"/>
  <Override PartName="/ppt/slides/slide165.xml" ContentType="application/vnd.openxmlformats-officedocument.presentationml.slide+xml"/>
  <Override PartName="/ppt/slides/slide86.xml" ContentType="application/vnd.openxmlformats-officedocument.presentationml.slide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240.xml" ContentType="application/vnd.openxmlformats-officedocument.presentationml.slide+xml"/>
  <Override PartName="/ppt/slides/slide15.xml" ContentType="application/vnd.openxmlformats-officedocument.presentationml.slide+xml"/>
  <Override PartName="/ppt/slides/slide224.xml" ContentType="application/vnd.openxmlformats-officedocument.presentationml.slide+xml"/>
  <Override PartName="/ppt/slides/slide92.xml" ContentType="application/vnd.openxmlformats-officedocument.presentationml.slide+xml"/>
  <Override PartName="/ppt/slides/slide155.xml" ContentType="application/vnd.openxmlformats-officedocument.presentationml.slide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slides/slide7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0.xml" ContentType="application/vnd.openxmlformats-officedocument.presentationml.slide+xml"/>
  <Override PartName="/ppt/slides/slide21.xml" ContentType="application/vnd.openxmlformats-officedocument.presentationml.slide+xml"/>
  <Override PartName="/ppt/slides/slide128.xml" ContentType="application/vnd.openxmlformats-officedocument.presentationml.slide+xml"/>
  <Override PartName="/ppt/slides/slide230.xml" ContentType="application/vnd.openxmlformats-officedocument.presentationml.slide+xml"/>
  <Override PartName="/ppt/tags/tag6.xml" ContentType="application/vnd.openxmlformats-officedocument.presentationml.tags+xml"/>
  <Override PartName="/ppt/slides/slide161.xml" ContentType="application/vnd.openxmlformats-officedocument.presentationml.slide+xml"/>
  <Override PartName="/ppt/slides/slide49.xml" ContentType="application/vnd.openxmlformats-officedocument.presentationml.slide+xml"/>
  <Override PartName="/ppt/slides/slide82.xml" ContentType="application/vnd.openxmlformats-officedocument.presentationml.slide+xml"/>
  <Default Extension="xls" ContentType="application/vnd.ms-exce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slides/slide189.xml" ContentType="application/vnd.openxmlformats-officedocument.presentationml.slide+xml"/>
  <Override PartName="/ppt/embeddings/Microsoft_Equation17.bin" ContentType="application/vnd.openxmlformats-officedocument.oleObject"/>
  <Override PartName="/ppt/tags/tag59.xml" ContentType="application/vnd.openxmlformats-officedocument.presentationml.tags+xml"/>
  <Override PartName="/ppt/slides/slide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1.xml" ContentType="application/vnd.openxmlformats-officedocument.presentationml.slide+xml"/>
  <Override PartName="/ppt/slides/slide118.xml" ContentType="application/vnd.openxmlformats-officedocument.presentationml.slide+xml"/>
  <Override PartName="/ppt/slides/slide151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45"/>
  </p:notesMasterIdLst>
  <p:handoutMasterIdLst>
    <p:handoutMasterId r:id="rId246"/>
  </p:handoutMasterIdLst>
  <p:sldIdLst>
    <p:sldId id="256" r:id="rId2"/>
    <p:sldId id="579" r:id="rId3"/>
    <p:sldId id="580" r:id="rId4"/>
    <p:sldId id="581" r:id="rId5"/>
    <p:sldId id="582" r:id="rId6"/>
    <p:sldId id="583" r:id="rId7"/>
    <p:sldId id="317" r:id="rId8"/>
    <p:sldId id="369" r:id="rId9"/>
    <p:sldId id="318" r:id="rId10"/>
    <p:sldId id="417" r:id="rId11"/>
    <p:sldId id="584" r:id="rId12"/>
    <p:sldId id="585" r:id="rId13"/>
    <p:sldId id="586" r:id="rId14"/>
    <p:sldId id="587" r:id="rId15"/>
    <p:sldId id="615" r:id="rId16"/>
    <p:sldId id="479" r:id="rId17"/>
    <p:sldId id="271" r:id="rId18"/>
    <p:sldId id="480" r:id="rId19"/>
    <p:sldId id="267" r:id="rId20"/>
    <p:sldId id="272" r:id="rId21"/>
    <p:sldId id="419" r:id="rId22"/>
    <p:sldId id="366" r:id="rId23"/>
    <p:sldId id="374" r:id="rId24"/>
    <p:sldId id="368" r:id="rId25"/>
    <p:sldId id="373" r:id="rId26"/>
    <p:sldId id="569" r:id="rId27"/>
    <p:sldId id="568" r:id="rId28"/>
    <p:sldId id="476" r:id="rId29"/>
    <p:sldId id="420" r:id="rId30"/>
    <p:sldId id="275" r:id="rId31"/>
    <p:sldId id="307" r:id="rId32"/>
    <p:sldId id="376" r:id="rId33"/>
    <p:sldId id="377" r:id="rId34"/>
    <p:sldId id="385" r:id="rId35"/>
    <p:sldId id="386" r:id="rId36"/>
    <p:sldId id="387" r:id="rId37"/>
    <p:sldId id="388" r:id="rId38"/>
    <p:sldId id="398" r:id="rId39"/>
    <p:sldId id="399" r:id="rId40"/>
    <p:sldId id="403" r:id="rId41"/>
    <p:sldId id="404" r:id="rId42"/>
    <p:sldId id="405" r:id="rId43"/>
    <p:sldId id="406" r:id="rId44"/>
    <p:sldId id="421" r:id="rId45"/>
    <p:sldId id="410" r:id="rId46"/>
    <p:sldId id="412" r:id="rId47"/>
    <p:sldId id="413" r:id="rId48"/>
    <p:sldId id="422" r:id="rId49"/>
    <p:sldId id="609" r:id="rId50"/>
    <p:sldId id="268" r:id="rId51"/>
    <p:sldId id="619" r:id="rId52"/>
    <p:sldId id="620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30" r:id="rId63"/>
    <p:sldId id="631" r:id="rId64"/>
    <p:sldId id="632" r:id="rId65"/>
    <p:sldId id="633" r:id="rId66"/>
    <p:sldId id="634" r:id="rId67"/>
    <p:sldId id="635" r:id="rId68"/>
    <p:sldId id="636" r:id="rId69"/>
    <p:sldId id="637" r:id="rId70"/>
    <p:sldId id="638" r:id="rId71"/>
    <p:sldId id="639" r:id="rId72"/>
    <p:sldId id="612" r:id="rId73"/>
    <p:sldId id="613" r:id="rId74"/>
    <p:sldId id="614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648" r:id="rId84"/>
    <p:sldId id="649" r:id="rId85"/>
    <p:sldId id="650" r:id="rId86"/>
    <p:sldId id="651" r:id="rId87"/>
    <p:sldId id="652" r:id="rId88"/>
    <p:sldId id="653" r:id="rId89"/>
    <p:sldId id="654" r:id="rId90"/>
    <p:sldId id="655" r:id="rId91"/>
    <p:sldId id="656" r:id="rId92"/>
    <p:sldId id="657" r:id="rId93"/>
    <p:sldId id="658" r:id="rId94"/>
    <p:sldId id="659" r:id="rId95"/>
    <p:sldId id="660" r:id="rId96"/>
    <p:sldId id="661" r:id="rId97"/>
    <p:sldId id="662" r:id="rId98"/>
    <p:sldId id="663" r:id="rId99"/>
    <p:sldId id="664" r:id="rId100"/>
    <p:sldId id="665" r:id="rId101"/>
    <p:sldId id="666" r:id="rId102"/>
    <p:sldId id="667" r:id="rId103"/>
    <p:sldId id="668" r:id="rId104"/>
    <p:sldId id="669" r:id="rId105"/>
    <p:sldId id="670" r:id="rId106"/>
    <p:sldId id="671" r:id="rId107"/>
    <p:sldId id="672" r:id="rId108"/>
    <p:sldId id="673" r:id="rId109"/>
    <p:sldId id="674" r:id="rId110"/>
    <p:sldId id="675" r:id="rId111"/>
    <p:sldId id="676" r:id="rId112"/>
    <p:sldId id="677" r:id="rId113"/>
    <p:sldId id="678" r:id="rId114"/>
    <p:sldId id="679" r:id="rId115"/>
    <p:sldId id="680" r:id="rId116"/>
    <p:sldId id="681" r:id="rId117"/>
    <p:sldId id="452" r:id="rId118"/>
    <p:sldId id="441" r:id="rId119"/>
    <p:sldId id="444" r:id="rId120"/>
    <p:sldId id="443" r:id="rId121"/>
    <p:sldId id="442" r:id="rId122"/>
    <p:sldId id="448" r:id="rId123"/>
    <p:sldId id="445" r:id="rId124"/>
    <p:sldId id="446" r:id="rId125"/>
    <p:sldId id="601" r:id="rId126"/>
    <p:sldId id="326" r:id="rId127"/>
    <p:sldId id="327" r:id="rId128"/>
    <p:sldId id="328" r:id="rId129"/>
    <p:sldId id="329" r:id="rId130"/>
    <p:sldId id="330" r:id="rId131"/>
    <p:sldId id="331" r:id="rId132"/>
    <p:sldId id="332" r:id="rId133"/>
    <p:sldId id="605" r:id="rId134"/>
    <p:sldId id="606" r:id="rId135"/>
    <p:sldId id="351" r:id="rId136"/>
    <p:sldId id="495" r:id="rId137"/>
    <p:sldId id="496" r:id="rId138"/>
    <p:sldId id="498" r:id="rId139"/>
    <p:sldId id="499" r:id="rId140"/>
    <p:sldId id="500" r:id="rId141"/>
    <p:sldId id="501" r:id="rId142"/>
    <p:sldId id="502" r:id="rId143"/>
    <p:sldId id="505" r:id="rId144"/>
    <p:sldId id="506" r:id="rId145"/>
    <p:sldId id="507" r:id="rId146"/>
    <p:sldId id="509" r:id="rId147"/>
    <p:sldId id="556" r:id="rId148"/>
    <p:sldId id="510" r:id="rId149"/>
    <p:sldId id="513" r:id="rId150"/>
    <p:sldId id="515" r:id="rId151"/>
    <p:sldId id="516" r:id="rId152"/>
    <p:sldId id="517" r:id="rId153"/>
    <p:sldId id="518" r:id="rId154"/>
    <p:sldId id="519" r:id="rId155"/>
    <p:sldId id="520" r:id="rId156"/>
    <p:sldId id="523" r:id="rId157"/>
    <p:sldId id="524" r:id="rId158"/>
    <p:sldId id="525" r:id="rId159"/>
    <p:sldId id="526" r:id="rId160"/>
    <p:sldId id="529" r:id="rId161"/>
    <p:sldId id="530" r:id="rId162"/>
    <p:sldId id="531" r:id="rId163"/>
    <p:sldId id="532" r:id="rId164"/>
    <p:sldId id="533" r:id="rId165"/>
    <p:sldId id="535" r:id="rId166"/>
    <p:sldId id="536" r:id="rId167"/>
    <p:sldId id="537" r:id="rId168"/>
    <p:sldId id="538" r:id="rId169"/>
    <p:sldId id="539" r:id="rId170"/>
    <p:sldId id="540" r:id="rId171"/>
    <p:sldId id="607" r:id="rId172"/>
    <p:sldId id="325" r:id="rId173"/>
    <p:sldId id="334" r:id="rId174"/>
    <p:sldId id="335" r:id="rId175"/>
    <p:sldId id="336" r:id="rId176"/>
    <p:sldId id="337" r:id="rId177"/>
    <p:sldId id="338" r:id="rId178"/>
    <p:sldId id="339" r:id="rId179"/>
    <p:sldId id="554" r:id="rId180"/>
    <p:sldId id="611" r:id="rId181"/>
    <p:sldId id="598" r:id="rId182"/>
    <p:sldId id="599" r:id="rId183"/>
    <p:sldId id="574" r:id="rId184"/>
    <p:sldId id="593" r:id="rId185"/>
    <p:sldId id="594" r:id="rId186"/>
    <p:sldId id="589" r:id="rId187"/>
    <p:sldId id="590" r:id="rId188"/>
    <p:sldId id="591" r:id="rId189"/>
    <p:sldId id="592" r:id="rId190"/>
    <p:sldId id="682" r:id="rId191"/>
    <p:sldId id="683" r:id="rId192"/>
    <p:sldId id="684" r:id="rId193"/>
    <p:sldId id="685" r:id="rId194"/>
    <p:sldId id="686" r:id="rId195"/>
    <p:sldId id="687" r:id="rId196"/>
    <p:sldId id="688" r:id="rId197"/>
    <p:sldId id="689" r:id="rId198"/>
    <p:sldId id="690" r:id="rId199"/>
    <p:sldId id="691" r:id="rId200"/>
    <p:sldId id="618" r:id="rId201"/>
    <p:sldId id="345" r:id="rId202"/>
    <p:sldId id="346" r:id="rId203"/>
    <p:sldId id="347" r:id="rId204"/>
    <p:sldId id="454" r:id="rId205"/>
    <p:sldId id="455" r:id="rId206"/>
    <p:sldId id="456" r:id="rId207"/>
    <p:sldId id="458" r:id="rId208"/>
    <p:sldId id="478" r:id="rId209"/>
    <p:sldId id="616" r:id="rId210"/>
    <p:sldId id="617" r:id="rId211"/>
    <p:sldId id="610" r:id="rId212"/>
    <p:sldId id="692" r:id="rId213"/>
    <p:sldId id="693" r:id="rId214"/>
    <p:sldId id="694" r:id="rId215"/>
    <p:sldId id="695" r:id="rId216"/>
    <p:sldId id="696" r:id="rId217"/>
    <p:sldId id="697" r:id="rId218"/>
    <p:sldId id="698" r:id="rId219"/>
    <p:sldId id="699" r:id="rId220"/>
    <p:sldId id="700" r:id="rId221"/>
    <p:sldId id="701" r:id="rId222"/>
    <p:sldId id="702" r:id="rId223"/>
    <p:sldId id="703" r:id="rId224"/>
    <p:sldId id="704" r:id="rId225"/>
    <p:sldId id="705" r:id="rId226"/>
    <p:sldId id="706" r:id="rId227"/>
    <p:sldId id="707" r:id="rId228"/>
    <p:sldId id="708" r:id="rId229"/>
    <p:sldId id="709" r:id="rId230"/>
    <p:sldId id="710" r:id="rId231"/>
    <p:sldId id="711" r:id="rId232"/>
    <p:sldId id="712" r:id="rId233"/>
    <p:sldId id="713" r:id="rId234"/>
    <p:sldId id="714" r:id="rId235"/>
    <p:sldId id="715" r:id="rId236"/>
    <p:sldId id="716" r:id="rId237"/>
    <p:sldId id="717" r:id="rId238"/>
    <p:sldId id="718" r:id="rId239"/>
    <p:sldId id="719" r:id="rId240"/>
    <p:sldId id="720" r:id="rId241"/>
    <p:sldId id="721" r:id="rId242"/>
    <p:sldId id="722" r:id="rId243"/>
    <p:sldId id="723" r:id="rId2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6" clrMode="gray" frameSlides="1"/>
  <p:clrMru>
    <a:srgbClr val="0000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10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notesMaster" Target="notesMasters/notesMaster1.xml"/><Relationship Id="rId246" Type="http://schemas.openxmlformats.org/officeDocument/2006/relationships/handoutMaster" Target="handoutMasters/handoutMaster1.xml"/><Relationship Id="rId247" Type="http://schemas.openxmlformats.org/officeDocument/2006/relationships/printerSettings" Target="printerSettings/printerSettings1.bin"/><Relationship Id="rId248" Type="http://schemas.openxmlformats.org/officeDocument/2006/relationships/presProps" Target="presProps.xml"/><Relationship Id="rId24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theme" Target="theme/theme1.xml"/><Relationship Id="rId251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C9584-EC8C-4E0C-9515-FD3A39EF1B6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7ACD98-04FF-4619-B36D-C41BD0A1B1EE}">
      <dgm:prSet phldrT="[Text]"/>
      <dgm:spPr>
        <a:solidFill>
          <a:srgbClr val="D6009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31A861A-6AE1-4D4E-987D-55CDE61DA87E}" type="parTrans" cxnId="{10D92A8F-AFEA-4C1B-8AAC-59717AF21735}">
      <dgm:prSet/>
      <dgm:spPr/>
      <dgm:t>
        <a:bodyPr/>
        <a:lstStyle/>
        <a:p>
          <a:endParaRPr lang="en-US"/>
        </a:p>
      </dgm:t>
    </dgm:pt>
    <dgm:pt modelId="{6E4602DC-A718-4728-909E-3A467961A14E}" type="sibTrans" cxnId="{10D92A8F-AFEA-4C1B-8AAC-59717AF21735}">
      <dgm:prSet/>
      <dgm:spPr/>
      <dgm:t>
        <a:bodyPr/>
        <a:lstStyle/>
        <a:p>
          <a:endParaRPr lang="en-US"/>
        </a:p>
      </dgm:t>
    </dgm:pt>
    <dgm:pt modelId="{ACACB2C0-6C34-43A9-AD51-15F6A68E52D8}">
      <dgm:prSet phldrT="[Text]"/>
      <dgm:spPr>
        <a:solidFill>
          <a:srgbClr val="D60093">
            <a:alpha val="38000"/>
          </a:srgb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E2DC9F1-3735-4AB8-B165-CD3DAF81704C}" type="parTrans" cxnId="{5A81FCAE-CB8B-4A2B-890D-2DB17535C414}">
      <dgm:prSet/>
      <dgm:spPr/>
      <dgm:t>
        <a:bodyPr/>
        <a:lstStyle/>
        <a:p>
          <a:endParaRPr lang="en-US"/>
        </a:p>
      </dgm:t>
    </dgm:pt>
    <dgm:pt modelId="{6AD27CD8-D7BC-48BA-81DE-769426046D0A}" type="sibTrans" cxnId="{5A81FCAE-CB8B-4A2B-890D-2DB17535C414}">
      <dgm:prSet/>
      <dgm:spPr/>
      <dgm:t>
        <a:bodyPr/>
        <a:lstStyle/>
        <a:p>
          <a:endParaRPr lang="en-US"/>
        </a:p>
      </dgm:t>
    </dgm:pt>
    <dgm:pt modelId="{BA042ADF-132C-421C-B288-BBB3D77A93CC}">
      <dgm:prSet phldrT="[Text]"/>
      <dgm:spPr>
        <a:solidFill>
          <a:srgbClr val="D60093">
            <a:alpha val="38000"/>
          </a:srgb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D8CD17C-AB7B-488D-8F81-B1705B5BC7BA}" type="parTrans" cxnId="{5B61CAA2-5B53-4F20-9107-CF888A3F1F30}">
      <dgm:prSet/>
      <dgm:spPr/>
      <dgm:t>
        <a:bodyPr/>
        <a:lstStyle/>
        <a:p>
          <a:endParaRPr lang="en-US"/>
        </a:p>
      </dgm:t>
    </dgm:pt>
    <dgm:pt modelId="{51DBBB1D-BE3E-4A60-B144-1F6A0EDAAB5D}" type="sibTrans" cxnId="{5B61CAA2-5B53-4F20-9107-CF888A3F1F30}">
      <dgm:prSet/>
      <dgm:spPr/>
      <dgm:t>
        <a:bodyPr/>
        <a:lstStyle/>
        <a:p>
          <a:endParaRPr lang="en-US"/>
        </a:p>
      </dgm:t>
    </dgm:pt>
    <dgm:pt modelId="{41DA3DA0-A9BA-4993-84C1-0A46223C691E}">
      <dgm:prSet phldrT="[Text]"/>
      <dgm:spPr>
        <a:solidFill>
          <a:srgbClr val="D60093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70F104C-220C-45B5-8483-4505AA73CE1B}" type="parTrans" cxnId="{C608C32C-C298-4CA6-BEDB-3DB11B8BD5C3}">
      <dgm:prSet/>
      <dgm:spPr/>
      <dgm:t>
        <a:bodyPr/>
        <a:lstStyle/>
        <a:p>
          <a:endParaRPr lang="en-US"/>
        </a:p>
      </dgm:t>
    </dgm:pt>
    <dgm:pt modelId="{951FDE5E-C0BA-449B-A369-0EF7FEA38EB4}" type="sibTrans" cxnId="{C608C32C-C298-4CA6-BEDB-3DB11B8BD5C3}">
      <dgm:prSet/>
      <dgm:spPr/>
      <dgm:t>
        <a:bodyPr/>
        <a:lstStyle/>
        <a:p>
          <a:endParaRPr lang="en-US"/>
        </a:p>
      </dgm:t>
    </dgm:pt>
    <dgm:pt modelId="{26CEDAFD-523E-45C7-8C55-06520710C079}">
      <dgm:prSet phldrT="[Text]"/>
      <dgm:spPr>
        <a:solidFill>
          <a:srgbClr val="D60093">
            <a:alpha val="38000"/>
          </a:srgb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070A46C-9178-4963-8728-72395EFA0070}" type="parTrans" cxnId="{C5F96FB4-8B81-4B58-8842-C7B94C76ED24}">
      <dgm:prSet/>
      <dgm:spPr/>
      <dgm:t>
        <a:bodyPr/>
        <a:lstStyle/>
        <a:p>
          <a:endParaRPr lang="en-US"/>
        </a:p>
      </dgm:t>
    </dgm:pt>
    <dgm:pt modelId="{7F81EBB7-1AB9-4A65-960C-A48379246060}" type="sibTrans" cxnId="{C5F96FB4-8B81-4B58-8842-C7B94C76ED24}">
      <dgm:prSet/>
      <dgm:spPr/>
      <dgm:t>
        <a:bodyPr/>
        <a:lstStyle/>
        <a:p>
          <a:endParaRPr lang="en-US"/>
        </a:p>
      </dgm:t>
    </dgm:pt>
    <dgm:pt modelId="{4A1F3FDB-EFFF-4474-9DEC-318170D60A3E}">
      <dgm:prSet phldrT="[Text]"/>
      <dgm:spPr>
        <a:solidFill>
          <a:srgbClr val="D60093">
            <a:alpha val="38000"/>
          </a:srgbClr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421C08D-63FE-4A1A-ABBF-DD1B1F851C9A}" type="parTrans" cxnId="{03626EEA-FAAC-4275-8580-E1524F4DE3D1}">
      <dgm:prSet/>
      <dgm:spPr/>
      <dgm:t>
        <a:bodyPr/>
        <a:lstStyle/>
        <a:p>
          <a:endParaRPr lang="en-US"/>
        </a:p>
      </dgm:t>
    </dgm:pt>
    <dgm:pt modelId="{B8DDFE36-B10F-4047-BF9E-A5A6DE29E464}" type="sibTrans" cxnId="{03626EEA-FAAC-4275-8580-E1524F4DE3D1}">
      <dgm:prSet/>
      <dgm:spPr/>
      <dgm:t>
        <a:bodyPr/>
        <a:lstStyle/>
        <a:p>
          <a:endParaRPr lang="en-US"/>
        </a:p>
      </dgm:t>
    </dgm:pt>
    <dgm:pt modelId="{AF045BFB-56D1-427F-9C97-E48AF732EAB4}" type="pres">
      <dgm:prSet presAssocID="{4E1C9584-EC8C-4E0C-9515-FD3A39EF1B6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461A2F6-7966-41BF-A1CD-0FB1B0D36CC9}" type="pres">
      <dgm:prSet presAssocID="{577ACD98-04FF-4619-B36D-C41BD0A1B1EE}" presName="root" presStyleCnt="0"/>
      <dgm:spPr/>
    </dgm:pt>
    <dgm:pt modelId="{22585521-713C-4E7D-8A2B-CD8CCB948528}" type="pres">
      <dgm:prSet presAssocID="{577ACD98-04FF-4619-B36D-C41BD0A1B1EE}" presName="rootComposite" presStyleCnt="0"/>
      <dgm:spPr/>
    </dgm:pt>
    <dgm:pt modelId="{46B28F11-44E9-491E-995D-AD17AAFDCE60}" type="pres">
      <dgm:prSet presAssocID="{577ACD98-04FF-4619-B36D-C41BD0A1B1EE}" presName="rootText" presStyleLbl="node1" presStyleIdx="0" presStyleCnt="2"/>
      <dgm:spPr/>
      <dgm:t>
        <a:bodyPr/>
        <a:lstStyle/>
        <a:p>
          <a:endParaRPr lang="en-US"/>
        </a:p>
      </dgm:t>
    </dgm:pt>
    <dgm:pt modelId="{F1D0FDB3-33EB-47AE-A15F-EACBBB052DA6}" type="pres">
      <dgm:prSet presAssocID="{577ACD98-04FF-4619-B36D-C41BD0A1B1EE}" presName="rootConnector" presStyleLbl="node1" presStyleIdx="0" presStyleCnt="2"/>
      <dgm:spPr/>
      <dgm:t>
        <a:bodyPr/>
        <a:lstStyle/>
        <a:p>
          <a:endParaRPr lang="en-US"/>
        </a:p>
      </dgm:t>
    </dgm:pt>
    <dgm:pt modelId="{9D33367C-FBF8-42A1-9433-45F8FEBAA3D1}" type="pres">
      <dgm:prSet presAssocID="{577ACD98-04FF-4619-B36D-C41BD0A1B1EE}" presName="childShape" presStyleCnt="0"/>
      <dgm:spPr/>
    </dgm:pt>
    <dgm:pt modelId="{85EEA203-2A72-4F80-BC0C-C05B8590220E}" type="pres">
      <dgm:prSet presAssocID="{6E2DC9F1-3735-4AB8-B165-CD3DAF81704C}" presName="Name13" presStyleLbl="parChTrans1D2" presStyleIdx="0" presStyleCnt="4"/>
      <dgm:spPr/>
      <dgm:t>
        <a:bodyPr/>
        <a:lstStyle/>
        <a:p>
          <a:endParaRPr lang="en-US"/>
        </a:p>
      </dgm:t>
    </dgm:pt>
    <dgm:pt modelId="{CDDCF98C-D75B-49CE-B31F-BF35B464CBC1}" type="pres">
      <dgm:prSet presAssocID="{ACACB2C0-6C34-43A9-AD51-15F6A68E52D8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1ED62-EA3B-47C1-971F-B88B89E64D57}" type="pres">
      <dgm:prSet presAssocID="{DD8CD17C-AB7B-488D-8F81-B1705B5BC7B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2D2C0616-1430-4B99-8FF4-928FBB7BEBD3}" type="pres">
      <dgm:prSet presAssocID="{BA042ADF-132C-421C-B288-BBB3D77A93CC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3C6DC-3659-43D9-BDE0-8D71469A04E1}" type="pres">
      <dgm:prSet presAssocID="{41DA3DA0-A9BA-4993-84C1-0A46223C691E}" presName="root" presStyleCnt="0"/>
      <dgm:spPr/>
    </dgm:pt>
    <dgm:pt modelId="{BAC4AE02-64BC-436B-BF35-86D9E87E835B}" type="pres">
      <dgm:prSet presAssocID="{41DA3DA0-A9BA-4993-84C1-0A46223C691E}" presName="rootComposite" presStyleCnt="0"/>
      <dgm:spPr/>
    </dgm:pt>
    <dgm:pt modelId="{8CAADB4D-177F-4F6D-BA45-4728D65817F7}" type="pres">
      <dgm:prSet presAssocID="{41DA3DA0-A9BA-4993-84C1-0A46223C691E}" presName="rootText" presStyleLbl="node1" presStyleIdx="1" presStyleCnt="2"/>
      <dgm:spPr/>
      <dgm:t>
        <a:bodyPr/>
        <a:lstStyle/>
        <a:p>
          <a:endParaRPr lang="en-US"/>
        </a:p>
      </dgm:t>
    </dgm:pt>
    <dgm:pt modelId="{9B1E46EE-D693-4667-BDAA-F190E315E610}" type="pres">
      <dgm:prSet presAssocID="{41DA3DA0-A9BA-4993-84C1-0A46223C691E}" presName="rootConnector" presStyleLbl="node1" presStyleIdx="1" presStyleCnt="2"/>
      <dgm:spPr/>
      <dgm:t>
        <a:bodyPr/>
        <a:lstStyle/>
        <a:p>
          <a:endParaRPr lang="en-US"/>
        </a:p>
      </dgm:t>
    </dgm:pt>
    <dgm:pt modelId="{FDF9B8C9-ACBD-4D5B-8326-58E1E4D57B51}" type="pres">
      <dgm:prSet presAssocID="{41DA3DA0-A9BA-4993-84C1-0A46223C691E}" presName="childShape" presStyleCnt="0"/>
      <dgm:spPr/>
    </dgm:pt>
    <dgm:pt modelId="{F2B6798A-E9AD-4486-8217-46C1C19C9718}" type="pres">
      <dgm:prSet presAssocID="{E070A46C-9178-4963-8728-72395EFA0070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192153D-C483-4BAF-BFFB-B51A8982B7BD}" type="pres">
      <dgm:prSet presAssocID="{26CEDAFD-523E-45C7-8C55-06520710C079}" presName="childText" presStyleLbl="bgAcc1" presStyleIdx="2" presStyleCnt="4" custLinFactNeighborX="196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BF7C0-809C-4EDF-A65F-8A18E54470D9}" type="pres">
      <dgm:prSet presAssocID="{6421C08D-63FE-4A1A-ABBF-DD1B1F851C9A}" presName="Name13" presStyleLbl="parChTrans1D2" presStyleIdx="3" presStyleCnt="4"/>
      <dgm:spPr/>
      <dgm:t>
        <a:bodyPr/>
        <a:lstStyle/>
        <a:p>
          <a:endParaRPr lang="en-US"/>
        </a:p>
      </dgm:t>
    </dgm:pt>
    <dgm:pt modelId="{413B7371-F56E-4A35-8E18-AED252276187}" type="pres">
      <dgm:prSet presAssocID="{4A1F3FDB-EFFF-4474-9DEC-318170D60A3E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D90F5E-4979-4E2F-9A8E-AD6E757BD212}" type="presOf" srcId="{41DA3DA0-A9BA-4993-84C1-0A46223C691E}" destId="{9B1E46EE-D693-4667-BDAA-F190E315E610}" srcOrd="1" destOrd="0" presId="urn:microsoft.com/office/officeart/2005/8/layout/hierarchy3"/>
    <dgm:cxn modelId="{44E61070-D959-49FE-9F4B-6E034A021A97}" type="presOf" srcId="{577ACD98-04FF-4619-B36D-C41BD0A1B1EE}" destId="{F1D0FDB3-33EB-47AE-A15F-EACBBB052DA6}" srcOrd="1" destOrd="0" presId="urn:microsoft.com/office/officeart/2005/8/layout/hierarchy3"/>
    <dgm:cxn modelId="{8370F862-28B9-48DD-8CF6-377E1C3C2DD6}" type="presOf" srcId="{4E1C9584-EC8C-4E0C-9515-FD3A39EF1B67}" destId="{AF045BFB-56D1-427F-9C97-E48AF732EAB4}" srcOrd="0" destOrd="0" presId="urn:microsoft.com/office/officeart/2005/8/layout/hierarchy3"/>
    <dgm:cxn modelId="{10D92A8F-AFEA-4C1B-8AAC-59717AF21735}" srcId="{4E1C9584-EC8C-4E0C-9515-FD3A39EF1B67}" destId="{577ACD98-04FF-4619-B36D-C41BD0A1B1EE}" srcOrd="0" destOrd="0" parTransId="{731A861A-6AE1-4D4E-987D-55CDE61DA87E}" sibTransId="{6E4602DC-A718-4728-909E-3A467961A14E}"/>
    <dgm:cxn modelId="{F4410936-42ED-49F4-BED7-AB8C338ACB7F}" type="presOf" srcId="{41DA3DA0-A9BA-4993-84C1-0A46223C691E}" destId="{8CAADB4D-177F-4F6D-BA45-4728D65817F7}" srcOrd="0" destOrd="0" presId="urn:microsoft.com/office/officeart/2005/8/layout/hierarchy3"/>
    <dgm:cxn modelId="{5B61CAA2-5B53-4F20-9107-CF888A3F1F30}" srcId="{577ACD98-04FF-4619-B36D-C41BD0A1B1EE}" destId="{BA042ADF-132C-421C-B288-BBB3D77A93CC}" srcOrd="1" destOrd="0" parTransId="{DD8CD17C-AB7B-488D-8F81-B1705B5BC7BA}" sibTransId="{51DBBB1D-BE3E-4A60-B144-1F6A0EDAAB5D}"/>
    <dgm:cxn modelId="{C608C32C-C298-4CA6-BEDB-3DB11B8BD5C3}" srcId="{4E1C9584-EC8C-4E0C-9515-FD3A39EF1B67}" destId="{41DA3DA0-A9BA-4993-84C1-0A46223C691E}" srcOrd="1" destOrd="0" parTransId="{D70F104C-220C-45B5-8483-4505AA73CE1B}" sibTransId="{951FDE5E-C0BA-449B-A369-0EF7FEA38EB4}"/>
    <dgm:cxn modelId="{5A81FCAE-CB8B-4A2B-890D-2DB17535C414}" srcId="{577ACD98-04FF-4619-B36D-C41BD0A1B1EE}" destId="{ACACB2C0-6C34-43A9-AD51-15F6A68E52D8}" srcOrd="0" destOrd="0" parTransId="{6E2DC9F1-3735-4AB8-B165-CD3DAF81704C}" sibTransId="{6AD27CD8-D7BC-48BA-81DE-769426046D0A}"/>
    <dgm:cxn modelId="{6491342D-59E1-46A3-A876-3F087149D268}" type="presOf" srcId="{6E2DC9F1-3735-4AB8-B165-CD3DAF81704C}" destId="{85EEA203-2A72-4F80-BC0C-C05B8590220E}" srcOrd="0" destOrd="0" presId="urn:microsoft.com/office/officeart/2005/8/layout/hierarchy3"/>
    <dgm:cxn modelId="{DF7C5F4E-E99B-498A-9EC5-BF7248F642BA}" type="presOf" srcId="{BA042ADF-132C-421C-B288-BBB3D77A93CC}" destId="{2D2C0616-1430-4B99-8FF4-928FBB7BEBD3}" srcOrd="0" destOrd="0" presId="urn:microsoft.com/office/officeart/2005/8/layout/hierarchy3"/>
    <dgm:cxn modelId="{466C4272-4A1A-40F6-8A24-75B6A32D9151}" type="presOf" srcId="{4A1F3FDB-EFFF-4474-9DEC-318170D60A3E}" destId="{413B7371-F56E-4A35-8E18-AED252276187}" srcOrd="0" destOrd="0" presId="urn:microsoft.com/office/officeart/2005/8/layout/hierarchy3"/>
    <dgm:cxn modelId="{19681C0F-7F0E-4AD9-BBCF-27F22C8A8CF1}" type="presOf" srcId="{ACACB2C0-6C34-43A9-AD51-15F6A68E52D8}" destId="{CDDCF98C-D75B-49CE-B31F-BF35B464CBC1}" srcOrd="0" destOrd="0" presId="urn:microsoft.com/office/officeart/2005/8/layout/hierarchy3"/>
    <dgm:cxn modelId="{C5F96FB4-8B81-4B58-8842-C7B94C76ED24}" srcId="{41DA3DA0-A9BA-4993-84C1-0A46223C691E}" destId="{26CEDAFD-523E-45C7-8C55-06520710C079}" srcOrd="0" destOrd="0" parTransId="{E070A46C-9178-4963-8728-72395EFA0070}" sibTransId="{7F81EBB7-1AB9-4A65-960C-A48379246060}"/>
    <dgm:cxn modelId="{D70C19DF-D333-4A4F-94BF-35D7F27889BD}" type="presOf" srcId="{6421C08D-63FE-4A1A-ABBF-DD1B1F851C9A}" destId="{5A0BF7C0-809C-4EDF-A65F-8A18E54470D9}" srcOrd="0" destOrd="0" presId="urn:microsoft.com/office/officeart/2005/8/layout/hierarchy3"/>
    <dgm:cxn modelId="{C6C2CC67-E4CD-4405-A87E-784177049E8B}" type="presOf" srcId="{DD8CD17C-AB7B-488D-8F81-B1705B5BC7BA}" destId="{1CB1ED62-EA3B-47C1-971F-B88B89E64D57}" srcOrd="0" destOrd="0" presId="urn:microsoft.com/office/officeart/2005/8/layout/hierarchy3"/>
    <dgm:cxn modelId="{03626EEA-FAAC-4275-8580-E1524F4DE3D1}" srcId="{41DA3DA0-A9BA-4993-84C1-0A46223C691E}" destId="{4A1F3FDB-EFFF-4474-9DEC-318170D60A3E}" srcOrd="1" destOrd="0" parTransId="{6421C08D-63FE-4A1A-ABBF-DD1B1F851C9A}" sibTransId="{B8DDFE36-B10F-4047-BF9E-A5A6DE29E464}"/>
    <dgm:cxn modelId="{2DACEF67-C550-4F97-9E80-B87E719F2F6A}" type="presOf" srcId="{26CEDAFD-523E-45C7-8C55-06520710C079}" destId="{1192153D-C483-4BAF-BFFB-B51A8982B7BD}" srcOrd="0" destOrd="0" presId="urn:microsoft.com/office/officeart/2005/8/layout/hierarchy3"/>
    <dgm:cxn modelId="{8FBF875F-BF64-4AB2-B05E-D972D8CC2CFD}" type="presOf" srcId="{E070A46C-9178-4963-8728-72395EFA0070}" destId="{F2B6798A-E9AD-4486-8217-46C1C19C9718}" srcOrd="0" destOrd="0" presId="urn:microsoft.com/office/officeart/2005/8/layout/hierarchy3"/>
    <dgm:cxn modelId="{DF531F79-B35C-4D00-9B0E-1B6AEB083AFD}" type="presOf" srcId="{577ACD98-04FF-4619-B36D-C41BD0A1B1EE}" destId="{46B28F11-44E9-491E-995D-AD17AAFDCE60}" srcOrd="0" destOrd="0" presId="urn:microsoft.com/office/officeart/2005/8/layout/hierarchy3"/>
    <dgm:cxn modelId="{A015A942-B8B1-40CC-97CA-EBA095480C5B}" type="presParOf" srcId="{AF045BFB-56D1-427F-9C97-E48AF732EAB4}" destId="{E461A2F6-7966-41BF-A1CD-0FB1B0D36CC9}" srcOrd="0" destOrd="0" presId="urn:microsoft.com/office/officeart/2005/8/layout/hierarchy3"/>
    <dgm:cxn modelId="{210BD432-AEAC-4720-A0BD-0C7AB4E34A06}" type="presParOf" srcId="{E461A2F6-7966-41BF-A1CD-0FB1B0D36CC9}" destId="{22585521-713C-4E7D-8A2B-CD8CCB948528}" srcOrd="0" destOrd="0" presId="urn:microsoft.com/office/officeart/2005/8/layout/hierarchy3"/>
    <dgm:cxn modelId="{D3FD9B32-143D-482A-9351-ADFF1A87231E}" type="presParOf" srcId="{22585521-713C-4E7D-8A2B-CD8CCB948528}" destId="{46B28F11-44E9-491E-995D-AD17AAFDCE60}" srcOrd="0" destOrd="0" presId="urn:microsoft.com/office/officeart/2005/8/layout/hierarchy3"/>
    <dgm:cxn modelId="{E049B3AC-85F3-4067-A5C8-360078293E8D}" type="presParOf" srcId="{22585521-713C-4E7D-8A2B-CD8CCB948528}" destId="{F1D0FDB3-33EB-47AE-A15F-EACBBB052DA6}" srcOrd="1" destOrd="0" presId="urn:microsoft.com/office/officeart/2005/8/layout/hierarchy3"/>
    <dgm:cxn modelId="{B795F148-9A3C-464C-88E9-BE0773D86DBA}" type="presParOf" srcId="{E461A2F6-7966-41BF-A1CD-0FB1B0D36CC9}" destId="{9D33367C-FBF8-42A1-9433-45F8FEBAA3D1}" srcOrd="1" destOrd="0" presId="urn:microsoft.com/office/officeart/2005/8/layout/hierarchy3"/>
    <dgm:cxn modelId="{BAD19394-78F3-4E73-B4DD-3C80926956C5}" type="presParOf" srcId="{9D33367C-FBF8-42A1-9433-45F8FEBAA3D1}" destId="{85EEA203-2A72-4F80-BC0C-C05B8590220E}" srcOrd="0" destOrd="0" presId="urn:microsoft.com/office/officeart/2005/8/layout/hierarchy3"/>
    <dgm:cxn modelId="{B7E0EBCE-AB29-4329-8F97-5C2FECD945FA}" type="presParOf" srcId="{9D33367C-FBF8-42A1-9433-45F8FEBAA3D1}" destId="{CDDCF98C-D75B-49CE-B31F-BF35B464CBC1}" srcOrd="1" destOrd="0" presId="urn:microsoft.com/office/officeart/2005/8/layout/hierarchy3"/>
    <dgm:cxn modelId="{114CDFFD-5F87-49D0-AEF2-7CE14DD39D2D}" type="presParOf" srcId="{9D33367C-FBF8-42A1-9433-45F8FEBAA3D1}" destId="{1CB1ED62-EA3B-47C1-971F-B88B89E64D57}" srcOrd="2" destOrd="0" presId="urn:microsoft.com/office/officeart/2005/8/layout/hierarchy3"/>
    <dgm:cxn modelId="{5D0C0F66-70EC-4627-9377-42B4005AA8C6}" type="presParOf" srcId="{9D33367C-FBF8-42A1-9433-45F8FEBAA3D1}" destId="{2D2C0616-1430-4B99-8FF4-928FBB7BEBD3}" srcOrd="3" destOrd="0" presId="urn:microsoft.com/office/officeart/2005/8/layout/hierarchy3"/>
    <dgm:cxn modelId="{D58ABB71-FFAB-4F0A-9036-28D7D4041A67}" type="presParOf" srcId="{AF045BFB-56D1-427F-9C97-E48AF732EAB4}" destId="{4F13C6DC-3659-43D9-BDE0-8D71469A04E1}" srcOrd="1" destOrd="0" presId="urn:microsoft.com/office/officeart/2005/8/layout/hierarchy3"/>
    <dgm:cxn modelId="{87CE0A1F-3223-4CEF-A6B2-4BE38A030994}" type="presParOf" srcId="{4F13C6DC-3659-43D9-BDE0-8D71469A04E1}" destId="{BAC4AE02-64BC-436B-BF35-86D9E87E835B}" srcOrd="0" destOrd="0" presId="urn:microsoft.com/office/officeart/2005/8/layout/hierarchy3"/>
    <dgm:cxn modelId="{BC618B69-5655-4D80-B94C-3622E48E74AE}" type="presParOf" srcId="{BAC4AE02-64BC-436B-BF35-86D9E87E835B}" destId="{8CAADB4D-177F-4F6D-BA45-4728D65817F7}" srcOrd="0" destOrd="0" presId="urn:microsoft.com/office/officeart/2005/8/layout/hierarchy3"/>
    <dgm:cxn modelId="{4CE7DDE6-9597-41CC-9316-C534DE38B21F}" type="presParOf" srcId="{BAC4AE02-64BC-436B-BF35-86D9E87E835B}" destId="{9B1E46EE-D693-4667-BDAA-F190E315E610}" srcOrd="1" destOrd="0" presId="urn:microsoft.com/office/officeart/2005/8/layout/hierarchy3"/>
    <dgm:cxn modelId="{38876A20-5F63-467D-85B4-474EAE5BEADD}" type="presParOf" srcId="{4F13C6DC-3659-43D9-BDE0-8D71469A04E1}" destId="{FDF9B8C9-ACBD-4D5B-8326-58E1E4D57B51}" srcOrd="1" destOrd="0" presId="urn:microsoft.com/office/officeart/2005/8/layout/hierarchy3"/>
    <dgm:cxn modelId="{DC70B620-F135-44AA-A677-5C69FE30F518}" type="presParOf" srcId="{FDF9B8C9-ACBD-4D5B-8326-58E1E4D57B51}" destId="{F2B6798A-E9AD-4486-8217-46C1C19C9718}" srcOrd="0" destOrd="0" presId="urn:microsoft.com/office/officeart/2005/8/layout/hierarchy3"/>
    <dgm:cxn modelId="{92902240-DB41-4743-AEFF-EA6BD2E30719}" type="presParOf" srcId="{FDF9B8C9-ACBD-4D5B-8326-58E1E4D57B51}" destId="{1192153D-C483-4BAF-BFFB-B51A8982B7BD}" srcOrd="1" destOrd="0" presId="urn:microsoft.com/office/officeart/2005/8/layout/hierarchy3"/>
    <dgm:cxn modelId="{B8410537-C504-4959-838C-948F83B4D13A}" type="presParOf" srcId="{FDF9B8C9-ACBD-4D5B-8326-58E1E4D57B51}" destId="{5A0BF7C0-809C-4EDF-A65F-8A18E54470D9}" srcOrd="2" destOrd="0" presId="urn:microsoft.com/office/officeart/2005/8/layout/hierarchy3"/>
    <dgm:cxn modelId="{FE7A5A3E-2537-4661-B885-DAF37646685C}" type="presParOf" srcId="{FDF9B8C9-ACBD-4D5B-8326-58E1E4D57B51}" destId="{413B7371-F56E-4A35-8E18-AED252276187}" srcOrd="3" destOrd="0" presId="urn:microsoft.com/office/officeart/2005/8/layout/hierarchy3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B28F11-44E9-491E-995D-AD17AAFDCE60}">
      <dsp:nvSpPr>
        <dsp:cNvPr id="0" name=""/>
        <dsp:cNvSpPr/>
      </dsp:nvSpPr>
      <dsp:spPr>
        <a:xfrm>
          <a:off x="113" y="133789"/>
          <a:ext cx="412649" cy="206324"/>
        </a:xfrm>
        <a:prstGeom prst="roundRect">
          <a:avLst>
            <a:gd name="adj" fmla="val 10000"/>
          </a:avLst>
        </a:prstGeom>
        <a:solidFill>
          <a:srgbClr val="D6009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113" y="133789"/>
        <a:ext cx="412649" cy="206324"/>
      </dsp:txXfrm>
    </dsp:sp>
    <dsp:sp modelId="{85EEA203-2A72-4F80-BC0C-C05B8590220E}">
      <dsp:nvSpPr>
        <dsp:cNvPr id="0" name=""/>
        <dsp:cNvSpPr/>
      </dsp:nvSpPr>
      <dsp:spPr>
        <a:xfrm>
          <a:off x="-4341" y="340114"/>
          <a:ext cx="91440" cy="154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4743"/>
              </a:lnTo>
              <a:lnTo>
                <a:pt x="86984" y="154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CF98C-D75B-49CE-B31F-BF35B464CBC1}">
      <dsp:nvSpPr>
        <dsp:cNvPr id="0" name=""/>
        <dsp:cNvSpPr/>
      </dsp:nvSpPr>
      <dsp:spPr>
        <a:xfrm>
          <a:off x="82643" y="391695"/>
          <a:ext cx="330119" cy="206324"/>
        </a:xfrm>
        <a:prstGeom prst="roundRect">
          <a:avLst>
            <a:gd name="adj" fmla="val 10000"/>
          </a:avLst>
        </a:prstGeom>
        <a:solidFill>
          <a:srgbClr val="D60093">
            <a:alpha val="38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82643" y="391695"/>
        <a:ext cx="330119" cy="206324"/>
      </dsp:txXfrm>
    </dsp:sp>
    <dsp:sp modelId="{1CB1ED62-EA3B-47C1-971F-B88B89E64D57}">
      <dsp:nvSpPr>
        <dsp:cNvPr id="0" name=""/>
        <dsp:cNvSpPr/>
      </dsp:nvSpPr>
      <dsp:spPr>
        <a:xfrm>
          <a:off x="-4341" y="340114"/>
          <a:ext cx="91440" cy="4126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649"/>
              </a:lnTo>
              <a:lnTo>
                <a:pt x="86984" y="41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C0616-1430-4B99-8FF4-928FBB7BEBD3}">
      <dsp:nvSpPr>
        <dsp:cNvPr id="0" name=""/>
        <dsp:cNvSpPr/>
      </dsp:nvSpPr>
      <dsp:spPr>
        <a:xfrm>
          <a:off x="82643" y="649601"/>
          <a:ext cx="330119" cy="206324"/>
        </a:xfrm>
        <a:prstGeom prst="roundRect">
          <a:avLst>
            <a:gd name="adj" fmla="val 10000"/>
          </a:avLst>
        </a:prstGeom>
        <a:solidFill>
          <a:srgbClr val="D60093">
            <a:alpha val="38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82643" y="649601"/>
        <a:ext cx="330119" cy="206324"/>
      </dsp:txXfrm>
    </dsp:sp>
    <dsp:sp modelId="{8CAADB4D-177F-4F6D-BA45-4728D65817F7}">
      <dsp:nvSpPr>
        <dsp:cNvPr id="0" name=""/>
        <dsp:cNvSpPr/>
      </dsp:nvSpPr>
      <dsp:spPr>
        <a:xfrm>
          <a:off x="515925" y="133789"/>
          <a:ext cx="412649" cy="206324"/>
        </a:xfrm>
        <a:prstGeom prst="roundRect">
          <a:avLst>
            <a:gd name="adj" fmla="val 10000"/>
          </a:avLst>
        </a:prstGeom>
        <a:solidFill>
          <a:srgbClr val="D6009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515925" y="133789"/>
        <a:ext cx="412649" cy="206324"/>
      </dsp:txXfrm>
    </dsp:sp>
    <dsp:sp modelId="{F2B6798A-E9AD-4486-8217-46C1C19C9718}">
      <dsp:nvSpPr>
        <dsp:cNvPr id="0" name=""/>
        <dsp:cNvSpPr/>
      </dsp:nvSpPr>
      <dsp:spPr>
        <a:xfrm>
          <a:off x="511470" y="340114"/>
          <a:ext cx="91440" cy="154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4743"/>
              </a:lnTo>
              <a:lnTo>
                <a:pt x="87098" y="154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2153D-C483-4BAF-BFFB-B51A8982B7BD}">
      <dsp:nvSpPr>
        <dsp:cNvPr id="0" name=""/>
        <dsp:cNvSpPr/>
      </dsp:nvSpPr>
      <dsp:spPr>
        <a:xfrm>
          <a:off x="598568" y="391695"/>
          <a:ext cx="330119" cy="206324"/>
        </a:xfrm>
        <a:prstGeom prst="roundRect">
          <a:avLst>
            <a:gd name="adj" fmla="val 10000"/>
          </a:avLst>
        </a:prstGeom>
        <a:solidFill>
          <a:srgbClr val="D60093">
            <a:alpha val="38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598568" y="391695"/>
        <a:ext cx="330119" cy="206324"/>
      </dsp:txXfrm>
    </dsp:sp>
    <dsp:sp modelId="{5A0BF7C0-809C-4EDF-A65F-8A18E54470D9}">
      <dsp:nvSpPr>
        <dsp:cNvPr id="0" name=""/>
        <dsp:cNvSpPr/>
      </dsp:nvSpPr>
      <dsp:spPr>
        <a:xfrm>
          <a:off x="511470" y="340114"/>
          <a:ext cx="91440" cy="4126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649"/>
              </a:lnTo>
              <a:lnTo>
                <a:pt x="86984" y="4126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B7371-F56E-4A35-8E18-AED252276187}">
      <dsp:nvSpPr>
        <dsp:cNvPr id="0" name=""/>
        <dsp:cNvSpPr/>
      </dsp:nvSpPr>
      <dsp:spPr>
        <a:xfrm>
          <a:off x="598455" y="649601"/>
          <a:ext cx="330119" cy="206324"/>
        </a:xfrm>
        <a:prstGeom prst="roundRect">
          <a:avLst>
            <a:gd name="adj" fmla="val 10000"/>
          </a:avLst>
        </a:prstGeom>
        <a:solidFill>
          <a:srgbClr val="D60093">
            <a:alpha val="38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598455" y="649601"/>
        <a:ext cx="330119" cy="206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1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11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pict"/><Relationship Id="rId2" Type="http://schemas.openxmlformats.org/officeDocument/2006/relationships/image" Target="../media/image263.pict"/><Relationship Id="rId3" Type="http://schemas.openxmlformats.org/officeDocument/2006/relationships/image" Target="../media/image264.pict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pict"/><Relationship Id="rId2" Type="http://schemas.openxmlformats.org/officeDocument/2006/relationships/image" Target="../media/image263.pict"/><Relationship Id="rId3" Type="http://schemas.openxmlformats.org/officeDocument/2006/relationships/image" Target="../media/image265.pict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ict"/><Relationship Id="rId4" Type="http://schemas.openxmlformats.org/officeDocument/2006/relationships/image" Target="../media/image267.pict"/><Relationship Id="rId1" Type="http://schemas.openxmlformats.org/officeDocument/2006/relationships/image" Target="../media/image262.pict"/><Relationship Id="rId2" Type="http://schemas.openxmlformats.org/officeDocument/2006/relationships/image" Target="../media/image263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ict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ict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2C2AA-E557-584C-AFDB-43537C2972FC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F712A-FD9D-4A41-8CC5-61A9838829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B3C35-7FD3-D94A-A338-226AF47B1ADE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AEB97-7986-E44C-A08A-475C683C70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0426CF-123F-476B-8085-D4A7CE1B7135}" type="slidenum">
              <a:rPr lang="en-US"/>
              <a:pPr/>
              <a:t>2</a:t>
            </a:fld>
            <a:endParaRPr lang="en-US"/>
          </a:p>
        </p:txBody>
      </p:sp>
      <p:sp>
        <p:nvSpPr>
          <p:cNvPr id="100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Refers to DNA level differences among individuals. For example, if you randomly pick to individual and sequence 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144C6A-5546-564E-A3C0-3166DBCFA865}" type="slidenum">
              <a:rPr lang="en-GB"/>
              <a:pPr/>
              <a:t>40</a:t>
            </a:fld>
            <a:endParaRPr lang="en-GB"/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9992" tIns="46796" rIns="89992" bIns="46796" anchor="b">
            <a:prstTxWarp prst="textNoShape">
              <a:avLst/>
            </a:prstTxWarp>
          </a:bodyPr>
          <a:lstStyle/>
          <a:p>
            <a:pPr algn="r">
              <a:buClr>
                <a:srgbClr val="070076"/>
              </a:buClr>
              <a:tabLst>
                <a:tab pos="0" algn="l"/>
                <a:tab pos="456491" algn="l"/>
                <a:tab pos="912983" algn="l"/>
                <a:tab pos="1370976" algn="l"/>
                <a:tab pos="1827467" algn="l"/>
                <a:tab pos="2285460" algn="l"/>
                <a:tab pos="2741951" algn="l"/>
                <a:tab pos="3199945" algn="l"/>
                <a:tab pos="3656436" algn="l"/>
                <a:tab pos="4114429" algn="l"/>
                <a:tab pos="4570920" algn="l"/>
                <a:tab pos="5027411" algn="l"/>
                <a:tab pos="5485405" algn="l"/>
                <a:tab pos="5941896" algn="l"/>
                <a:tab pos="6399888" algn="l"/>
                <a:tab pos="6856380" algn="l"/>
                <a:tab pos="7314373" algn="l"/>
                <a:tab pos="7770865" algn="l"/>
                <a:tab pos="8228857" algn="l"/>
                <a:tab pos="8685348" algn="l"/>
                <a:tab pos="9141840" algn="l"/>
              </a:tabLst>
            </a:pPr>
            <a:fld id="{5C236FAD-3617-7246-B149-14F7A42970FC}" type="slidenum">
              <a:rPr lang="en-GB" sz="1200">
                <a:solidFill>
                  <a:srgbClr val="000000"/>
                </a:solidFill>
              </a:rPr>
              <a:pPr algn="r">
                <a:buClr>
                  <a:srgbClr val="070076"/>
                </a:buClr>
                <a:tabLst>
                  <a:tab pos="0" algn="l"/>
                  <a:tab pos="456491" algn="l"/>
                  <a:tab pos="912983" algn="l"/>
                  <a:tab pos="1370976" algn="l"/>
                  <a:tab pos="1827467" algn="l"/>
                  <a:tab pos="2285460" algn="l"/>
                  <a:tab pos="2741951" algn="l"/>
                  <a:tab pos="3199945" algn="l"/>
                  <a:tab pos="3656436" algn="l"/>
                  <a:tab pos="4114429" algn="l"/>
                  <a:tab pos="4570920" algn="l"/>
                  <a:tab pos="5027411" algn="l"/>
                  <a:tab pos="5485405" algn="l"/>
                  <a:tab pos="5941896" algn="l"/>
                  <a:tab pos="6399888" algn="l"/>
                  <a:tab pos="6856380" algn="l"/>
                  <a:tab pos="7314373" algn="l"/>
                  <a:tab pos="7770865" algn="l"/>
                  <a:tab pos="8228857" algn="l"/>
                  <a:tab pos="8685348" algn="l"/>
                  <a:tab pos="9141840" algn="l"/>
                </a:tabLst>
              </a:pPr>
              <a:t>40</a:t>
            </a:fld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0" y="8685894"/>
            <a:ext cx="2972098" cy="4565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9992" tIns="46796" rIns="89992" bIns="46796" anchor="b">
            <a:prstTxWarp prst="textNoShape">
              <a:avLst/>
            </a:prstTxWarp>
          </a:bodyPr>
          <a:lstStyle/>
          <a:p>
            <a:pPr>
              <a:buClr>
                <a:srgbClr val="070076"/>
              </a:buClr>
              <a:tabLst>
                <a:tab pos="0" algn="l"/>
                <a:tab pos="456491" algn="l"/>
                <a:tab pos="912983" algn="l"/>
                <a:tab pos="1370976" algn="l"/>
                <a:tab pos="1827467" algn="l"/>
                <a:tab pos="2285460" algn="l"/>
                <a:tab pos="2741951" algn="l"/>
                <a:tab pos="3199945" algn="l"/>
                <a:tab pos="3656436" algn="l"/>
                <a:tab pos="4114429" algn="l"/>
                <a:tab pos="4570920" algn="l"/>
                <a:tab pos="5027411" algn="l"/>
                <a:tab pos="5485405" algn="l"/>
                <a:tab pos="5941896" algn="l"/>
                <a:tab pos="6399888" algn="l"/>
                <a:tab pos="6856380" algn="l"/>
                <a:tab pos="7314373" algn="l"/>
                <a:tab pos="7770865" algn="l"/>
                <a:tab pos="8228857" algn="l"/>
                <a:tab pos="8685348" algn="l"/>
                <a:tab pos="9141840" algn="l"/>
              </a:tabLst>
            </a:pP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68613" name="Text Box 3"/>
          <p:cNvSpPr txBox="1">
            <a:spLocks noChangeArrowheads="1"/>
          </p:cNvSpPr>
          <p:nvPr/>
        </p:nvSpPr>
        <p:spPr bwMode="auto">
          <a:xfrm>
            <a:off x="0" y="1"/>
            <a:ext cx="2972098" cy="4565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9992" tIns="46796" rIns="89992" bIns="46796">
            <a:prstTxWarp prst="textNoShape">
              <a:avLst/>
            </a:prstTxWarp>
          </a:bodyPr>
          <a:lstStyle/>
          <a:p>
            <a:pPr>
              <a:buClr>
                <a:srgbClr val="070076"/>
              </a:buClr>
              <a:tabLst>
                <a:tab pos="0" algn="l"/>
                <a:tab pos="456491" algn="l"/>
                <a:tab pos="912983" algn="l"/>
                <a:tab pos="1370976" algn="l"/>
                <a:tab pos="1827467" algn="l"/>
                <a:tab pos="2285460" algn="l"/>
                <a:tab pos="2741951" algn="l"/>
                <a:tab pos="3199945" algn="l"/>
                <a:tab pos="3656436" algn="l"/>
                <a:tab pos="4114429" algn="l"/>
                <a:tab pos="4570920" algn="l"/>
                <a:tab pos="5027411" algn="l"/>
                <a:tab pos="5485405" algn="l"/>
                <a:tab pos="5941896" algn="l"/>
                <a:tab pos="6399888" algn="l"/>
                <a:tab pos="6856380" algn="l"/>
                <a:tab pos="7314373" algn="l"/>
                <a:tab pos="7770865" algn="l"/>
                <a:tab pos="8228857" algn="l"/>
                <a:tab pos="8685348" algn="l"/>
                <a:tab pos="9141840" algn="l"/>
              </a:tabLst>
            </a:pP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68614" name="Text Box 4"/>
          <p:cNvSpPr txBox="1">
            <a:spLocks noChangeArrowheads="1"/>
          </p:cNvSpPr>
          <p:nvPr/>
        </p:nvSpPr>
        <p:spPr bwMode="auto">
          <a:xfrm>
            <a:off x="3884414" y="1"/>
            <a:ext cx="2972098" cy="4565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9992" tIns="46796" rIns="89992" bIns="46796">
            <a:prstTxWarp prst="textNoShape">
              <a:avLst/>
            </a:prstTxWarp>
          </a:bodyPr>
          <a:lstStyle/>
          <a:p>
            <a:pPr algn="r">
              <a:buClr>
                <a:srgbClr val="070076"/>
              </a:buClr>
              <a:tabLst>
                <a:tab pos="0" algn="l"/>
                <a:tab pos="456491" algn="l"/>
                <a:tab pos="912983" algn="l"/>
                <a:tab pos="1370976" algn="l"/>
                <a:tab pos="1827467" algn="l"/>
                <a:tab pos="2285460" algn="l"/>
                <a:tab pos="2741951" algn="l"/>
                <a:tab pos="3199945" algn="l"/>
                <a:tab pos="3656436" algn="l"/>
                <a:tab pos="4114429" algn="l"/>
                <a:tab pos="4570920" algn="l"/>
                <a:tab pos="5027411" algn="l"/>
                <a:tab pos="5485405" algn="l"/>
                <a:tab pos="5941896" algn="l"/>
                <a:tab pos="6399888" algn="l"/>
                <a:tab pos="6856380" algn="l"/>
                <a:tab pos="7314373" algn="l"/>
                <a:tab pos="7770865" algn="l"/>
                <a:tab pos="8228857" algn="l"/>
                <a:tab pos="8685348" algn="l"/>
                <a:tab pos="9141840" algn="l"/>
              </a:tabLst>
            </a:pP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68615" name="Text Box 5"/>
          <p:cNvSpPr txBox="1">
            <a:spLocks noChangeArrowheads="1"/>
          </p:cNvSpPr>
          <p:nvPr/>
        </p:nvSpPr>
        <p:spPr bwMode="auto">
          <a:xfrm>
            <a:off x="1143000" y="686405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16" name="Rectangle 6"/>
          <p:cNvSpPr txBox="1">
            <a:spLocks noGrp="1" noChangeArrowheads="1"/>
          </p:cNvSpPr>
          <p:nvPr>
            <p:ph type="body"/>
          </p:nvPr>
        </p:nvSpPr>
        <p:spPr>
          <a:xfrm>
            <a:off x="686098" y="4343704"/>
            <a:ext cx="5482828" cy="4113892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11A09-4F09-8745-A0EF-46D852789574}" type="slidenum">
              <a:rPr lang="en-GB"/>
              <a:pPr/>
              <a:t>42</a:t>
            </a:fld>
            <a:endParaRPr lang="en-GB"/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6405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36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6098" y="4343704"/>
            <a:ext cx="5482828" cy="4113892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5C2DF-BF9E-DB4C-8E51-9106EF0B5DCF}" type="slidenum">
              <a:rPr lang="en-GB"/>
              <a:pPr/>
              <a:t>43</a:t>
            </a:fld>
            <a:endParaRPr lang="en-GB"/>
          </a:p>
        </p:txBody>
      </p:sp>
      <p:sp>
        <p:nvSpPr>
          <p:cNvPr id="706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9000"/>
          </a:xfrm>
          <a:solidFill>
            <a:srgbClr val="FFFFFF"/>
          </a:solidFill>
          <a:ln/>
        </p:spPr>
      </p:sp>
      <p:sp>
        <p:nvSpPr>
          <p:cNvPr id="706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2828" cy="4024690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91C-4EB0-294F-9026-B673CE4B07F2}" type="slidenum">
              <a:rPr lang="en-GB"/>
              <a:pPr/>
              <a:t>44</a:t>
            </a:fld>
            <a:endParaRPr lang="en-GB"/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1143000" y="686405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4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6098" y="4343704"/>
            <a:ext cx="5482828" cy="4113892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Yes. Need one more conclusion</a:t>
            </a:r>
            <a:r>
              <a:rPr lang="en-US" baseline="0" dirty="0" smtClean="0"/>
              <a:t> slide after this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/>
          </a:p>
        </p:txBody>
      </p:sp>
      <p:sp>
        <p:nvSpPr>
          <p:cNvPr id="747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Laplace Max-margin Markov Networks</a:t>
            </a:r>
            <a:endParaRPr lang="zh-CN" altLang="en-US"/>
          </a:p>
        </p:txBody>
      </p:sp>
      <p:sp>
        <p:nvSpPr>
          <p:cNvPr id="747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DCD763E-339C-174D-A928-FA4477313964}" type="slidenum">
              <a:rPr lang="zh-CN" altLang="en-US"/>
              <a:pPr/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/>
          </a:p>
        </p:txBody>
      </p:sp>
      <p:sp>
        <p:nvSpPr>
          <p:cNvPr id="7578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Laplace Max-margin Markov Networks</a:t>
            </a:r>
            <a:endParaRPr lang="zh-CN" altLang="en-US"/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102BE5-32DE-7947-A420-0074740B653F}" type="slidenum">
              <a:rPr lang="zh-CN" altLang="en-US"/>
              <a:pPr/>
              <a:t>71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One assumption to make is sparsity. </a:t>
            </a:r>
          </a:p>
          <a:p>
            <a:endParaRPr lang="en-US"/>
          </a:p>
          <a:p>
            <a:r>
              <a:rPr lang="en-US"/>
              <a:t>This makes a lot of biological sense since you wouldn’t expect each gene to interact with all other genes, but rather with a small subset. </a:t>
            </a:r>
          </a:p>
          <a:p>
            <a:endParaRPr lang="en-US"/>
          </a:p>
          <a:p>
            <a:r>
              <a:rPr lang="en-US"/>
              <a:t>Statistically, it makes the learning problem feasible in this high dimensional setting, since the solution set is now restricted.</a:t>
            </a:r>
          </a:p>
          <a:p>
            <a:endParaRPr lang="en-US"/>
          </a:p>
          <a:p>
            <a:r>
              <a:rPr lang="en-US"/>
              <a:t>Furthermore it makes the results interpretable. It is much easier to to look at 5 genes that affect another gene instead of 1000.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2228" name="Header Placeholder 3"/>
          <p:cNvSpPr txBox="1">
            <a:spLocks noGrp="1"/>
          </p:cNvSpPr>
          <p:nvPr/>
        </p:nvSpPr>
        <p:spPr bwMode="auto">
          <a:xfrm>
            <a:off x="0" y="1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defTabSz="914485"/>
            <a:r>
              <a:rPr lang="en-US" altLang="zh-CN" sz="1200" dirty="0">
                <a:latin typeface="Calibri" charset="0"/>
                <a:ea typeface="Arial" charset="0"/>
                <a:cs typeface="Arial" charset="0"/>
              </a:rPr>
              <a:t>Laplace Max-margin Markov Networks</a:t>
            </a:r>
            <a:endParaRPr lang="zh-CN" altLang="en-US" sz="1200" dirty="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52229" name="Slide Number Placeholder 4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>
            <a:prstTxWarp prst="textNoShape">
              <a:avLst/>
            </a:prstTxWarp>
          </a:bodyPr>
          <a:lstStyle/>
          <a:p>
            <a:pPr algn="r" defTabSz="914485"/>
            <a:fld id="{48BD0962-8C45-9B4A-B1DF-1EA175C89665}" type="slidenum">
              <a:rPr lang="zh-CN" altLang="en-US" sz="1200">
                <a:latin typeface="Calibri" charset="0"/>
                <a:ea typeface="Arial" charset="0"/>
                <a:cs typeface="Arial" charset="0"/>
              </a:rPr>
              <a:pPr algn="r" defTabSz="914485"/>
              <a:t>72</a:t>
            </a:fld>
            <a:endParaRPr lang="en-US" altLang="zh-CN" sz="1200" dirty="0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Consider the least squares problem.</a:t>
            </a:r>
          </a:p>
          <a:p>
            <a:endParaRPr lang="en-US"/>
          </a:p>
          <a:p>
            <a:r>
              <a:rPr lang="en-US"/>
              <a:t>Ideally, we would like to achieve sparsity by simply restricting the number of of regression coefficients that are nonzero. </a:t>
            </a:r>
          </a:p>
          <a:p>
            <a:endParaRPr lang="en-US"/>
          </a:p>
          <a:p>
            <a:r>
              <a:rPr lang="en-US"/>
              <a:t>However, there is a problem. This sparsity constraint is non-convex, meaning optimization is computationally difficult. There are many local optima, and it is likely that optimizing the objective will get stuck in one of them.</a:t>
            </a:r>
          </a:p>
          <a:p>
            <a:r>
              <a:rPr lang="en-US"/>
              <a:t>Thus we will never get to the global optimum and have to resort to heuristics to avoid local optima. Furthermore the constraint is not-smooth amking optimization more difficult.</a:t>
            </a:r>
          </a:p>
          <a:p>
            <a:endParaRPr lang="en-US"/>
          </a:p>
        </p:txBody>
      </p:sp>
      <p:sp>
        <p:nvSpPr>
          <p:cNvPr id="54276" name="Header Placeholder 3"/>
          <p:cNvSpPr txBox="1">
            <a:spLocks noGrp="1"/>
          </p:cNvSpPr>
          <p:nvPr/>
        </p:nvSpPr>
        <p:spPr bwMode="auto">
          <a:xfrm>
            <a:off x="0" y="1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defTabSz="914485"/>
            <a:r>
              <a:rPr lang="en-US" altLang="zh-CN" sz="1200" dirty="0">
                <a:latin typeface="Calibri" charset="0"/>
                <a:ea typeface="Arial" charset="0"/>
                <a:cs typeface="Arial" charset="0"/>
              </a:rPr>
              <a:t>Laplace Max-margin Markov Networks</a:t>
            </a:r>
            <a:endParaRPr lang="zh-CN" altLang="en-US" sz="1200" dirty="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54277" name="Slide Number Placeholder 4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>
            <a:prstTxWarp prst="textNoShape">
              <a:avLst/>
            </a:prstTxWarp>
          </a:bodyPr>
          <a:lstStyle/>
          <a:p>
            <a:pPr algn="r" defTabSz="914485"/>
            <a:fld id="{D80BAD62-18C1-EE41-98F5-C7F4E7EB104E}" type="slidenum">
              <a:rPr lang="zh-CN" altLang="en-US" sz="1200">
                <a:latin typeface="Calibri" charset="0"/>
                <a:ea typeface="Arial" charset="0"/>
                <a:cs typeface="Arial" charset="0"/>
              </a:rPr>
              <a:pPr algn="r" defTabSz="914485"/>
              <a:t>73</a:t>
            </a:fld>
            <a:endParaRPr lang="en-US" altLang="zh-CN" sz="1200" dirty="0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L1 regularized regression (commonly known as the LASSO) is a convex relaxation. Instead of limiting the number of nonzero coefficients, we constrain the absolute values of coefficients.</a:t>
            </a:r>
          </a:p>
          <a:p>
            <a:endParaRPr lang="en-US"/>
          </a:p>
          <a:p>
            <a:r>
              <a:rPr lang="en-US"/>
              <a:t>Although this penalty introduces some bias (it still shrinks relevant coefficients as well as irrelevant ones), it is effective at enforcing sparsity.</a:t>
            </a:r>
          </a:p>
          <a:p>
            <a:endParaRPr lang="en-US"/>
          </a:p>
          <a:p>
            <a:r>
              <a:rPr lang="en-US"/>
              <a:t> Consider the  example of the diagram that shows the level sets of an objective function and the feasible set imposed by the L1-penalty. Intuitively, the objective function will be minimized at a corner of the feasible set, resulting in a sparse solution.</a:t>
            </a:r>
          </a:p>
          <a:p>
            <a:endParaRPr lang="en-US"/>
          </a:p>
          <a:p>
            <a:r>
              <a:rPr lang="en-US"/>
              <a:t>Since the problem is convex, an exact solution can be achieved. </a:t>
            </a:r>
          </a:p>
        </p:txBody>
      </p:sp>
      <p:sp>
        <p:nvSpPr>
          <p:cNvPr id="56324" name="Header Placeholder 3"/>
          <p:cNvSpPr txBox="1">
            <a:spLocks noGrp="1"/>
          </p:cNvSpPr>
          <p:nvPr/>
        </p:nvSpPr>
        <p:spPr bwMode="auto">
          <a:xfrm>
            <a:off x="0" y="1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prstTxWarp prst="textNoShape">
              <a:avLst/>
            </a:prstTxWarp>
          </a:bodyPr>
          <a:lstStyle/>
          <a:p>
            <a:pPr defTabSz="914485"/>
            <a:r>
              <a:rPr lang="en-US" altLang="zh-CN" sz="1200" dirty="0">
                <a:latin typeface="Calibri" charset="0"/>
                <a:ea typeface="Arial" charset="0"/>
                <a:cs typeface="Arial" charset="0"/>
              </a:rPr>
              <a:t>Laplace Max-margin Markov Networks</a:t>
            </a:r>
            <a:endParaRPr lang="zh-CN" altLang="en-US" sz="1200" dirty="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56325" name="Slide Number Placeholder 4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>
            <a:prstTxWarp prst="textNoShape">
              <a:avLst/>
            </a:prstTxWarp>
          </a:bodyPr>
          <a:lstStyle/>
          <a:p>
            <a:pPr algn="r" defTabSz="914485"/>
            <a:fld id="{76E81C4D-5602-4D4B-9746-C71947BAC81A}" type="slidenum">
              <a:rPr lang="zh-CN" altLang="en-US" sz="1200">
                <a:latin typeface="Calibri" charset="0"/>
                <a:ea typeface="Arial" charset="0"/>
                <a:cs typeface="Arial" charset="0"/>
              </a:rPr>
              <a:pPr algn="r" defTabSz="914485"/>
              <a:t>74</a:t>
            </a:fld>
            <a:endParaRPr lang="en-US" altLang="zh-CN" sz="1200" dirty="0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FEC16-5399-4858-8219-AA7BF9D0215F}" type="slidenum">
              <a:rPr lang="en-US"/>
              <a:pPr/>
              <a:t>3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latin typeface="Gulim" charset="0"/>
              <a:ea typeface="Gulim" charset="0"/>
            </a:endParaRPr>
          </a:p>
        </p:txBody>
      </p:sp>
      <p:sp>
        <p:nvSpPr>
          <p:cNvPr id="39940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Laplace Max-margin Markov Networks</a:t>
            </a:r>
            <a:endParaRPr lang="zh-CN" altLang="en-US"/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244DC0-2299-124D-9692-05758BF8AC0C}" type="slidenum">
              <a:rPr lang="zh-CN" altLang="en-US"/>
              <a:pPr/>
              <a:t>112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sz="1000" dirty="0"/>
          </a:p>
        </p:txBody>
      </p:sp>
      <p:sp>
        <p:nvSpPr>
          <p:cNvPr id="2355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Laplace Max-margin Markov Networks</a:t>
            </a:r>
            <a:endParaRPr lang="zh-CN" altLang="en-US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CE3F5F-4C75-CB44-8160-AF6DA9B2C310}" type="slidenum">
              <a:rPr lang="zh-CN" altLang="en-US"/>
              <a:pPr/>
              <a:t>124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/>
              <a:t>Laplace Max-margin Markov Networks</a:t>
            </a:r>
            <a:endParaRPr lang="zh-CN" altLang="en-US"/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91D25-F02E-7848-9AEE-C790CE57F03A}" type="slidenum">
              <a:rPr lang="zh-CN" altLang="en-US"/>
              <a:pPr/>
              <a:t>125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slides here. Why we need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208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Heritability: General</a:t>
            </a:r>
            <a:r>
              <a:rPr lang="en-US" baseline="0" dirty="0" smtClean="0"/>
              <a:t> meaning </a:t>
            </a:r>
            <a:r>
              <a:rPr lang="en-US" baseline="0" dirty="0" smtClean="0">
                <a:sym typeface="Wingdings" pitchFamily="2" charset="2"/>
              </a:rPr>
              <a:t> passing from one generation to another; taking by inheritance.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smtClean="0">
                <a:sym typeface="Wingdings" pitchFamily="2" charset="2"/>
              </a:rPr>
              <a:t>Popular example is height – </a:t>
            </a:r>
            <a:r>
              <a:rPr lang="en-US" baseline="0" dirty="0" err="1" smtClean="0">
                <a:sym typeface="Wingdings" pitchFamily="2" charset="2"/>
              </a:rPr>
              <a:t>childrens</a:t>
            </a:r>
            <a:r>
              <a:rPr lang="en-US" baseline="0" dirty="0" smtClean="0">
                <a:sym typeface="Wingdings" pitchFamily="2" charset="2"/>
              </a:rPr>
              <a:t> average height can be estimated by looking at their parents height – that way height is ~ 80% - 90% heritable.</a:t>
            </a:r>
          </a:p>
          <a:p>
            <a:r>
              <a:rPr lang="en-US" baseline="0" dirty="0" smtClean="0">
                <a:sym typeface="Wingdings" pitchFamily="2" charset="2"/>
              </a:rPr>
              <a:t>But from </a:t>
            </a:r>
            <a:r>
              <a:rPr lang="en-US" baseline="0" dirty="0" err="1" smtClean="0">
                <a:sym typeface="Wingdings" pitchFamily="2" charset="2"/>
              </a:rPr>
              <a:t>gwas</a:t>
            </a:r>
            <a:r>
              <a:rPr lang="en-US" baseline="0" dirty="0" smtClean="0">
                <a:sym typeface="Wingdings" pitchFamily="2" charset="2"/>
              </a:rPr>
              <a:t> data on more than 30,000 people, several genetic variants turned up with tiny effects, accounting for only 5% of height’s heritability. 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smtClean="0">
                <a:sym typeface="Wingdings" pitchFamily="2" charset="2"/>
              </a:rPr>
              <a:t>We need to know how this heritability is defined?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6089F-F93B-41F7-B3BD-D05657494DFE}" type="slidenum">
              <a:rPr lang="en-US" smtClean="0"/>
              <a:pPr/>
              <a:t>224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order to find this causal snps …you scan the genome with a test statistics at snps at a time 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 a complex disease has multiple symptoms or trait, and every snips are not equally associated to all traits, instead 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AEB97-7986-E44C-A08A-475C683C70E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4045AE-12E7-D549-BCD0-B6427D8724F2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B253C1-3104-754D-94B2-076A9A65852B}" type="slidenum">
              <a:rPr lang="en-US"/>
              <a:pPr/>
              <a:t>36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85FA48-4899-5748-BEAE-01C1F38373AE}" type="slidenum">
              <a:rPr lang="en-US"/>
              <a:pPr/>
              <a:t>37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F91C3-3744-C141-B353-FEB943585CF2}" type="slidenum">
              <a:rPr lang="en-US"/>
              <a:pPr/>
              <a:t>38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E6820A-CD23-4113-87ED-CF84F970553C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69A743-99E7-4806-803D-FB42480FC1F2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0C34B9-04A9-49D1-BC9C-A1E3DC64EA9D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5425" cy="45243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600200"/>
            <a:ext cx="4037013" cy="4524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200" y="6248400"/>
            <a:ext cx="2128838" cy="4524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AB0C0F-B9B3-4457-AD5B-662BD21E214B}" type="datetime1">
              <a:rPr lang="en-US" smtClean="0"/>
              <a:pPr/>
              <a:t>7/16/11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0838" cy="452438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2128838" cy="64135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GB"/>
          </a:p>
          <a:p>
            <a:endParaRPr lang="en-GB"/>
          </a:p>
          <a:p>
            <a:endParaRPr lang="en-GB"/>
          </a:p>
          <a:p>
            <a:fld id="{9E130EAF-0B02-B04F-8E73-345A921BD7D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274638"/>
            <a:ext cx="767873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0250" y="1462088"/>
            <a:ext cx="3762375" cy="4845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5025" y="1462088"/>
            <a:ext cx="3763963" cy="2346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5025" y="3960813"/>
            <a:ext cx="3763963" cy="2346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27"/>
          <p:cNvSpPr>
            <a:spLocks noGrp="1"/>
          </p:cNvSpPr>
          <p:nvPr>
            <p:ph type="dt" sz="half" idx="10"/>
          </p:nvPr>
        </p:nvSpPr>
        <p:spPr>
          <a:xfrm>
            <a:off x="5724525" y="6308725"/>
            <a:ext cx="24765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0D46D8-29B7-4293-9A70-500143160453}" type="datetime1">
              <a:rPr lang="en-US" smtClean="0"/>
              <a:pPr/>
              <a:t>7/16/11</a:t>
            </a:fld>
            <a:endParaRPr lang="zh-CN" altLang="en-US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77800" y="6307138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0821F18-F4B1-3C4C-8730-9A5013C3991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E30A83-B0AB-49FC-BE9E-EF622B66D4E2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D697D7-C62A-4AB3-B11F-60D025E2870A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ED84A2-A2D5-4046-AE59-4DD501318A6B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9F145D-8E4E-402B-B040-7CA83BFCC59E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BC1B47-BC74-4FD1-B9FA-8B7A626467A0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19F07DE-CB4A-48D3-9A2D-657E9F4B04C0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523C05-78F6-4A68-B46A-3F20D5DD9F4D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CB6B54-BACD-47D7-B741-5248C5266227}" type="datetime1">
              <a:rPr lang="en-US" smtClean="0"/>
              <a:pPr/>
              <a:t>7/16/11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6C62CB4D-457C-DF4F-8D39-87FF2AE0F1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3648" y="6420428"/>
            <a:ext cx="25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ISMB 2011</a:t>
            </a:r>
            <a:r>
              <a:rPr lang="en-US" sz="1200" baseline="0" dirty="0" smtClean="0"/>
              <a:t> Tutorial</a:t>
            </a:r>
            <a:endParaRPr lang="en-US" sz="1200" dirty="0" smtClean="0"/>
          </a:p>
          <a:p>
            <a:r>
              <a:rPr lang="en-US" sz="1200" dirty="0" smtClean="0"/>
              <a:t>© 2011 Eric Xing &amp; </a:t>
            </a:r>
            <a:r>
              <a:rPr lang="en-US" sz="1200" dirty="0" err="1" smtClean="0"/>
              <a:t>Seyoung</a:t>
            </a:r>
            <a:r>
              <a:rPr lang="en-US" sz="1200" dirty="0" smtClean="0"/>
              <a:t> Kim, CMU</a:t>
            </a:r>
          </a:p>
        </p:txBody>
      </p:sp>
      <p:sp>
        <p:nvSpPr>
          <p:cNvPr id="7" name="Slide Number Placeholder 3"/>
          <p:cNvSpPr>
            <a:spLocks noGrp="1"/>
          </p:cNvSpPr>
          <p:nvPr userDrawn="1"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fld id="{17E55D8F-E1DF-47EE-9C79-E9E4F5076D2C}" type="slidenum">
              <a:rPr lang="zh-CN" altLang="en-US" sz="1100" b="0">
                <a:solidFill>
                  <a:srgbClr val="FFFFFF"/>
                </a:solidFill>
                <a:latin typeface="Franklin Gothic Book" pitchFamily="34" charset="0"/>
                <a:ea typeface="幼圆"/>
                <a:cs typeface="幼圆"/>
              </a:rPr>
              <a:pPr algn="ctr"/>
              <a:t>‹#›</a:t>
            </a:fld>
            <a:endParaRPr lang="en-US" altLang="zh-CN" sz="1100" b="0" dirty="0">
              <a:solidFill>
                <a:srgbClr val="FFFFFF"/>
              </a:solidFill>
              <a:latin typeface="Franklin Gothic Book" pitchFamily="34" charset="0"/>
              <a:ea typeface="幼圆"/>
              <a:cs typeface="幼圆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  <p:sldLayoutId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oleObject" Target="../embeddings/Microsoft_Equation9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Microsoft_Equation10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oleObject" Target="../embeddings/Microsoft_Equation12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3.bin"/><Relationship Id="rId4" Type="http://schemas.openxmlformats.org/officeDocument/2006/relationships/oleObject" Target="../embeddings/Microsoft_Equation14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Microsoft_Equation15.bin"/><Relationship Id="rId5" Type="http://schemas.openxmlformats.org/officeDocument/2006/relationships/oleObject" Target="../embeddings/Microsoft_Equation16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2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microsoft.com/office/2007/relationships/diagramDrawing" Target="../diagrams/drawing1.xml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diagramData" Target="../diagrams/data1.xml"/><Relationship Id="rId13" Type="http://schemas.openxmlformats.org/officeDocument/2006/relationships/diagramLayout" Target="../diagrams/layout1.xml"/><Relationship Id="rId14" Type="http://schemas.openxmlformats.org/officeDocument/2006/relationships/diagramQuickStyle" Target="../diagrams/quickStyle1.xml"/><Relationship Id="rId15" Type="http://schemas.openxmlformats.org/officeDocument/2006/relationships/diagramColors" Target="../diagrams/colors1.xml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jpe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6.xml"/><Relationship Id="rId8" Type="http://schemas.openxmlformats.org/officeDocument/2006/relationships/image" Target="../media/image155.png"/><Relationship Id="rId9" Type="http://schemas.openxmlformats.org/officeDocument/2006/relationships/image" Target="../media/image153.png"/><Relationship Id="rId10" Type="http://schemas.openxmlformats.org/officeDocument/2006/relationships/image" Target="../media/image152.png"/></Relationships>
</file>

<file path=ppt/slides/_rels/slide1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png"/><Relationship Id="rId12" Type="http://schemas.openxmlformats.org/officeDocument/2006/relationships/image" Target="../media/image159.png"/><Relationship Id="rId13" Type="http://schemas.openxmlformats.org/officeDocument/2006/relationships/image" Target="../media/image156.png"/><Relationship Id="rId14" Type="http://schemas.openxmlformats.org/officeDocument/2006/relationships/image" Target="../media/image160.png"/><Relationship Id="rId15" Type="http://schemas.openxmlformats.org/officeDocument/2006/relationships/image" Target="../media/image158.png"/><Relationship Id="rId16" Type="http://schemas.openxmlformats.org/officeDocument/2006/relationships/image" Target="../media/image157.png"/><Relationship Id="rId17" Type="http://schemas.openxmlformats.org/officeDocument/2006/relationships/image" Target="../media/image161.png"/><Relationship Id="rId18" Type="http://schemas.openxmlformats.org/officeDocument/2006/relationships/image" Target="../media/image153.png"/><Relationship Id="rId19" Type="http://schemas.openxmlformats.org/officeDocument/2006/relationships/image" Target="../media/image162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Relationship Id="rId9" Type="http://schemas.openxmlformats.org/officeDocument/2006/relationships/tags" Target="../tags/tag19.xml"/><Relationship Id="rId10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20" Type="http://schemas.openxmlformats.org/officeDocument/2006/relationships/image" Target="../media/image153.png"/><Relationship Id="rId10" Type="http://schemas.openxmlformats.org/officeDocument/2006/relationships/tags" Target="../tags/tag29.xml"/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152.png"/><Relationship Id="rId13" Type="http://schemas.openxmlformats.org/officeDocument/2006/relationships/image" Target="../media/image163.png"/><Relationship Id="rId14" Type="http://schemas.openxmlformats.org/officeDocument/2006/relationships/image" Target="../media/image159.png"/><Relationship Id="rId15" Type="http://schemas.openxmlformats.org/officeDocument/2006/relationships/image" Target="../media/image156.png"/><Relationship Id="rId16" Type="http://schemas.openxmlformats.org/officeDocument/2006/relationships/image" Target="../media/image160.png"/><Relationship Id="rId17" Type="http://schemas.openxmlformats.org/officeDocument/2006/relationships/image" Target="../media/image158.png"/><Relationship Id="rId18" Type="http://schemas.openxmlformats.org/officeDocument/2006/relationships/image" Target="../media/image157.png"/><Relationship Id="rId19" Type="http://schemas.openxmlformats.org/officeDocument/2006/relationships/image" Target="../media/image161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71.png"/></Relationships>
</file>

<file path=ppt/slides/_rels/slide1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tags" Target="../tags/tag4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oleObject" Target="../embeddings/oleObject4.bin"/><Relationship Id="rId1" Type="http://schemas.openxmlformats.org/officeDocument/2006/relationships/vmlDrawing" Target="../drawings/vmlDrawing15.vml"/><Relationship Id="rId2" Type="http://schemas.openxmlformats.org/officeDocument/2006/relationships/tags" Target="../tags/tag44.xml"/></Relationships>
</file>

<file path=ppt/slides/_rels/slide1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9.png"/><Relationship Id="rId12" Type="http://schemas.openxmlformats.org/officeDocument/2006/relationships/image" Target="../media/image189.pn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oleObject" Target="../embeddings/oleObject1.bin"/><Relationship Id="rId8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tags" Target="../tags/tag64.xml"/><Relationship Id="rId6" Type="http://schemas.openxmlformats.org/officeDocument/2006/relationships/tags" Target="../tags/tag65.xml"/><Relationship Id="rId7" Type="http://schemas.openxmlformats.org/officeDocument/2006/relationships/tags" Target="../tags/tag66.xml"/><Relationship Id="rId8" Type="http://schemas.openxmlformats.org/officeDocument/2006/relationships/tags" Target="../tags/tag67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71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233.jpe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233.jpe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jpeg"/><Relationship Id="rId3" Type="http://schemas.openxmlformats.org/officeDocument/2006/relationships/image" Target="../media/image23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4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gif"/><Relationship Id="rId4" Type="http://schemas.openxmlformats.org/officeDocument/2006/relationships/hyperlink" Target="http://www.goldenhelix.com/images/solutions/visualization/histograms.png" TargetMode="External"/><Relationship Id="rId5" Type="http://schemas.openxmlformats.org/officeDocument/2006/relationships/image" Target="../media/image242.gif"/><Relationship Id="rId6" Type="http://schemas.openxmlformats.org/officeDocument/2006/relationships/hyperlink" Target="http://www.goldenhelix.com/images/solutions/wga/editing.png" TargetMode="External"/><Relationship Id="rId7" Type="http://schemas.openxmlformats.org/officeDocument/2006/relationships/image" Target="../media/image243.png"/><Relationship Id="rId8" Type="http://schemas.openxmlformats.org/officeDocument/2006/relationships/hyperlink" Target="http://www.goldenhelix.com/images/solutions/visualization/manhattan.png" TargetMode="External"/><Relationship Id="rId9" Type="http://schemas.openxmlformats.org/officeDocument/2006/relationships/image" Target="../media/image244.gi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ldenhelix.com/images/solutions/visualization/ld.png" TargetMode="Externa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jpe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gif"/><Relationship Id="rId3" Type="http://schemas.openxmlformats.org/officeDocument/2006/relationships/image" Target="../media/image248.jpe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4" Type="http://schemas.openxmlformats.org/officeDocument/2006/relationships/image" Target="../media/image255.jpeg"/><Relationship Id="rId5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jpeg"/><Relationship Id="rId3" Type="http://schemas.openxmlformats.org/officeDocument/2006/relationships/image" Target="../media/image25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8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7.bin"/><Relationship Id="rId4" Type="http://schemas.openxmlformats.org/officeDocument/2006/relationships/oleObject" Target="../embeddings/Microsoft_Equation18.bin"/><Relationship Id="rId5" Type="http://schemas.openxmlformats.org/officeDocument/2006/relationships/oleObject" Target="../embeddings/Microsoft_Equation19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0.bin"/><Relationship Id="rId4" Type="http://schemas.openxmlformats.org/officeDocument/2006/relationships/oleObject" Target="../embeddings/Microsoft_Equation21.bin"/><Relationship Id="rId5" Type="http://schemas.openxmlformats.org/officeDocument/2006/relationships/oleObject" Target="../embeddings/Microsoft_Equation22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3.bin"/><Relationship Id="rId4" Type="http://schemas.openxmlformats.org/officeDocument/2006/relationships/oleObject" Target="../embeddings/Microsoft_Equation24.bin"/><Relationship Id="rId5" Type="http://schemas.openxmlformats.org/officeDocument/2006/relationships/oleObject" Target="../embeddings/Microsoft_Equation25.bin"/><Relationship Id="rId6" Type="http://schemas.openxmlformats.org/officeDocument/2006/relationships/oleObject" Target="../embeddings/Microsoft_Equation26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1" Type="http://schemas.openxmlformats.org/officeDocument/2006/relationships/hyperlink" Target="http://cogito-b.ml.cmu.edu/epistaticQTL/" TargetMode="External"/><Relationship Id="rId12" Type="http://schemas.openxmlformats.org/officeDocument/2006/relationships/hyperlink" Target="http://www.cs.washington.edu/homes/suinlee/lirnet/" TargetMode="External"/><Relationship Id="rId13" Type="http://schemas.openxmlformats.org/officeDocument/2006/relationships/hyperlink" Target="http://cogito-b.ml.cmu.edu/genama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ephenslab.uchicago.edu/software.html" TargetMode="External"/><Relationship Id="rId3" Type="http://schemas.openxmlformats.org/officeDocument/2006/relationships/hyperlink" Target="http://pritch.bsd.uchicago.edu/structure.html" TargetMode="External"/><Relationship Id="rId4" Type="http://schemas.openxmlformats.org/officeDocument/2006/relationships/hyperlink" Target="http://genepath.med.harvard.edu/~reich/Software.htm" TargetMode="External"/><Relationship Id="rId5" Type="http://schemas.openxmlformats.org/officeDocument/2006/relationships/hyperlink" Target="http://cogito-b.ml.cmu.edu/mstruct/" TargetMode="External"/><Relationship Id="rId6" Type="http://schemas.openxmlformats.org/officeDocument/2006/relationships/hyperlink" Target="http://pngu.mgh.harvard.edu/~purcell/plink/" TargetMode="External"/><Relationship Id="rId7" Type="http://schemas.openxmlformats.org/officeDocument/2006/relationships/hyperlink" Target="http://cran.r-project.org/web/packages/glmnet/index.html" TargetMode="External"/><Relationship Id="rId8" Type="http://schemas.openxmlformats.org/officeDocument/2006/relationships/hyperlink" Target="http://pritch.bsd.uchicago.edu/software/STRAT.html" TargetMode="External"/><Relationship Id="rId9" Type="http://schemas.openxmlformats.org/officeDocument/2006/relationships/hyperlink" Target="http://www.wpic.pitt.edu/wpiccompgen/software.htm" TargetMode="External"/><Relationship Id="rId10" Type="http://schemas.openxmlformats.org/officeDocument/2006/relationships/hyperlink" Target="http://cogito-b.ml.cmu.edu/gflasso/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1" Type="http://schemas.openxmlformats.org/officeDocument/2006/relationships/hyperlink" Target="http://images.google.com/imgres?imgurl=http://www.defenseindustrydaily.com/images/MIL_US_ONR_Logo_lg.jpg&amp;imgrefurl=http://www.defenseindustrydaily.com/bae-producing-scaleddown-rail-gun-naval-weapon-01986/?utm_campaign=newsletter&amp;utm_source=did&amp;utm_medium=textlink&amp;usg=__pqqypdnxy9rvStCDVO7UaviB43M=&amp;h=360&amp;w=800&amp;sz=93&amp;hl=en&amp;start=1&amp;sig2=br08AFf4_TH61ptzDKxnmw&amp;tbnid=ohcr_OlxZ1wGxM:&amp;tbnh=64&amp;tbnw=143&amp;prev=/images?q=ONR&amp;gbv=2&amp;hl=en&amp;sa=G&amp;newwindow=1&amp;ei=EooyStO3G82PmAfk3amiCg" TargetMode="External"/><Relationship Id="rId12" Type="http://schemas.openxmlformats.org/officeDocument/2006/relationships/image" Target="../media/image273.jpeg"/><Relationship Id="rId13" Type="http://schemas.openxmlformats.org/officeDocument/2006/relationships/hyperlink" Target="http://images.google.com/imgres?imgurl=http://www.chem.ufl.edu/~mjscott/boss/sloan3.gif&amp;imgrefurl=http://www.chem.ufl.edu/~mjscott/boss/Boss.htm&amp;usg=__ngvS1gHOKJgQsRC3fiIQ0ydqx_A=&amp;h=318&amp;w=292&amp;sz=6&amp;hl=en&amp;start=4&amp;sig2=C-syd1svpN8z0NWKq9dCeQ&amp;tbnid=zRW1gP8qQDjGhM:&amp;tbnh=118&amp;tbnw=108&amp;prev=/images?q=sloan+foundation&amp;gbv=2&amp;hl=en&amp;sa=G&amp;newwindow=1&amp;ei=cooySvTjCN_cmQed5-CFCg" TargetMode="External"/><Relationship Id="rId14" Type="http://schemas.openxmlformats.org/officeDocument/2006/relationships/image" Target="../media/image274.jpeg"/><Relationship Id="rId15" Type="http://schemas.openxmlformats.org/officeDocument/2006/relationships/image" Target="../media/image275.jpe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8.emf"/><Relationship Id="rId4" Type="http://schemas.openxmlformats.org/officeDocument/2006/relationships/image" Target="../media/image269.png"/><Relationship Id="rId5" Type="http://schemas.openxmlformats.org/officeDocument/2006/relationships/hyperlink" Target="http://images.google.com/imgres?imgurl=http://www.engineering.cornell.edu/diversity/office-diversity-programs/summer-programs/images/nsf.jpg&amp;imgrefurl=http://www.engineering.cornell.edu/diversity/office-diversity-programs/summer-programs/LSAMP.cfm&amp;usg=__Yo95jLQJZboNe8P9OY7cQVQpcRw=&amp;h=692&amp;w=692&amp;sz=41&amp;hl=en&amp;start=1&amp;sig2=MLBTZh-0I4X4FvQSEqb22w&amp;tbnid=eE--fMgGtH27SM:&amp;tbnh=139&amp;tbnw=139&amp;prev=/images?q=NSF&amp;gbv=2&amp;hl=en&amp;sa=G&amp;newwindow=1&amp;ei=iYkySpufLMikmQf6p4iSCg" TargetMode="External"/><Relationship Id="rId6" Type="http://schemas.openxmlformats.org/officeDocument/2006/relationships/image" Target="../media/image270.jpeg"/><Relationship Id="rId7" Type="http://schemas.openxmlformats.org/officeDocument/2006/relationships/hyperlink" Target="http://images.google.com/imgres?imgurl=http://www.csu.edu/mbrs/images/nih-logo-blue.gif&amp;imgrefurl=http://www.csu.edu/mbrs/&amp;usg=__t1Pll1SfHei_i6t94l93wUyqI08=&amp;h=453&amp;w=500&amp;sz=49&amp;hl=en&amp;start=3&amp;sig2=AZUNz8D7BkioWHq7KdYgyA&amp;tbnid=aXjC-0fH-uYXoM:&amp;tbnh=118&amp;tbnw=130&amp;prev=/images?q=nih+logo&amp;gbv=2&amp;hl=en&amp;sa=X&amp;newwindow=1&amp;ei=yIkySquBC-WwmAePz_GMCg" TargetMode="External"/><Relationship Id="rId8" Type="http://schemas.openxmlformats.org/officeDocument/2006/relationships/image" Target="../media/image271.jpeg"/><Relationship Id="rId9" Type="http://schemas.openxmlformats.org/officeDocument/2006/relationships/hyperlink" Target="http://images.google.com/imgres?imgurl=http://www.advcoordtech.com/News/darpa.png&amp;imgrefurl=http://www.advcoordtech.com/News/news.html&amp;usg=__BWqD4FIirqB9e9a0Ce1dIuEzpZo=&amp;h=289&amp;w=525&amp;sz=168&amp;hl=en&amp;start=2&amp;sig2=_5IcAtdm4oljyOikgXI0BQ&amp;tbnid=xTrH047hnCwRJM:&amp;tbnh=73&amp;tbnw=132&amp;prev=/images?q=darpa&amp;gbv=2&amp;hl=en&amp;sa=G&amp;newwindow=1&amp;ei=_okySpi0F92gmAesyMSOCg" TargetMode="External"/><Relationship Id="rId10" Type="http://schemas.openxmlformats.org/officeDocument/2006/relationships/image" Target="../media/image272.jpe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s.mcgill.ca/~sqrt/dimr/dimreduction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Excel_97_-_2004_Worksheet1.xls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4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3.pn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wmf"/><Relationship Id="rId6" Type="http://schemas.openxmlformats.org/officeDocument/2006/relationships/image" Target="../media/image51.wmf"/><Relationship Id="rId7" Type="http://schemas.openxmlformats.org/officeDocument/2006/relationships/image" Target="../media/image48.emf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oleObject" Target="../embeddings/Microsoft_Equation2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3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Microsoft_Equation4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oleObject" Target="../embeddings/Microsoft_Equation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7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985" y="6492874"/>
            <a:ext cx="2503363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41055"/>
            <a:ext cx="7907704" cy="1470025"/>
          </a:xfrm>
        </p:spPr>
        <p:txBody>
          <a:bodyPr>
            <a:noAutofit/>
          </a:bodyPr>
          <a:lstStyle/>
          <a:p>
            <a:r>
              <a:rPr lang="en-US" sz="2800" dirty="0" smtClean="0"/>
              <a:t>On Modern Statistical Methods for Genetic Association Study: </a:t>
            </a:r>
            <a:br>
              <a:rPr lang="en-US" sz="2800" dirty="0" smtClean="0"/>
            </a:br>
            <a:r>
              <a:rPr lang="en-US" sz="2800" dirty="0" smtClean="0"/>
              <a:t>Structured Genome-Transcriptome-Phenome Association Analysis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24295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3027" dirty="0" smtClean="0">
                <a:solidFill>
                  <a:schemeClr val="tx1"/>
                </a:solidFill>
              </a:rPr>
              <a:t>Eric P. Xing and Seyoung Kim</a:t>
            </a:r>
          </a:p>
          <a:p>
            <a:r>
              <a:rPr lang="en-US" sz="2162" dirty="0" smtClean="0">
                <a:solidFill>
                  <a:schemeClr val="tx1"/>
                </a:solidFill>
              </a:rPr>
              <a:t>{</a:t>
            </a:r>
            <a:r>
              <a:rPr lang="en-US" sz="2162" dirty="0" err="1" smtClean="0">
                <a:solidFill>
                  <a:schemeClr val="tx1"/>
                </a:solidFill>
              </a:rPr>
              <a:t>epxing</a:t>
            </a:r>
            <a:r>
              <a:rPr lang="en-US" sz="2162" dirty="0" smtClean="0">
                <a:solidFill>
                  <a:schemeClr val="tx1"/>
                </a:solidFill>
              </a:rPr>
              <a:t>, </a:t>
            </a:r>
            <a:r>
              <a:rPr lang="en-US" sz="2162" dirty="0" smtClean="0">
                <a:solidFill>
                  <a:srgbClr val="000000"/>
                </a:solidFill>
              </a:rPr>
              <a:t>sssykim}@cs.cmu.edu</a:t>
            </a:r>
          </a:p>
          <a:p>
            <a:endParaRPr lang="en-US" sz="941" dirty="0" smtClean="0">
              <a:solidFill>
                <a:schemeClr val="tx1"/>
              </a:solidFill>
            </a:endParaRPr>
          </a:p>
          <a:p>
            <a:r>
              <a:rPr lang="en-US" sz="1730" dirty="0" smtClean="0">
                <a:solidFill>
                  <a:schemeClr val="tx1"/>
                </a:solidFill>
              </a:rPr>
              <a:t>Machine Learning Department</a:t>
            </a:r>
          </a:p>
          <a:p>
            <a:r>
              <a:rPr lang="en-US" sz="1730" dirty="0" smtClean="0">
                <a:solidFill>
                  <a:schemeClr val="tx1"/>
                </a:solidFill>
              </a:rPr>
              <a:t>Lane Center for Computational Biology</a:t>
            </a:r>
          </a:p>
          <a:p>
            <a:r>
              <a:rPr lang="en-US" sz="1730" dirty="0" smtClean="0">
                <a:solidFill>
                  <a:schemeClr val="tx1"/>
                </a:solidFill>
              </a:rPr>
              <a:t>School of Computer Science</a:t>
            </a:r>
          </a:p>
          <a:p>
            <a:r>
              <a:rPr lang="en-US" sz="1730" dirty="0" smtClean="0">
                <a:solidFill>
                  <a:schemeClr val="tx1"/>
                </a:solidFill>
              </a:rPr>
              <a:t>Carnegie Mellon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236" y="6492874"/>
            <a:ext cx="6769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copyright © 2011 Eric P. Xing and Seyoung Kim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31616" y="26759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30250" y="71438"/>
            <a:ext cx="7678738" cy="1143000"/>
          </a:xfrm>
        </p:spPr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/>
            </a:r>
            <a:br>
              <a:rPr lang="en-US">
                <a:ea typeface="幼圆" charset="0"/>
                <a:cs typeface="幼圆" charset="0"/>
              </a:rPr>
            </a:br>
            <a:r>
              <a:rPr lang="en-US" sz="3200" b="1">
                <a:latin typeface="Arial" charset="0"/>
                <a:ea typeface="Arial" charset="0"/>
                <a:cs typeface="Arial" charset="0"/>
              </a:rPr>
              <a:t>Genetic Basis of Diseases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000125" y="1778000"/>
            <a:ext cx="8286750" cy="2443163"/>
            <a:chOff x="1000100" y="1635144"/>
            <a:chExt cx="8286775" cy="2442689"/>
          </a:xfrm>
        </p:grpSpPr>
        <p:sp>
          <p:nvSpPr>
            <p:cNvPr id="37" name="Rounded Rectangle 36"/>
            <p:cNvSpPr/>
            <p:nvPr/>
          </p:nvSpPr>
          <p:spPr>
            <a:xfrm>
              <a:off x="1000100" y="1990675"/>
              <a:ext cx="5143516" cy="2087158"/>
            </a:xfrm>
            <a:prstGeom prst="roundRect">
              <a:avLst>
                <a:gd name="adj" fmla="val 8231"/>
              </a:avLst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335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29438" y="1635144"/>
              <a:ext cx="2071687" cy="193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Down Arrow 38"/>
            <p:cNvSpPr/>
            <p:nvPr/>
          </p:nvSpPr>
          <p:spPr>
            <a:xfrm rot="15246076">
              <a:off x="6514340" y="2634233"/>
              <a:ext cx="428542" cy="50006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3358" name="TextBox 40"/>
            <p:cNvSpPr txBox="1">
              <a:spLocks noChangeArrowheads="1"/>
            </p:cNvSpPr>
            <p:nvPr/>
          </p:nvSpPr>
          <p:spPr bwMode="auto">
            <a:xfrm>
              <a:off x="7429500" y="2206644"/>
              <a:ext cx="18573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rgbClr val="3516F0"/>
                  </a:solidFill>
                  <a:latin typeface="Arial Black" charset="0"/>
                  <a:ea typeface="Aharoni" pitchFamily="2" charset="0"/>
                  <a:cs typeface="Aharoni" pitchFamily="2" charset="0"/>
                </a:rPr>
                <a:t>Healthy</a:t>
              </a:r>
              <a:endParaRPr lang="en-US" sz="2800" b="1">
                <a:solidFill>
                  <a:srgbClr val="3516F0"/>
                </a:solidFill>
                <a:latin typeface="Arial Black" charset="0"/>
              </a:endParaRP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1000125" y="4214813"/>
            <a:ext cx="8001000" cy="2139950"/>
            <a:chOff x="1000100" y="4071938"/>
            <a:chExt cx="8001025" cy="2139950"/>
          </a:xfrm>
        </p:grpSpPr>
        <p:sp>
          <p:nvSpPr>
            <p:cNvPr id="38" name="Rounded Rectangle 37"/>
            <p:cNvSpPr/>
            <p:nvPr/>
          </p:nvSpPr>
          <p:spPr>
            <a:xfrm>
              <a:off x="1000100" y="4143375"/>
              <a:ext cx="5143516" cy="1630363"/>
            </a:xfrm>
            <a:prstGeom prst="roundRect">
              <a:avLst>
                <a:gd name="adj" fmla="val 8231"/>
              </a:avLst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335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88125" y="4071938"/>
              <a:ext cx="2413000" cy="2139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Down Arrow 39"/>
            <p:cNvSpPr/>
            <p:nvPr/>
          </p:nvSpPr>
          <p:spPr>
            <a:xfrm rot="16722083">
              <a:off x="6495249" y="4715669"/>
              <a:ext cx="428625" cy="500064"/>
            </a:xfrm>
            <a:prstGeom prst="downArrow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3354" name="TextBox 41"/>
            <p:cNvSpPr txBox="1">
              <a:spLocks noChangeArrowheads="1"/>
            </p:cNvSpPr>
            <p:nvPr/>
          </p:nvSpPr>
          <p:spPr bwMode="auto">
            <a:xfrm>
              <a:off x="7286625" y="4929188"/>
              <a:ext cx="164306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  <a:latin typeface="Arial Black" charset="0"/>
                  <a:ea typeface="Aharoni" pitchFamily="2" charset="0"/>
                  <a:cs typeface="Aharoni" pitchFamily="2" charset="0"/>
                </a:rPr>
                <a:t>Sick</a:t>
              </a:r>
              <a:endParaRPr lang="en-US" sz="2800" b="1">
                <a:solidFill>
                  <a:srgbClr val="FF0000"/>
                </a:solidFill>
                <a:latin typeface="Arial Black" charset="0"/>
              </a:endParaRPr>
            </a:p>
          </p:txBody>
        </p:sp>
      </p:grp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7950" y="2279650"/>
            <a:ext cx="1317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3663" y="2762250"/>
            <a:ext cx="1508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3663" y="3284538"/>
            <a:ext cx="14446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63663" y="3806825"/>
            <a:ext cx="1349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1577975" y="2306638"/>
            <a:ext cx="4362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ACTCGTACGTAGACCTAGCATTACGCAATAATGCGA</a:t>
            </a:r>
          </a:p>
        </p:txBody>
      </p:sp>
      <p:pic>
        <p:nvPicPr>
          <p:cNvPr id="1332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3663" y="5437188"/>
            <a:ext cx="127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63663" y="4914900"/>
            <a:ext cx="1381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63663" y="4392613"/>
            <a:ext cx="139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16"/>
          <p:cNvSpPr txBox="1">
            <a:spLocks noChangeArrowheads="1"/>
          </p:cNvSpPr>
          <p:nvPr/>
        </p:nvSpPr>
        <p:spPr bwMode="auto">
          <a:xfrm>
            <a:off x="1577975" y="2827338"/>
            <a:ext cx="4362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ACTCGAACCTAGACCTAGCATTACGCAATAATGCGA</a:t>
            </a:r>
          </a:p>
        </p:txBody>
      </p:sp>
      <p:sp>
        <p:nvSpPr>
          <p:cNvPr id="13326" name="TextBox 17"/>
          <p:cNvSpPr txBox="1">
            <a:spLocks noChangeArrowheads="1"/>
          </p:cNvSpPr>
          <p:nvPr/>
        </p:nvSpPr>
        <p:spPr bwMode="auto">
          <a:xfrm>
            <a:off x="1577975" y="3349625"/>
            <a:ext cx="43624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TCTCGTACGTAGACGTAGCATTACGCAATTATCCGA</a:t>
            </a:r>
          </a:p>
        </p:txBody>
      </p:sp>
      <p:sp>
        <p:nvSpPr>
          <p:cNvPr id="13327" name="TextBox 18"/>
          <p:cNvSpPr txBox="1">
            <a:spLocks noChangeArrowheads="1"/>
          </p:cNvSpPr>
          <p:nvPr/>
        </p:nvSpPr>
        <p:spPr bwMode="auto">
          <a:xfrm>
            <a:off x="1577975" y="3871913"/>
            <a:ext cx="43624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ACTCGAACCTAGACCTAGCATTACGCAATTATCCGA</a:t>
            </a:r>
          </a:p>
        </p:txBody>
      </p:sp>
      <p:sp>
        <p:nvSpPr>
          <p:cNvPr id="13328" name="TextBox 19"/>
          <p:cNvSpPr txBox="1">
            <a:spLocks noChangeArrowheads="1"/>
          </p:cNvSpPr>
          <p:nvPr/>
        </p:nvSpPr>
        <p:spPr bwMode="auto">
          <a:xfrm>
            <a:off x="1577975" y="4410075"/>
            <a:ext cx="43624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ACTCGTACGTAGACGTAGCATAACGCAATAATGCGA</a:t>
            </a:r>
          </a:p>
        </p:txBody>
      </p:sp>
      <p:sp>
        <p:nvSpPr>
          <p:cNvPr id="13329" name="TextBox 20"/>
          <p:cNvSpPr txBox="1">
            <a:spLocks noChangeArrowheads="1"/>
          </p:cNvSpPr>
          <p:nvPr/>
        </p:nvSpPr>
        <p:spPr bwMode="auto">
          <a:xfrm>
            <a:off x="1577975" y="4979988"/>
            <a:ext cx="4362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TCTCGTACCTAGACGTAGCATAACGCAATAATCCGA</a:t>
            </a:r>
          </a:p>
        </p:txBody>
      </p:sp>
      <p:sp>
        <p:nvSpPr>
          <p:cNvPr id="13330" name="TextBox 21"/>
          <p:cNvSpPr txBox="1">
            <a:spLocks noChangeArrowheads="1"/>
          </p:cNvSpPr>
          <p:nvPr/>
        </p:nvSpPr>
        <p:spPr bwMode="auto">
          <a:xfrm>
            <a:off x="1577975" y="5519738"/>
            <a:ext cx="43624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dist"/>
            <a:r>
              <a:rPr lang="en-US" sz="1200"/>
              <a:t>ACTCGAACCTAGACCTAGCATAACGCAATTATCCGA</a:t>
            </a:r>
          </a:p>
        </p:txBody>
      </p:sp>
      <p:pic>
        <p:nvPicPr>
          <p:cNvPr id="1333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57300" y="1571625"/>
            <a:ext cx="48212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1257300" y="2241550"/>
            <a:ext cx="4692650" cy="39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7300" y="2740025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57300" y="3263900"/>
            <a:ext cx="4692650" cy="3778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7300" y="3783013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7300" y="4367213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57300" y="4892675"/>
            <a:ext cx="4692650" cy="3762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57300" y="5410200"/>
            <a:ext cx="4692650" cy="3762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5398" name="TextBox 47"/>
          <p:cNvSpPr txBox="1">
            <a:spLocks noChangeArrowheads="1"/>
          </p:cNvSpPr>
          <p:nvPr/>
        </p:nvSpPr>
        <p:spPr bwMode="auto">
          <a:xfrm>
            <a:off x="1332681" y="6053258"/>
            <a:ext cx="2943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17A00"/>
                </a:solidFill>
              </a:rPr>
              <a:t>Single nucleotide polymorphism (SNP)</a:t>
            </a:r>
          </a:p>
        </p:txBody>
      </p:sp>
      <p:sp>
        <p:nvSpPr>
          <p:cNvPr id="15399" name="TextBox 48"/>
          <p:cNvSpPr txBox="1">
            <a:spLocks noChangeArrowheads="1"/>
          </p:cNvSpPr>
          <p:nvPr/>
        </p:nvSpPr>
        <p:spPr bwMode="auto">
          <a:xfrm>
            <a:off x="3736975" y="6221413"/>
            <a:ext cx="14779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Association </a:t>
            </a:r>
            <a:r>
              <a:rPr lang="en-US" b="1" dirty="0">
                <a:solidFill>
                  <a:srgbClr val="FF0000"/>
                </a:solidFill>
              </a:rPr>
              <a:t>SNP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43063" y="2035175"/>
            <a:ext cx="3843337" cy="4106863"/>
            <a:chOff x="1643042" y="1892808"/>
            <a:chExt cx="3843930" cy="4106969"/>
          </a:xfrm>
        </p:grpSpPr>
        <p:sp>
          <p:nvSpPr>
            <p:cNvPr id="43" name="Rectangle 42"/>
            <p:cNvSpPr/>
            <p:nvPr/>
          </p:nvSpPr>
          <p:spPr>
            <a:xfrm>
              <a:off x="2240034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14937" y="1892808"/>
              <a:ext cx="128608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58365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58616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1541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4304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96107" y="1892808"/>
              <a:ext cx="128608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095750" y="2038350"/>
            <a:ext cx="128588" cy="410686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8" grpId="0"/>
      <p:bldP spid="15399" grpId="0"/>
      <p:bldP spid="5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327" t="334" r="-620" b="-323"/>
          <a:stretch/>
        </p:blipFill>
        <p:spPr bwMode="auto">
          <a:xfrm>
            <a:off x="1" y="424390"/>
            <a:ext cx="9220200" cy="643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Mouse results from structure – 4 populations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4724400" y="685800"/>
            <a:ext cx="762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5973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Mouse results from structure – 4 populations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53494"/>
            <a:ext cx="9144000" cy="640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3977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35" t="72" r="39" b="567"/>
          <a:stretch/>
        </p:blipFill>
        <p:spPr bwMode="auto">
          <a:xfrm>
            <a:off x="0" y="370184"/>
            <a:ext cx="9144000" cy="65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Callout 13"/>
          <p:cNvSpPr/>
          <p:nvPr/>
        </p:nvSpPr>
        <p:spPr>
          <a:xfrm>
            <a:off x="609600" y="4038600"/>
            <a:ext cx="2984500" cy="2286000"/>
          </a:xfrm>
          <a:prstGeom prst="wedgeEllipseCallout">
            <a:avLst>
              <a:gd name="adj1" fmla="val 49637"/>
              <a:gd name="adj2" fmla="val 43682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All four populations are associated to SNP mCV25314100, (next to rs3713033) strongest signal in population #4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2355850" y="2514600"/>
            <a:ext cx="2095500" cy="1280995"/>
          </a:xfrm>
          <a:prstGeom prst="wedgeEllipseCallout">
            <a:avLst>
              <a:gd name="adj1" fmla="val 72415"/>
              <a:gd name="adj2" fmla="val 46885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Traits are strongly correlated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546225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Mouse results from MPGL</a:t>
            </a:r>
            <a:endParaRPr lang="en-US" sz="1600" dirty="0"/>
          </a:p>
        </p:txBody>
      </p:sp>
      <p:sp>
        <p:nvSpPr>
          <p:cNvPr id="8" name="Explosion 1 7"/>
          <p:cNvSpPr/>
          <p:nvPr/>
        </p:nvSpPr>
        <p:spPr>
          <a:xfrm>
            <a:off x="5410200" y="6248400"/>
            <a:ext cx="1219200" cy="745067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993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531"/>
          <a:stretch/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1719130" y="3619500"/>
            <a:ext cx="2971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-2057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 smtClean="0"/>
              <a:t>dbSNP</a:t>
            </a:r>
            <a:endParaRPr lang="en-US" sz="1600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6440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205"/>
          <a:stretch/>
        </p:blipFill>
        <p:spPr bwMode="auto">
          <a:xfrm>
            <a:off x="0" y="45720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3999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Definition: The effect of one locus depends on the genotype of another locus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r>
              <a:rPr lang="en-US" dirty="0" smtClean="0"/>
              <a:t> for </a:t>
            </a:r>
            <a:r>
              <a:rPr lang="en-US" dirty="0" err="1" smtClean="0"/>
              <a:t>Mendelian</a:t>
            </a:r>
            <a:r>
              <a:rPr lang="en-US" dirty="0" smtClean="0"/>
              <a:t> Traits</a:t>
            </a:r>
            <a:endParaRPr lang="en-US" dirty="0"/>
          </a:p>
        </p:txBody>
      </p:sp>
      <p:pic>
        <p:nvPicPr>
          <p:cNvPr id="4" name="Picture 3" descr="Screen shot 2011-02-06 at 10.47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26" y="1575567"/>
            <a:ext cx="7148190" cy="4646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2201" y="6500230"/>
            <a:ext cx="321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Carlborg</a:t>
            </a:r>
            <a:r>
              <a:rPr lang="en-US" sz="1200" dirty="0" smtClean="0"/>
              <a:t> &amp; Haley, Nature Reviews Genetics 2004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r>
              <a:rPr lang="en-US" dirty="0" smtClean="0"/>
              <a:t> for Complex Traits</a:t>
            </a:r>
            <a:endParaRPr lang="en-US" dirty="0"/>
          </a:p>
        </p:txBody>
      </p:sp>
      <p:pic>
        <p:nvPicPr>
          <p:cNvPr id="5" name="Picture 4" descr="Screen shot 2011-02-06 at 10.50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1789"/>
            <a:ext cx="4017962" cy="2071761"/>
          </a:xfrm>
          <a:prstGeom prst="rect">
            <a:avLst/>
          </a:prstGeom>
        </p:spPr>
      </p:pic>
      <p:pic>
        <p:nvPicPr>
          <p:cNvPr id="6" name="Picture 5" descr="Screen shot 2011-02-06 at 10.51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62" y="1961789"/>
            <a:ext cx="4067258" cy="2071760"/>
          </a:xfrm>
          <a:prstGeom prst="rect">
            <a:avLst/>
          </a:prstGeom>
        </p:spPr>
      </p:pic>
      <p:pic>
        <p:nvPicPr>
          <p:cNvPr id="7" name="Picture 6" descr="Screen shot 2011-02-06 at 10.51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33549"/>
            <a:ext cx="4017962" cy="2071760"/>
          </a:xfrm>
          <a:prstGeom prst="rect">
            <a:avLst/>
          </a:prstGeom>
        </p:spPr>
      </p:pic>
      <p:pic>
        <p:nvPicPr>
          <p:cNvPr id="8" name="Picture 7" descr="Screen shot 2011-02-06 at 10.51.5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162" y="4033550"/>
            <a:ext cx="4067258" cy="20745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5879" y="6492875"/>
            <a:ext cx="321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Carlborg</a:t>
            </a:r>
            <a:r>
              <a:rPr lang="en-US" sz="1200" dirty="0" smtClean="0"/>
              <a:t> &amp; Haley, Nature Reviews Genetics 2004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Epistatic</a:t>
            </a:r>
            <a:r>
              <a:rPr lang="en-US" dirty="0" smtClean="0"/>
              <a:t> effects of </a:t>
            </a:r>
            <a:r>
              <a:rPr lang="en-US" dirty="0" err="1" smtClean="0"/>
              <a:t>SNPs</a:t>
            </a:r>
            <a:r>
              <a:rPr lang="en-US" dirty="0" smtClean="0"/>
              <a:t> can often be detected only if the interacting  SNPs are considered jointly</a:t>
            </a:r>
          </a:p>
          <a:p>
            <a:pPr lvl="1"/>
            <a:r>
              <a:rPr lang="en-US" dirty="0" smtClean="0"/>
              <a:t>The number of candidate SNP interactions is very large</a:t>
            </a:r>
          </a:p>
          <a:p>
            <a:pPr lvl="2"/>
            <a:r>
              <a:rPr lang="en-US" dirty="0" smtClean="0"/>
              <a:t>For </a:t>
            </a:r>
            <a:r>
              <a:rPr lang="en-US" i="1" dirty="0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SNPs</a:t>
            </a:r>
            <a:r>
              <a:rPr lang="en-US" dirty="0" smtClean="0"/>
              <a:t>, </a:t>
            </a:r>
            <a:r>
              <a:rPr lang="en-US" i="1" dirty="0" err="1" smtClean="0"/>
              <a:t>J</a:t>
            </a:r>
            <a:r>
              <a:rPr lang="en-US" dirty="0" err="1" smtClean="0"/>
              <a:t>x</a:t>
            </a:r>
            <a:r>
              <a:rPr lang="en-US" i="1" dirty="0" err="1" smtClean="0"/>
              <a:t>J</a:t>
            </a:r>
            <a:r>
              <a:rPr lang="en-US" dirty="0" smtClean="0"/>
              <a:t> SNP pairs need to be considered for </a:t>
            </a:r>
            <a:r>
              <a:rPr lang="en-US" dirty="0" err="1" smtClean="0"/>
              <a:t>epistasis</a:t>
            </a:r>
            <a:endParaRPr lang="en-US" dirty="0" smtClean="0"/>
          </a:p>
          <a:p>
            <a:pPr lvl="2"/>
            <a:r>
              <a:rPr lang="en-US" dirty="0" smtClean="0"/>
              <a:t>In general for </a:t>
            </a:r>
            <a:r>
              <a:rPr lang="en-US" i="1" dirty="0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SNPs</a:t>
            </a:r>
            <a:r>
              <a:rPr lang="en-US" dirty="0" smtClean="0"/>
              <a:t> and </a:t>
            </a:r>
            <a:r>
              <a:rPr lang="en-US" i="1" dirty="0" smtClean="0"/>
              <a:t>K</a:t>
            </a:r>
            <a:r>
              <a:rPr lang="en-US" dirty="0" smtClean="0"/>
              <a:t>-way interactions, there are O(</a:t>
            </a:r>
            <a:r>
              <a:rPr lang="en-US" i="1" dirty="0" smtClean="0"/>
              <a:t>J</a:t>
            </a:r>
            <a:r>
              <a:rPr lang="en-US" i="1" baseline="30000" dirty="0" smtClean="0"/>
              <a:t>K</a:t>
            </a:r>
            <a:r>
              <a:rPr lang="en-US" dirty="0" smtClean="0"/>
              <a:t>) candidate interactions</a:t>
            </a:r>
          </a:p>
          <a:p>
            <a:pPr lvl="2"/>
            <a:r>
              <a:rPr lang="en-US" dirty="0" smtClean="0"/>
              <a:t>Computationally expensive to consider all possible groups of interacting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2"/>
            <a:r>
              <a:rPr lang="en-US" dirty="0" smtClean="0"/>
              <a:t>For a reliable detection of </a:t>
            </a:r>
            <a:r>
              <a:rPr lang="en-US" i="1" dirty="0" smtClean="0"/>
              <a:t>K</a:t>
            </a:r>
            <a:r>
              <a:rPr lang="en-US" dirty="0" smtClean="0"/>
              <a:t>-way interactions, a large sample size is required</a:t>
            </a:r>
          </a:p>
          <a:p>
            <a:pPr lvl="1"/>
            <a:r>
              <a:rPr lang="en-US" dirty="0" smtClean="0"/>
              <a:t>Multiple testing problem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Two-stage Lasso for Detecting </a:t>
            </a:r>
            <a:r>
              <a:rPr lang="en-US" dirty="0" err="1" smtClean="0"/>
              <a:t>Epistasis</a:t>
            </a:r>
            <a:r>
              <a:rPr lang="en-US" dirty="0" smtClean="0"/>
              <a:t> </a:t>
            </a:r>
            <a:r>
              <a:rPr lang="en-US" sz="1600" b="0" dirty="0" smtClean="0"/>
              <a:t>(Wu et al. Genetic Epidemiology 2010)</a:t>
            </a:r>
            <a:endParaRPr lang="en-US" sz="1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Two-stage lasso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Stage 1</a:t>
            </a:r>
            <a:r>
              <a:rPr lang="en-US" dirty="0" smtClean="0"/>
              <a:t>: Apply lasso with no consideration of </a:t>
            </a:r>
            <a:r>
              <a:rPr lang="en-US" dirty="0" err="1" smtClean="0"/>
              <a:t>epistasis</a:t>
            </a:r>
            <a:r>
              <a:rPr lang="en-US" dirty="0" smtClean="0"/>
              <a:t> to detect SNPs with significant individual effects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Stage 2</a:t>
            </a:r>
            <a:r>
              <a:rPr lang="en-US" dirty="0" smtClean="0"/>
              <a:t>: Apply lasso with pairs of only those SNPs selected in Stage 1</a:t>
            </a:r>
          </a:p>
          <a:p>
            <a:endParaRPr lang="en-US" dirty="0" smtClean="0"/>
          </a:p>
          <a:p>
            <a:r>
              <a:rPr lang="en-US" dirty="0" smtClean="0"/>
              <a:t>Reduces the computational burden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Limitation</a:t>
            </a:r>
            <a:r>
              <a:rPr lang="en-US" dirty="0" smtClean="0"/>
              <a:t>: SNPs with </a:t>
            </a:r>
            <a:r>
              <a:rPr lang="en-US" dirty="0" err="1" smtClean="0"/>
              <a:t>epistatic</a:t>
            </a:r>
            <a:r>
              <a:rPr lang="en-US" dirty="0" smtClean="0"/>
              <a:t> effects often do not have detectable individual (marginal) effects, and many of these association signals will be missed.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730250" y="71438"/>
            <a:ext cx="7678738" cy="1143000"/>
          </a:xfrm>
        </p:spPr>
        <p:txBody>
          <a:bodyPr/>
          <a:lstStyle/>
          <a:p>
            <a:r>
              <a:rPr lang="en-US" smtClean="0">
                <a:ea typeface="幼圆"/>
              </a:rPr>
              <a:t/>
            </a:r>
            <a:br>
              <a:rPr lang="en-US" smtClean="0">
                <a:ea typeface="幼圆"/>
              </a:rPr>
            </a:br>
            <a:r>
              <a:rPr lang="en-US" sz="3200" b="1" smtClean="0">
                <a:latin typeface="Arial" pitchFamily="34" charset="0"/>
                <a:ea typeface="幼圆"/>
                <a:cs typeface="Arial" pitchFamily="34" charset="0"/>
              </a:rPr>
              <a:t>Genetic Association Mapping</a:t>
            </a:r>
          </a:p>
        </p:txBody>
      </p:sp>
      <p:pic>
        <p:nvPicPr>
          <p:cNvPr id="1436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2708275"/>
            <a:ext cx="101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275" y="3074988"/>
            <a:ext cx="1158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275" y="3473450"/>
            <a:ext cx="11112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2275" y="3870325"/>
            <a:ext cx="10318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69" name="TextBox 12"/>
          <p:cNvSpPr txBox="1">
            <a:spLocks noChangeArrowheads="1"/>
          </p:cNvSpPr>
          <p:nvPr/>
        </p:nvSpPr>
        <p:spPr bwMode="auto">
          <a:xfrm>
            <a:off x="587375" y="2727325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A</a:t>
            </a:r>
            <a:r>
              <a:rPr lang="en-US" altLang="zh-CN" sz="1200" b="0"/>
              <a:t> . . . . </a:t>
            </a:r>
            <a:r>
              <a:rPr lang="en-US" sz="1200" b="0"/>
              <a:t>T</a:t>
            </a:r>
            <a:r>
              <a:rPr lang="en-US" altLang="zh-CN" sz="1200" b="0"/>
              <a:t> . . </a:t>
            </a:r>
            <a:r>
              <a:rPr lang="en-US" sz="1200" b="0"/>
              <a:t>G</a:t>
            </a:r>
            <a:r>
              <a:rPr lang="en-US" altLang="zh-CN" sz="1200" b="0"/>
              <a:t> . . . . . </a:t>
            </a:r>
            <a:r>
              <a:rPr lang="en-US" sz="1200" b="0"/>
              <a:t>C</a:t>
            </a:r>
            <a:r>
              <a:rPr lang="en-US" altLang="zh-CN" sz="1200" b="0"/>
              <a:t> </a:t>
            </a:r>
            <a:r>
              <a:rPr lang="en-US" sz="1200" b="0"/>
              <a:t>. . . . . . T . . . . . A . . G</a:t>
            </a:r>
            <a:r>
              <a:rPr lang="en-US" altLang="zh-CN" sz="1200" b="0"/>
              <a:t> </a:t>
            </a:r>
            <a:r>
              <a:rPr lang="en-US" sz="1200" b="0"/>
              <a:t>.</a:t>
            </a:r>
          </a:p>
        </p:txBody>
      </p:sp>
      <p:pic>
        <p:nvPicPr>
          <p:cNvPr id="1437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2275" y="5111750"/>
            <a:ext cx="9842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71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2275" y="4713288"/>
            <a:ext cx="10636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72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2275" y="4316413"/>
            <a:ext cx="10795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73" name="TextBox 16"/>
          <p:cNvSpPr txBox="1">
            <a:spLocks noChangeArrowheads="1"/>
          </p:cNvSpPr>
          <p:nvPr/>
        </p:nvSpPr>
        <p:spPr bwMode="auto">
          <a:xfrm>
            <a:off x="587375" y="3111500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A . . . . A . . C . . . . . C . . . . . . T . . . . . A . . G</a:t>
            </a:r>
            <a:r>
              <a:rPr lang="en-US" altLang="zh-CN" sz="1200" b="0"/>
              <a:t> </a:t>
            </a:r>
            <a:r>
              <a:rPr lang="en-US" sz="1200" b="0"/>
              <a:t>.</a:t>
            </a:r>
          </a:p>
        </p:txBody>
      </p:sp>
      <p:sp>
        <p:nvSpPr>
          <p:cNvPr id="14374" name="TextBox 17"/>
          <p:cNvSpPr txBox="1">
            <a:spLocks noChangeArrowheads="1"/>
          </p:cNvSpPr>
          <p:nvPr/>
        </p:nvSpPr>
        <p:spPr bwMode="auto">
          <a:xfrm>
            <a:off x="587375" y="3508375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T . . . . T . . G . . . . . G . . . . . . T . . . . . T . . C</a:t>
            </a:r>
            <a:r>
              <a:rPr lang="en-US" altLang="zh-CN" sz="1200" b="0"/>
              <a:t> </a:t>
            </a:r>
            <a:r>
              <a:rPr lang="en-US" sz="1200" b="0"/>
              <a:t>.</a:t>
            </a:r>
          </a:p>
        </p:txBody>
      </p:sp>
      <p:sp>
        <p:nvSpPr>
          <p:cNvPr id="14375" name="TextBox 18"/>
          <p:cNvSpPr txBox="1">
            <a:spLocks noChangeArrowheads="1"/>
          </p:cNvSpPr>
          <p:nvPr/>
        </p:nvSpPr>
        <p:spPr bwMode="auto">
          <a:xfrm>
            <a:off x="587375" y="3906838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A . . . . A . . C . . . . . C</a:t>
            </a:r>
            <a:r>
              <a:rPr lang="en-US" altLang="zh-CN" sz="1200" b="0"/>
              <a:t> . . . . . . </a:t>
            </a:r>
            <a:r>
              <a:rPr lang="en-US" sz="1200" b="0"/>
              <a:t>T</a:t>
            </a:r>
            <a:r>
              <a:rPr lang="en-US" altLang="zh-CN" sz="1200" b="0"/>
              <a:t> . . . . . </a:t>
            </a:r>
            <a:r>
              <a:rPr lang="en-US" sz="1200" b="0"/>
              <a:t>T . . C</a:t>
            </a:r>
            <a:r>
              <a:rPr lang="en-US" altLang="zh-CN" sz="1200" b="0"/>
              <a:t> </a:t>
            </a:r>
            <a:r>
              <a:rPr lang="en-US" sz="1200" b="0"/>
              <a:t>.</a:t>
            </a:r>
          </a:p>
        </p:txBody>
      </p:sp>
      <p:sp>
        <p:nvSpPr>
          <p:cNvPr id="14376" name="TextBox 19"/>
          <p:cNvSpPr txBox="1">
            <a:spLocks noChangeArrowheads="1"/>
          </p:cNvSpPr>
          <p:nvPr/>
        </p:nvSpPr>
        <p:spPr bwMode="auto">
          <a:xfrm>
            <a:off x="587375" y="4335463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A</a:t>
            </a:r>
            <a:r>
              <a:rPr lang="en-US" altLang="zh-CN" sz="1200" b="0"/>
              <a:t> . . . . </a:t>
            </a:r>
            <a:r>
              <a:rPr lang="en-US" sz="1200" b="0"/>
              <a:t>T</a:t>
            </a:r>
            <a:r>
              <a:rPr lang="en-US" altLang="zh-CN" sz="1200" b="0"/>
              <a:t> . . </a:t>
            </a:r>
            <a:r>
              <a:rPr lang="en-US" sz="1200" b="0"/>
              <a:t>G . . . . . G</a:t>
            </a:r>
            <a:r>
              <a:rPr lang="en-US" altLang="zh-CN" sz="1200" b="0"/>
              <a:t> . . . . . . </a:t>
            </a:r>
            <a:r>
              <a:rPr lang="en-US" sz="1200" b="0"/>
              <a:t>A</a:t>
            </a:r>
            <a:r>
              <a:rPr lang="en-US" altLang="zh-CN" sz="1200" b="0"/>
              <a:t> . . . . . </a:t>
            </a:r>
            <a:r>
              <a:rPr lang="en-US" sz="1200" b="0"/>
              <a:t>A . . G</a:t>
            </a:r>
            <a:r>
              <a:rPr lang="en-US" altLang="zh-CN" sz="1200" b="0"/>
              <a:t> </a:t>
            </a:r>
            <a:r>
              <a:rPr lang="en-US" sz="1200" b="0"/>
              <a:t>.</a:t>
            </a:r>
          </a:p>
        </p:txBody>
      </p:sp>
      <p:sp>
        <p:nvSpPr>
          <p:cNvPr id="14377" name="TextBox 20"/>
          <p:cNvSpPr txBox="1">
            <a:spLocks noChangeArrowheads="1"/>
          </p:cNvSpPr>
          <p:nvPr/>
        </p:nvSpPr>
        <p:spPr bwMode="auto">
          <a:xfrm>
            <a:off x="587375" y="4737100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T</a:t>
            </a:r>
            <a:r>
              <a:rPr lang="en-US" altLang="zh-CN" sz="1200" b="0"/>
              <a:t> . . . . </a:t>
            </a:r>
            <a:r>
              <a:rPr lang="en-US" sz="1200" b="0"/>
              <a:t>T</a:t>
            </a:r>
            <a:r>
              <a:rPr lang="en-US" altLang="zh-CN" sz="1200" b="0"/>
              <a:t> . . </a:t>
            </a:r>
            <a:r>
              <a:rPr lang="en-US" sz="1200" b="0"/>
              <a:t>C</a:t>
            </a:r>
            <a:r>
              <a:rPr lang="en-US" altLang="zh-CN" sz="1200" b="0"/>
              <a:t> . . . . . </a:t>
            </a:r>
            <a:r>
              <a:rPr lang="en-US" sz="1200" b="0"/>
              <a:t>G</a:t>
            </a:r>
            <a:r>
              <a:rPr lang="en-US" altLang="zh-CN" sz="1200" b="0"/>
              <a:t> . . . . . . </a:t>
            </a:r>
            <a:r>
              <a:rPr lang="en-US" sz="1200" b="0"/>
              <a:t>A . . . . . A . . C</a:t>
            </a:r>
            <a:r>
              <a:rPr lang="en-US" altLang="zh-CN" sz="1200" b="0"/>
              <a:t> </a:t>
            </a:r>
            <a:r>
              <a:rPr lang="en-US" sz="1200" b="0"/>
              <a:t>. </a:t>
            </a:r>
          </a:p>
        </p:txBody>
      </p:sp>
      <p:sp>
        <p:nvSpPr>
          <p:cNvPr id="14378" name="TextBox 21"/>
          <p:cNvSpPr txBox="1">
            <a:spLocks noChangeArrowheads="1"/>
          </p:cNvSpPr>
          <p:nvPr/>
        </p:nvSpPr>
        <p:spPr bwMode="auto">
          <a:xfrm>
            <a:off x="587375" y="5129213"/>
            <a:ext cx="33829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0"/>
              <a:t>A . . . . A . . C . . . . . C . . . . . . A . . . . . T . . C 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1313" y="2678113"/>
            <a:ext cx="3603625" cy="2968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1313" y="3057525"/>
            <a:ext cx="3603625" cy="285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 b="0">
              <a:solidFill>
                <a:srgbClr val="FFFFFF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1313" y="3455988"/>
            <a:ext cx="3603625" cy="2889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1313" y="3851275"/>
            <a:ext cx="3603625" cy="285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1313" y="4295775"/>
            <a:ext cx="3603625" cy="285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1313" y="4695825"/>
            <a:ext cx="3603625" cy="2873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1313" y="5091113"/>
            <a:ext cx="3603625" cy="285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pic>
        <p:nvPicPr>
          <p:cNvPr id="14358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06863" y="3068638"/>
            <a:ext cx="3270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9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8913" y="4238625"/>
            <a:ext cx="4349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06863" y="2705100"/>
            <a:ext cx="3270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06863" y="3441700"/>
            <a:ext cx="3270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06863" y="3871913"/>
            <a:ext cx="3270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3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8913" y="4668838"/>
            <a:ext cx="4349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64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98913" y="5097463"/>
            <a:ext cx="4349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ounded Rectangle 65"/>
          <p:cNvSpPr/>
          <p:nvPr/>
        </p:nvSpPr>
        <p:spPr>
          <a:xfrm>
            <a:off x="142875" y="2000250"/>
            <a:ext cx="4686300" cy="3714750"/>
          </a:xfrm>
          <a:prstGeom prst="roundRect">
            <a:avLst>
              <a:gd name="adj" fmla="val 6166"/>
            </a:avLst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4354" name="TextBox 67"/>
          <p:cNvSpPr txBox="1">
            <a:spLocks noChangeArrowheads="1"/>
          </p:cNvSpPr>
          <p:nvPr/>
        </p:nvSpPr>
        <p:spPr bwMode="auto">
          <a:xfrm>
            <a:off x="274638" y="1649413"/>
            <a:ext cx="14525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900">
                <a:solidFill>
                  <a:srgbClr val="7030A0"/>
                </a:solidFill>
              </a:rPr>
              <a:t>Data</a:t>
            </a:r>
          </a:p>
        </p:txBody>
      </p:sp>
      <p:sp>
        <p:nvSpPr>
          <p:cNvPr id="14355" name="TextBox 68"/>
          <p:cNvSpPr txBox="1">
            <a:spLocks noChangeArrowheads="1"/>
          </p:cNvSpPr>
          <p:nvPr/>
        </p:nvSpPr>
        <p:spPr bwMode="auto">
          <a:xfrm>
            <a:off x="1528763" y="2195513"/>
            <a:ext cx="1782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u="sng"/>
              <a:t>Genotype</a:t>
            </a:r>
          </a:p>
        </p:txBody>
      </p:sp>
      <p:sp>
        <p:nvSpPr>
          <p:cNvPr id="14356" name="TextBox 69"/>
          <p:cNvSpPr txBox="1">
            <a:spLocks noChangeArrowheads="1"/>
          </p:cNvSpPr>
          <p:nvPr/>
        </p:nvSpPr>
        <p:spPr bwMode="auto">
          <a:xfrm>
            <a:off x="3575050" y="2195513"/>
            <a:ext cx="1782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u="sng"/>
              <a:t>Phenotype</a:t>
            </a:r>
          </a:p>
        </p:txBody>
      </p:sp>
      <p:sp>
        <p:nvSpPr>
          <p:cNvPr id="72" name="Down Arrow 71"/>
          <p:cNvSpPr>
            <a:spLocks noChangeArrowheads="1"/>
          </p:cNvSpPr>
          <p:nvPr/>
        </p:nvSpPr>
        <p:spPr bwMode="auto">
          <a:xfrm rot="-5400000">
            <a:off x="4786312" y="3357563"/>
            <a:ext cx="428625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700" algn="ctr">
            <a:noFill/>
            <a:miter lim="800000"/>
            <a:headEnd/>
            <a:tailEnd/>
          </a:ln>
        </p:spPr>
        <p:txBody>
          <a:bodyPr vert="eaVert" anchor="ctr"/>
          <a:lstStyle/>
          <a:p>
            <a:pPr algn="ctr"/>
            <a:endParaRPr lang="en-US" sz="1800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42938" y="2571750"/>
            <a:ext cx="142875" cy="2928938"/>
          </a:xfrm>
          <a:prstGeom prst="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000500" y="2571750"/>
            <a:ext cx="500063" cy="2928938"/>
          </a:xfrm>
          <a:prstGeom prst="rect">
            <a:avLst/>
          </a:prstGeom>
          <a:solidFill>
            <a:srgbClr val="6699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53013" y="5464175"/>
            <a:ext cx="4214812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b="0">
                <a:solidFill>
                  <a:srgbClr val="0D0D0D"/>
                </a:solidFill>
              </a:rPr>
              <a:t>  </a:t>
            </a:r>
            <a:r>
              <a:rPr lang="en-US" sz="1400" b="0">
                <a:solidFill>
                  <a:srgbClr val="0D0DFF"/>
                </a:solidFill>
              </a:rPr>
              <a:t>Cancer</a:t>
            </a:r>
            <a:r>
              <a:rPr lang="en-US" sz="1400" b="0">
                <a:solidFill>
                  <a:srgbClr val="0D0D0D"/>
                </a:solidFill>
              </a:rPr>
              <a:t>: Dunning et al. 2009.</a:t>
            </a:r>
          </a:p>
          <a:p>
            <a:pPr>
              <a:buFont typeface="Arial" pitchFamily="34" charset="0"/>
              <a:buChar char="•"/>
            </a:pPr>
            <a:r>
              <a:rPr lang="en-US" sz="1400" b="0">
                <a:solidFill>
                  <a:srgbClr val="0D0D0D"/>
                </a:solidFill>
              </a:rPr>
              <a:t>  </a:t>
            </a:r>
            <a:r>
              <a:rPr lang="en-US" sz="1400" b="0">
                <a:solidFill>
                  <a:srgbClr val="0D0DFF"/>
                </a:solidFill>
              </a:rPr>
              <a:t>Diabetes</a:t>
            </a:r>
            <a:r>
              <a:rPr lang="en-US" sz="1400" b="0">
                <a:solidFill>
                  <a:srgbClr val="0D0D0D"/>
                </a:solidFill>
              </a:rPr>
              <a:t>: Dupuis et al. 2010.</a:t>
            </a:r>
          </a:p>
          <a:p>
            <a:pPr>
              <a:buFont typeface="Arial" pitchFamily="34" charset="0"/>
              <a:buChar char="•"/>
            </a:pPr>
            <a:r>
              <a:rPr lang="en-US" sz="1400" b="0">
                <a:solidFill>
                  <a:srgbClr val="0D0D0D"/>
                </a:solidFill>
              </a:rPr>
              <a:t>  </a:t>
            </a:r>
            <a:r>
              <a:rPr lang="en-US" sz="1400" b="0">
                <a:solidFill>
                  <a:srgbClr val="0D0DFF"/>
                </a:solidFill>
              </a:rPr>
              <a:t>Atopic dermatitis</a:t>
            </a:r>
            <a:r>
              <a:rPr lang="en-US" sz="1400" b="0">
                <a:solidFill>
                  <a:srgbClr val="0D0D0D"/>
                </a:solidFill>
              </a:rPr>
              <a:t>: Esparza-Gordillo et al. 2009.</a:t>
            </a:r>
          </a:p>
          <a:p>
            <a:pPr>
              <a:buFont typeface="Arial" pitchFamily="34" charset="0"/>
              <a:buChar char="•"/>
            </a:pPr>
            <a:r>
              <a:rPr lang="en-US" sz="1400" b="0">
                <a:solidFill>
                  <a:srgbClr val="0D0DFF"/>
                </a:solidFill>
              </a:rPr>
              <a:t>  Arthritis</a:t>
            </a:r>
            <a:r>
              <a:rPr lang="en-US" sz="1400" b="0">
                <a:solidFill>
                  <a:srgbClr val="0D0D0D"/>
                </a:solidFill>
              </a:rPr>
              <a:t>:  Suzuki et al. 2008</a:t>
            </a:r>
          </a:p>
          <a:p>
            <a:endParaRPr lang="en-US" sz="1400" b="0">
              <a:solidFill>
                <a:srgbClr val="3516F0"/>
              </a:solidFill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5467350" y="2060575"/>
            <a:ext cx="3219450" cy="3328988"/>
            <a:chOff x="3444" y="1298"/>
            <a:chExt cx="2028" cy="2097"/>
          </a:xfrm>
        </p:grpSpPr>
        <p:sp>
          <p:nvSpPr>
            <p:cNvPr id="51" name="Flowchart: Connector 50"/>
            <p:cNvSpPr/>
            <p:nvPr/>
          </p:nvSpPr>
          <p:spPr bwMode="auto">
            <a:xfrm>
              <a:off x="4310" y="2816"/>
              <a:ext cx="115" cy="115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21" idx="2"/>
              <a:endCxn id="51" idx="7"/>
            </p:cNvCxnSpPr>
            <p:nvPr/>
          </p:nvCxnSpPr>
          <p:spPr bwMode="auto">
            <a:xfrm flipH="1">
              <a:off x="4408" y="2020"/>
              <a:ext cx="281" cy="813"/>
            </a:xfrm>
            <a:prstGeom prst="straightConnector1">
              <a:avLst/>
            </a:prstGeom>
            <a:noFill/>
            <a:ln w="38100" algn="ctr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sp>
          <p:nvSpPr>
            <p:cNvPr id="14351" name="TextBox 72"/>
            <p:cNvSpPr txBox="1">
              <a:spLocks noChangeArrowheads="1"/>
            </p:cNvSpPr>
            <p:nvPr/>
          </p:nvSpPr>
          <p:spPr bwMode="auto">
            <a:xfrm>
              <a:off x="3647" y="1298"/>
              <a:ext cx="154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900">
                  <a:solidFill>
                    <a:srgbClr val="7030A0"/>
                  </a:solidFill>
                </a:rPr>
                <a:t>Standard Approach</a:t>
              </a:r>
            </a:p>
          </p:txBody>
        </p:sp>
        <p:sp>
          <p:nvSpPr>
            <p:cNvPr id="13" name="Text Box 56"/>
            <p:cNvSpPr txBox="1">
              <a:spLocks noChangeArrowheads="1"/>
            </p:cNvSpPr>
            <p:nvPr/>
          </p:nvSpPr>
          <p:spPr bwMode="auto">
            <a:xfrm>
              <a:off x="4712" y="1954"/>
              <a:ext cx="7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287338" indent="-287338">
                <a:defRPr/>
              </a:pPr>
              <a:r>
                <a:rPr lang="en-US" altLang="zh-CN" sz="1800" dirty="0">
                  <a:solidFill>
                    <a:srgbClr val="33CC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causal SNP</a:t>
              </a:r>
              <a:endParaRPr lang="en-US" sz="1800" dirty="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endParaRPr>
            </a:p>
          </p:txBody>
        </p:sp>
        <p:pic>
          <p:nvPicPr>
            <p:cNvPr id="14389" name="Picture 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444" y="1616"/>
              <a:ext cx="1976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ounded Rectangle 20"/>
            <p:cNvSpPr/>
            <p:nvPr/>
          </p:nvSpPr>
          <p:spPr>
            <a:xfrm>
              <a:off x="4637" y="1706"/>
              <a:ext cx="103" cy="314"/>
            </a:xfrm>
            <a:prstGeom prst="roundRect">
              <a:avLst/>
            </a:prstGeom>
            <a:solidFill>
              <a:srgbClr val="FF0000">
                <a:alpha val="4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/>
            </a:p>
          </p:txBody>
        </p:sp>
        <p:sp>
          <p:nvSpPr>
            <p:cNvPr id="10" name="Text Box 54"/>
            <p:cNvSpPr txBox="1">
              <a:spLocks noChangeArrowheads="1"/>
            </p:cNvSpPr>
            <p:nvPr/>
          </p:nvSpPr>
          <p:spPr bwMode="auto">
            <a:xfrm>
              <a:off x="3580" y="2991"/>
              <a:ext cx="162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287338" indent="-287338"/>
              <a:r>
                <a:rPr lang="en-US" altLang="zh-CN" sz="160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a univariate </a:t>
              </a:r>
              <a:r>
                <a:rPr lang="en-US" altLang="zh-CN">
                  <a:solidFill>
                    <a:srgbClr val="3516F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phenotype</a:t>
              </a:r>
              <a:r>
                <a:rPr lang="en-US" altLang="zh-CN" sz="160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:</a:t>
              </a:r>
            </a:p>
            <a:p>
              <a:pPr marL="287338" indent="-287338"/>
              <a:r>
                <a:rPr lang="en-US" altLang="zh-CN" sz="160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	e.g., disease/control</a:t>
              </a:r>
              <a:endParaRPr lang="en-US" sz="160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endParaRPr>
            </a:p>
          </p:txBody>
        </p:sp>
      </p:grpSp>
      <p:sp>
        <p:nvSpPr>
          <p:cNvPr id="2" name="Rectangle 45"/>
          <p:cNvSpPr/>
          <p:nvPr/>
        </p:nvSpPr>
        <p:spPr bwMode="auto">
          <a:xfrm>
            <a:off x="1060793" y="2587625"/>
            <a:ext cx="142875" cy="2928938"/>
          </a:xfrm>
          <a:prstGeom prst="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" name="Rectangle 45"/>
          <p:cNvSpPr/>
          <p:nvPr/>
        </p:nvSpPr>
        <p:spPr bwMode="auto">
          <a:xfrm>
            <a:off x="1807695" y="2587625"/>
            <a:ext cx="142875" cy="2928938"/>
          </a:xfrm>
          <a:prstGeom prst="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" name="Rectangle 45"/>
          <p:cNvSpPr/>
          <p:nvPr/>
        </p:nvSpPr>
        <p:spPr bwMode="auto">
          <a:xfrm>
            <a:off x="2340955" y="2587625"/>
            <a:ext cx="142875" cy="2928938"/>
          </a:xfrm>
          <a:prstGeom prst="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" name="Rectangle 45"/>
          <p:cNvSpPr/>
          <p:nvPr/>
        </p:nvSpPr>
        <p:spPr bwMode="auto">
          <a:xfrm>
            <a:off x="2824583" y="2587625"/>
            <a:ext cx="142875" cy="2928938"/>
          </a:xfrm>
          <a:prstGeom prst="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/>
      <p:bldP spid="2" grpId="0" animBg="1"/>
      <p:bldP spid="3" grpId="0" animBg="1"/>
      <p:bldP spid="4" grpId="0" animBg="1"/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r>
              <a:rPr lang="en-US" dirty="0" smtClean="0"/>
              <a:t>: Exploiting Prior Knowledge</a:t>
            </a:r>
            <a:endParaRPr lang="en-US" dirty="0"/>
          </a:p>
        </p:txBody>
      </p:sp>
      <p:pic>
        <p:nvPicPr>
          <p:cNvPr id="4" name="Content Placeholder 3" descr="Screen shot 2011-02-06 at 11.37.3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404" r="-24404"/>
          <a:stretch>
            <a:fillRect/>
          </a:stretch>
        </p:blipFill>
        <p:spPr>
          <a:xfrm>
            <a:off x="-501905" y="2162838"/>
            <a:ext cx="7827103" cy="433828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369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/>
              <a:t>Synthetic genetic interaction network from double-knockout experiments provide strong evidence of gene-gene interaction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6006166" y="3014056"/>
            <a:ext cx="2667731" cy="2233617"/>
          </a:xfrm>
          <a:prstGeom prst="wedgeEllipseCallout">
            <a:avLst>
              <a:gd name="adj1" fmla="val -51603"/>
              <a:gd name="adj2" fmla="val 44146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Idea I:</a:t>
            </a:r>
            <a:r>
              <a:rPr lang="en-US" sz="1600" dirty="0" smtClean="0">
                <a:solidFill>
                  <a:schemeClr val="tx1"/>
                </a:solidFill>
              </a:rPr>
              <a:t> Use the synthetic genetic interaction network to generate candidate SNP pairs with </a:t>
            </a:r>
            <a:r>
              <a:rPr lang="en-US" sz="1600" dirty="0" err="1" smtClean="0">
                <a:solidFill>
                  <a:schemeClr val="tx1"/>
                </a:solidFill>
              </a:rPr>
              <a:t>epistatic</a:t>
            </a:r>
            <a:r>
              <a:rPr lang="en-US" sz="1600" dirty="0" smtClean="0">
                <a:solidFill>
                  <a:schemeClr val="tx1"/>
                </a:solidFill>
              </a:rPr>
              <a:t> interaction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5035" y="6525863"/>
            <a:ext cx="1983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Costanzo</a:t>
            </a:r>
            <a:r>
              <a:rPr lang="en-US" sz="1200" dirty="0" smtClean="0"/>
              <a:t> et al., Science 2010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r>
              <a:rPr lang="en-US" dirty="0" smtClean="0"/>
              <a:t>: Exploiting Prior Knowledge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0193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dirty="0" smtClean="0"/>
              <a:t>Synthetic genetic interaction network from double-knockout experiments provide strong evidence of gene-gene interaction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5035" y="6525863"/>
            <a:ext cx="1983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Costanzo</a:t>
            </a:r>
            <a:r>
              <a:rPr lang="en-US" sz="1200" dirty="0" smtClean="0"/>
              <a:t> et al., Science 2010</a:t>
            </a:r>
            <a:endParaRPr lang="en-US" sz="1200" dirty="0"/>
          </a:p>
        </p:txBody>
      </p:sp>
      <p:pic>
        <p:nvPicPr>
          <p:cNvPr id="10" name="Content Placeholder 9" descr="Screen shot 2011-05-11 at 3.04.21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881" b="-3881"/>
          <a:stretch>
            <a:fillRect/>
          </a:stretch>
        </p:blipFill>
        <p:spPr>
          <a:xfrm>
            <a:off x="64176" y="2490445"/>
            <a:ext cx="6610859" cy="3635718"/>
          </a:xfrm>
        </p:spPr>
      </p:pic>
      <p:sp>
        <p:nvSpPr>
          <p:cNvPr id="11" name="Oval Callout 10"/>
          <p:cNvSpPr/>
          <p:nvPr/>
        </p:nvSpPr>
        <p:spPr>
          <a:xfrm>
            <a:off x="6779137" y="2919263"/>
            <a:ext cx="2317110" cy="2233617"/>
          </a:xfrm>
          <a:prstGeom prst="wedgeEllipseCallout">
            <a:avLst>
              <a:gd name="adj1" fmla="val -53854"/>
              <a:gd name="adj2" fmla="val 16332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Idea II: </a:t>
            </a:r>
            <a:r>
              <a:rPr lang="en-US" sz="1400" dirty="0" smtClean="0">
                <a:solidFill>
                  <a:schemeClr val="tx1"/>
                </a:solidFill>
              </a:rPr>
              <a:t> Combine information across related candidate SNP pairs to increase the power of detecting associations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Epistasis</a:t>
            </a:r>
            <a:r>
              <a:rPr lang="en-US" dirty="0" smtClean="0"/>
              <a:t>: Exploiting Prior Knowledge</a:t>
            </a:r>
            <a:endParaRPr lang="en-US" dirty="0">
              <a:ea typeface="幼圆" charset="0"/>
              <a:cs typeface="幼圆" charset="0"/>
            </a:endParaRPr>
          </a:p>
        </p:txBody>
      </p:sp>
      <p:pic>
        <p:nvPicPr>
          <p:cNvPr id="14339" name="Content Placeholder 8" descr="input_struct_fig.eps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465890" y="1580630"/>
            <a:ext cx="4611015" cy="4912245"/>
          </a:xfrm>
        </p:spPr>
      </p:pic>
      <p:sp>
        <p:nvSpPr>
          <p:cNvPr id="4" name="Oval Callout 3"/>
          <p:cNvSpPr/>
          <p:nvPr/>
        </p:nvSpPr>
        <p:spPr>
          <a:xfrm>
            <a:off x="6779137" y="1244755"/>
            <a:ext cx="2346145" cy="2233617"/>
          </a:xfrm>
          <a:prstGeom prst="wedgeEllipseCallout">
            <a:avLst>
              <a:gd name="adj1" fmla="val -53498"/>
              <a:gd name="adj2" fmla="val 25193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Idea I: </a:t>
            </a:r>
            <a:r>
              <a:rPr lang="en-US" sz="1400" dirty="0" smtClean="0">
                <a:solidFill>
                  <a:schemeClr val="tx1"/>
                </a:solidFill>
              </a:rPr>
              <a:t> Use the synthetic genetic interaction network to generate candidate SNP pairs with </a:t>
            </a:r>
            <a:r>
              <a:rPr lang="en-US" sz="1400" dirty="0" err="1" smtClean="0">
                <a:solidFill>
                  <a:schemeClr val="tx1"/>
                </a:solidFill>
              </a:rPr>
              <a:t>epistatic</a:t>
            </a:r>
            <a:r>
              <a:rPr lang="en-US" sz="1400" dirty="0" smtClean="0">
                <a:solidFill>
                  <a:schemeClr val="tx1"/>
                </a:solidFill>
              </a:rPr>
              <a:t> interaction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6779137" y="3630772"/>
            <a:ext cx="2317110" cy="2233617"/>
          </a:xfrm>
          <a:prstGeom prst="wedgeEllipseCallout">
            <a:avLst>
              <a:gd name="adj1" fmla="val -53854"/>
              <a:gd name="adj2" fmla="val 16332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Idea II: </a:t>
            </a:r>
            <a:r>
              <a:rPr lang="en-US" sz="1400" dirty="0" smtClean="0">
                <a:solidFill>
                  <a:schemeClr val="tx1"/>
                </a:solidFill>
              </a:rPr>
              <a:t> Combine information across related candidate SNP pairs to increase the power of detecting associations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ea typeface="幼圆" charset="0"/>
                <a:cs typeface="幼圆" charset="0"/>
              </a:rPr>
              <a:t>Epistasis</a:t>
            </a:r>
            <a:r>
              <a:rPr lang="en-US" altLang="ko-KR" dirty="0" smtClean="0">
                <a:ea typeface="幼圆" charset="0"/>
                <a:cs typeface="幼圆" charset="0"/>
              </a:rPr>
              <a:t>: Structured Input/</a:t>
            </a:r>
            <a:r>
              <a:rPr lang="en-US" altLang="ko-KR" dirty="0" err="1" smtClean="0">
                <a:ea typeface="幼圆" charset="0"/>
                <a:cs typeface="幼圆" charset="0"/>
              </a:rPr>
              <a:t>Ouput</a:t>
            </a:r>
            <a:r>
              <a:rPr lang="en-US" altLang="ko-KR" dirty="0" smtClean="0">
                <a:ea typeface="幼圆" charset="0"/>
                <a:cs typeface="幼圆" charset="0"/>
              </a:rPr>
              <a:t> (IO)-</a:t>
            </a:r>
            <a:r>
              <a:rPr lang="en-US" altLang="ko-KR" dirty="0">
                <a:ea typeface="幼圆" charset="0"/>
                <a:cs typeface="幼圆" charset="0"/>
              </a:rPr>
              <a:t>Lasso</a:t>
            </a:r>
            <a:endParaRPr lang="ko-KR" altLang="en-US" dirty="0">
              <a:ea typeface="幼圆" charset="0"/>
              <a:cs typeface="幼圆" charset="0"/>
            </a:endParaRPr>
          </a:p>
        </p:txBody>
      </p:sp>
      <p:graphicFrame>
        <p:nvGraphicFramePr>
          <p:cNvPr id="358404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476375" y="1484313"/>
          <a:ext cx="6408738" cy="2968625"/>
        </p:xfrm>
        <a:graphic>
          <a:graphicData uri="http://schemas.openxmlformats.org/presentationml/2006/ole">
            <p:oleObj spid="_x0000_s961538" name="Equation" r:id="rId3" imgW="7315200" imgH="3390900" progId="Equation.3">
              <p:embed/>
            </p:oleObj>
          </a:graphicData>
        </a:graphic>
      </p:graphicFrame>
      <p:graphicFrame>
        <p:nvGraphicFramePr>
          <p:cNvPr id="358408" name="Object 8"/>
          <p:cNvGraphicFramePr>
            <a:graphicFrameLocks noChangeAspect="1"/>
          </p:cNvGraphicFramePr>
          <p:nvPr>
            <p:ph sz="quarter" idx="3"/>
          </p:nvPr>
        </p:nvGraphicFramePr>
        <p:xfrm>
          <a:off x="5435600" y="4699000"/>
          <a:ext cx="2573338" cy="601663"/>
        </p:xfrm>
        <a:graphic>
          <a:graphicData uri="http://schemas.openxmlformats.org/presentationml/2006/ole">
            <p:oleObj spid="_x0000_s961539" name="Equation" r:id="rId4" imgW="7315200" imgH="1714500" progId="Equation.3">
              <p:embed/>
            </p:oleObj>
          </a:graphicData>
        </a:graphic>
      </p:graphicFrame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5219700" y="4581525"/>
            <a:ext cx="295275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19700" y="1484313"/>
            <a:ext cx="1225550" cy="7921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84888" y="2205038"/>
            <a:ext cx="2016125" cy="9366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11863" y="2997200"/>
            <a:ext cx="1655762" cy="7191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20240" y="6462097"/>
            <a:ext cx="2609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Lee, Kim, &amp; Xing, Submitted 2011</a:t>
            </a:r>
            <a:endParaRPr lang="en-US" sz="1400" dirty="0"/>
          </a:p>
        </p:txBody>
      </p:sp>
      <p:sp>
        <p:nvSpPr>
          <p:cNvPr id="16" name="Oval Callout 15"/>
          <p:cNvSpPr/>
          <p:nvPr/>
        </p:nvSpPr>
        <p:spPr>
          <a:xfrm>
            <a:off x="1699137" y="2150240"/>
            <a:ext cx="2346145" cy="2233617"/>
          </a:xfrm>
          <a:prstGeom prst="wedgeEllipseCallout">
            <a:avLst>
              <a:gd name="adj1" fmla="val 102280"/>
              <a:gd name="adj2" fmla="val -51250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Idea I: </a:t>
            </a:r>
            <a:r>
              <a:rPr lang="en-US" sz="1400" dirty="0" smtClean="0">
                <a:solidFill>
                  <a:schemeClr val="tx1"/>
                </a:solidFill>
              </a:rPr>
              <a:t> Use the synthetic genetic interaction network to generate candidate SNP pairs with </a:t>
            </a:r>
            <a:r>
              <a:rPr lang="en-US" sz="1400" dirty="0" err="1" smtClean="0">
                <a:solidFill>
                  <a:schemeClr val="tx1"/>
                </a:solidFill>
              </a:rPr>
              <a:t>epistatic</a:t>
            </a:r>
            <a:r>
              <a:rPr lang="en-US" sz="1400" dirty="0" smtClean="0">
                <a:solidFill>
                  <a:schemeClr val="tx1"/>
                </a:solidFill>
              </a:rPr>
              <a:t> interaction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1699137" y="4536257"/>
            <a:ext cx="2317110" cy="2233617"/>
          </a:xfrm>
          <a:prstGeom prst="wedgeEllipseCallout">
            <a:avLst>
              <a:gd name="adj1" fmla="val 131890"/>
              <a:gd name="adj2" fmla="val -118865"/>
            </a:avLst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Idea II: </a:t>
            </a:r>
            <a:r>
              <a:rPr lang="en-US" sz="1400" dirty="0" smtClean="0">
                <a:solidFill>
                  <a:schemeClr val="tx1"/>
                </a:solidFill>
              </a:rPr>
              <a:t> Combine information across related candidate SNP pairs to increase the power of detecting associations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6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幼圆" charset="0"/>
                <a:cs typeface="幼圆" charset="0"/>
              </a:rPr>
              <a:t>Results on Yeast </a:t>
            </a:r>
            <a:r>
              <a:rPr lang="en-US" altLang="ko-KR" dirty="0" err="1">
                <a:ea typeface="幼圆" charset="0"/>
                <a:cs typeface="幼圆" charset="0"/>
              </a:rPr>
              <a:t>eQTL</a:t>
            </a:r>
            <a:r>
              <a:rPr lang="en-US" altLang="ko-KR" dirty="0">
                <a:ea typeface="幼圆" charset="0"/>
                <a:cs typeface="幼圆" charset="0"/>
              </a:rPr>
              <a:t> </a:t>
            </a:r>
            <a:r>
              <a:rPr lang="en-US" altLang="ko-KR" dirty="0" smtClean="0">
                <a:ea typeface="幼圆" charset="0"/>
                <a:cs typeface="幼圆" charset="0"/>
              </a:rPr>
              <a:t>Dataset</a:t>
            </a:r>
            <a:endParaRPr lang="en-US" altLang="ko-KR" dirty="0">
              <a:ea typeface="幼圆" charset="0"/>
              <a:cs typeface="幼圆" charset="0"/>
            </a:endParaRPr>
          </a:p>
        </p:txBody>
      </p:sp>
      <p:sp>
        <p:nvSpPr>
          <p:cNvPr id="363523" name="Rectangle 3"/>
          <p:cNvSpPr>
            <a:spLocks noGrp="1"/>
          </p:cNvSpPr>
          <p:nvPr>
            <p:ph type="body" idx="1"/>
          </p:nvPr>
        </p:nvSpPr>
        <p:spPr>
          <a:xfrm>
            <a:off x="730250" y="1462089"/>
            <a:ext cx="7678738" cy="373808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400" dirty="0">
                <a:latin typeface="Arial" charset="0"/>
                <a:ea typeface="SimSun" charset="-122"/>
              </a:rPr>
              <a:t>Yeast</a:t>
            </a:r>
            <a:r>
              <a:rPr lang="en-US" altLang="ko-KR" sz="2400" dirty="0" smtClean="0">
                <a:latin typeface="Arial" charset="0"/>
                <a:ea typeface="SimSun" charset="-122"/>
              </a:rPr>
              <a:t> </a:t>
            </a:r>
            <a:r>
              <a:rPr lang="en-US" altLang="ko-KR" sz="2400" dirty="0" err="1" smtClean="0">
                <a:latin typeface="Arial" charset="0"/>
                <a:ea typeface="SimSun" charset="-122"/>
              </a:rPr>
              <a:t>eQTL</a:t>
            </a:r>
            <a:r>
              <a:rPr lang="en-US" altLang="ko-KR" sz="2400" dirty="0" smtClean="0">
                <a:latin typeface="Arial" charset="0"/>
                <a:ea typeface="SimSun" charset="-122"/>
              </a:rPr>
              <a:t> dataset </a:t>
            </a:r>
            <a:r>
              <a:rPr lang="en-US" altLang="ko-KR" sz="1806" dirty="0" smtClean="0">
                <a:latin typeface="Arial" charset="0"/>
                <a:ea typeface="SimSun" charset="-122"/>
              </a:rPr>
              <a:t>(</a:t>
            </a:r>
            <a:r>
              <a:rPr lang="en-US" altLang="ko-KR" sz="1806" dirty="0" err="1" smtClean="0">
                <a:latin typeface="Arial" charset="0"/>
                <a:ea typeface="SimSun" charset="-122"/>
              </a:rPr>
              <a:t>Brem</a:t>
            </a:r>
            <a:r>
              <a:rPr lang="en-US" altLang="ko-KR" sz="1806" dirty="0" smtClean="0">
                <a:latin typeface="Arial" charset="0"/>
                <a:ea typeface="SimSun" charset="-122"/>
              </a:rPr>
              <a:t> &amp; </a:t>
            </a:r>
            <a:r>
              <a:rPr lang="en-US" altLang="ko-KR" sz="1806" dirty="0" err="1" smtClean="0">
                <a:latin typeface="Arial" charset="0"/>
                <a:ea typeface="SimSun" charset="-122"/>
              </a:rPr>
              <a:t>Kruglyak</a:t>
            </a:r>
            <a:r>
              <a:rPr lang="en-US" altLang="ko-KR" sz="1806" dirty="0" smtClean="0">
                <a:latin typeface="Arial" charset="0"/>
                <a:ea typeface="SimSun" charset="-122"/>
              </a:rPr>
              <a:t>, PNAS 2005)</a:t>
            </a:r>
          </a:p>
          <a:p>
            <a:pPr lvl="1"/>
            <a:r>
              <a:rPr lang="en-US" altLang="ko-KR" dirty="0">
                <a:latin typeface="Arial" charset="0"/>
                <a:ea typeface="SimSun" charset="-122"/>
              </a:rPr>
              <a:t>Genotypes: 114 yeast strains from</a:t>
            </a:r>
            <a:r>
              <a:rPr lang="en-US" altLang="ko-KR" dirty="0" smtClean="0">
                <a:latin typeface="Arial" charset="0"/>
                <a:ea typeface="SimSun" charset="-122"/>
              </a:rPr>
              <a:t> the cross </a:t>
            </a:r>
            <a:r>
              <a:rPr lang="en-US" altLang="ko-KR" dirty="0">
                <a:latin typeface="Arial" charset="0"/>
                <a:ea typeface="SimSun" charset="-122"/>
              </a:rPr>
              <a:t>of laboratory strains and wild strains, 1260 non-redundant </a:t>
            </a:r>
            <a:r>
              <a:rPr lang="en-US" altLang="ko-KR" dirty="0" err="1">
                <a:latin typeface="Arial" charset="0"/>
                <a:ea typeface="SimSun" charset="-122"/>
              </a:rPr>
              <a:t>SNPs</a:t>
            </a:r>
            <a:endParaRPr lang="en-US" altLang="ko-KR" dirty="0">
              <a:latin typeface="Arial" charset="0"/>
              <a:ea typeface="SimSun" charset="-122"/>
            </a:endParaRPr>
          </a:p>
          <a:p>
            <a:pPr lvl="1"/>
            <a:r>
              <a:rPr lang="en-US" altLang="ko-KR" dirty="0">
                <a:latin typeface="Arial" charset="0"/>
                <a:ea typeface="SimSun" charset="-122"/>
              </a:rPr>
              <a:t>Phenotypes:</a:t>
            </a:r>
            <a:r>
              <a:rPr lang="en-US" altLang="ko-KR" dirty="0" smtClean="0">
                <a:latin typeface="Arial" charset="0"/>
                <a:ea typeface="SimSun" charset="-122"/>
              </a:rPr>
              <a:t> gene-expression levels for 5,637 genes</a:t>
            </a:r>
          </a:p>
          <a:p>
            <a:pPr lvl="1"/>
            <a:r>
              <a:rPr lang="en-US" altLang="ko-KR" dirty="0" smtClean="0">
                <a:latin typeface="Arial" charset="0"/>
                <a:ea typeface="SimSun" charset="-122"/>
              </a:rPr>
              <a:t>2,219 </a:t>
            </a:r>
            <a:r>
              <a:rPr lang="en-US" altLang="ko-KR" dirty="0">
                <a:latin typeface="Arial" charset="0"/>
                <a:ea typeface="SimSun" charset="-122"/>
              </a:rPr>
              <a:t>clusters of the traits</a:t>
            </a:r>
            <a:endParaRPr lang="en-US" altLang="ko-KR" dirty="0" smtClean="0">
              <a:latin typeface="Arial" charset="0"/>
              <a:ea typeface="SimSun" charset="-122"/>
            </a:endParaRPr>
          </a:p>
          <a:p>
            <a:endParaRPr lang="en-US" altLang="ko-KR" sz="2400" dirty="0" smtClean="0">
              <a:latin typeface="Arial" charset="0"/>
              <a:ea typeface="SimSun" charset="-122"/>
            </a:endParaRPr>
          </a:p>
          <a:p>
            <a:endParaRPr lang="en-US" altLang="ko-KR" sz="2400" dirty="0" smtClean="0">
              <a:latin typeface="Arial" charset="0"/>
              <a:ea typeface="SimSun" charset="-122"/>
            </a:endParaRPr>
          </a:p>
          <a:p>
            <a:r>
              <a:rPr lang="en-US" altLang="ko-KR" sz="2400" dirty="0">
                <a:latin typeface="Arial" charset="0"/>
                <a:ea typeface="SimSun" charset="-122"/>
              </a:rPr>
              <a:t>Yeast genetic interactions</a:t>
            </a:r>
            <a:r>
              <a:rPr lang="en-US" altLang="ko-KR" sz="2400" dirty="0" smtClean="0">
                <a:latin typeface="Arial" charset="0"/>
                <a:ea typeface="SimSun" charset="-122"/>
              </a:rPr>
              <a:t> </a:t>
            </a:r>
            <a:r>
              <a:rPr lang="en-US" altLang="ko-KR" sz="1500" dirty="0">
                <a:latin typeface="Arial" charset="0"/>
                <a:ea typeface="SimSun" charset="-122"/>
              </a:rPr>
              <a:t>(</a:t>
            </a:r>
            <a:r>
              <a:rPr lang="en-US" altLang="ko-KR" sz="1500" dirty="0" err="1" smtClean="0">
                <a:latin typeface="Arial" charset="0"/>
                <a:ea typeface="SimSun" charset="-122"/>
              </a:rPr>
              <a:t>Costanzo</a:t>
            </a:r>
            <a:r>
              <a:rPr lang="en-US" altLang="ko-KR" sz="1500" dirty="0" smtClean="0">
                <a:latin typeface="Arial" charset="0"/>
                <a:ea typeface="SimSun" charset="-122"/>
              </a:rPr>
              <a:t> </a:t>
            </a:r>
            <a:r>
              <a:rPr lang="en-US" altLang="ko-KR" sz="1500" dirty="0">
                <a:latin typeface="Arial" charset="0"/>
                <a:ea typeface="SimSun" charset="-122"/>
              </a:rPr>
              <a:t>et </a:t>
            </a:r>
            <a:r>
              <a:rPr lang="en-US" altLang="ko-KR" sz="1500" dirty="0" smtClean="0">
                <a:latin typeface="Arial" charset="0"/>
                <a:ea typeface="SimSun" charset="-122"/>
              </a:rPr>
              <a:t>al., Science 2010</a:t>
            </a:r>
            <a:r>
              <a:rPr lang="en-US" altLang="ko-KR" sz="1500" dirty="0">
                <a:latin typeface="Arial" charset="0"/>
                <a:ea typeface="SimSun" charset="-122"/>
              </a:rPr>
              <a:t>)</a:t>
            </a:r>
            <a:endParaRPr lang="en-US" altLang="ko-KR" sz="1500" dirty="0" smtClean="0">
              <a:latin typeface="Arial" charset="0"/>
              <a:ea typeface="SimSun" charset="-122"/>
            </a:endParaRPr>
          </a:p>
          <a:p>
            <a:pPr lvl="1"/>
            <a:r>
              <a:rPr lang="en-US" altLang="ko-KR" sz="2200" dirty="0">
                <a:latin typeface="Arial" charset="0"/>
                <a:ea typeface="SimSun" charset="-122"/>
              </a:rPr>
              <a:t>Yeast contains ~6,000 </a:t>
            </a:r>
            <a:r>
              <a:rPr lang="en-US" altLang="ko-KR" sz="2200" dirty="0" smtClean="0">
                <a:latin typeface="Arial" charset="0"/>
                <a:ea typeface="SimSun" charset="-122"/>
              </a:rPr>
              <a:t>genes</a:t>
            </a:r>
          </a:p>
          <a:p>
            <a:pPr lvl="1"/>
            <a:r>
              <a:rPr lang="en-US" altLang="ko-KR" sz="2200" dirty="0" smtClean="0">
                <a:latin typeface="Arial" charset="0"/>
                <a:ea typeface="SimSun" charset="-122"/>
              </a:rPr>
              <a:t>Synthetic genetic interactions for 5.4 million gene-gene pairs</a:t>
            </a:r>
          </a:p>
          <a:p>
            <a:pPr lvl="1"/>
            <a:r>
              <a:rPr lang="en-US" altLang="ko-KR" sz="2200" dirty="0">
                <a:latin typeface="Arial" charset="0"/>
                <a:ea typeface="SimSun" charset="-122"/>
              </a:rPr>
              <a:t>We extracted 73,720 significant SNP </a:t>
            </a:r>
            <a:r>
              <a:rPr lang="en-US" altLang="ko-KR" sz="2200" dirty="0" smtClean="0">
                <a:latin typeface="Arial" charset="0"/>
                <a:ea typeface="SimSun" charset="-122"/>
              </a:rPr>
              <a:t>pairs based on the results from synthetic lethal interaction experiment</a:t>
            </a:r>
            <a:br>
              <a:rPr lang="en-US" altLang="ko-KR" sz="2200" dirty="0" smtClean="0">
                <a:latin typeface="Arial" charset="0"/>
                <a:ea typeface="SimSun" charset="-122"/>
              </a:rPr>
            </a:br>
            <a:r>
              <a:rPr lang="en-US" altLang="ko-KR" sz="2200" dirty="0">
                <a:latin typeface="Arial" charset="0"/>
                <a:ea typeface="SimSun" charset="-122"/>
              </a:rPr>
              <a:t>(0.09% of all SNP pairs)</a:t>
            </a:r>
          </a:p>
          <a:p>
            <a:pPr marL="1050925" lvl="2" indent="-457200">
              <a:buFont typeface="Wingdings" charset="2"/>
              <a:buChar char="§"/>
            </a:pPr>
            <a:r>
              <a:rPr lang="en-US" altLang="ko-KR" sz="2000" dirty="0">
                <a:latin typeface="Arial" charset="0"/>
                <a:ea typeface="SimSun" charset="-122"/>
              </a:rPr>
              <a:t>We further selected 9,388 representative SNP pairs from these pairs of </a:t>
            </a:r>
            <a:r>
              <a:rPr lang="en-US" altLang="ko-KR" sz="2000" dirty="0" err="1">
                <a:latin typeface="Arial" charset="0"/>
                <a:ea typeface="SimSun" charset="-122"/>
              </a:rPr>
              <a:t>SNPs</a:t>
            </a:r>
            <a:r>
              <a:rPr lang="en-US" altLang="ko-KR" sz="2000" dirty="0">
                <a:latin typeface="Arial" charset="0"/>
                <a:ea typeface="SimSun" charset="-122"/>
              </a:rPr>
              <a:t> so that the correlation among the selected </a:t>
            </a:r>
            <a:r>
              <a:rPr lang="en-US" altLang="ko-KR" sz="2000" dirty="0" err="1">
                <a:latin typeface="Arial" charset="0"/>
                <a:ea typeface="SimSun" charset="-122"/>
              </a:rPr>
              <a:t>SNPs</a:t>
            </a:r>
            <a:r>
              <a:rPr lang="en-US" altLang="ko-KR" sz="2000" dirty="0">
                <a:latin typeface="Arial" charset="0"/>
                <a:ea typeface="SimSun" charset="-122"/>
              </a:rPr>
              <a:t> is low </a:t>
            </a:r>
          </a:p>
          <a:p>
            <a:pPr lvl="1"/>
            <a:endParaRPr lang="en-US" altLang="ko-KR" dirty="0">
              <a:latin typeface="Arial" charset="0"/>
              <a:ea typeface="SimSun" charset="-122"/>
            </a:endParaRPr>
          </a:p>
          <a:p>
            <a:endParaRPr lang="en-US" altLang="ko-KR" dirty="0">
              <a:latin typeface="Arial" charset="0"/>
              <a:ea typeface="SimSu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Content Placeholder 8" descr="mar_epi9000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563938" y="188913"/>
            <a:ext cx="3024187" cy="6553200"/>
          </a:xfrm>
        </p:spPr>
      </p:pic>
      <p:sp>
        <p:nvSpPr>
          <p:cNvPr id="19464" name="TextBox 7"/>
          <p:cNvSpPr txBox="1">
            <a:spLocks noChangeArrowheads="1"/>
          </p:cNvSpPr>
          <p:nvPr/>
        </p:nvSpPr>
        <p:spPr bwMode="auto">
          <a:xfrm>
            <a:off x="1187450" y="1692275"/>
            <a:ext cx="23764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eQTL</a:t>
            </a:r>
            <a:r>
              <a:rPr lang="en-US" dirty="0" smtClean="0"/>
              <a:t> hotspots of individual SNP effects</a:t>
            </a:r>
            <a:endParaRPr lang="en-US" dirty="0"/>
          </a:p>
        </p:txBody>
      </p:sp>
      <p:sp>
        <p:nvSpPr>
          <p:cNvPr id="19465" name="TextBox 8"/>
          <p:cNvSpPr txBox="1">
            <a:spLocks noChangeArrowheads="1"/>
          </p:cNvSpPr>
          <p:nvPr/>
        </p:nvSpPr>
        <p:spPr bwMode="auto">
          <a:xfrm>
            <a:off x="1138239" y="4724400"/>
            <a:ext cx="24257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eQTL</a:t>
            </a:r>
            <a:r>
              <a:rPr lang="en-US" dirty="0" smtClean="0"/>
              <a:t> hotspots of </a:t>
            </a:r>
            <a:r>
              <a:rPr lang="en-US" dirty="0" err="1" smtClean="0"/>
              <a:t>epistatically</a:t>
            </a:r>
            <a:r>
              <a:rPr lang="en-US" dirty="0" smtClean="0"/>
              <a:t> interacting </a:t>
            </a:r>
            <a:r>
              <a:rPr lang="en-US" dirty="0" err="1" smtClean="0"/>
              <a:t>SNPs</a:t>
            </a:r>
            <a:endParaRPr lang="en-US" dirty="0"/>
          </a:p>
        </p:txBody>
      </p:sp>
      <p:sp>
        <p:nvSpPr>
          <p:cNvPr id="19466" name="TextBox 9"/>
          <p:cNvSpPr txBox="1">
            <a:spLocks noChangeArrowheads="1"/>
          </p:cNvSpPr>
          <p:nvPr/>
        </p:nvSpPr>
        <p:spPr bwMode="auto">
          <a:xfrm>
            <a:off x="6372225" y="2349500"/>
            <a:ext cx="2702558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Red lines:</a:t>
            </a:r>
            <a:endParaRPr lang="en-US" sz="1400" dirty="0" smtClean="0"/>
          </a:p>
          <a:p>
            <a:r>
              <a:rPr lang="en-US" sz="1400" dirty="0" smtClean="0"/>
              <a:t>Previously reported </a:t>
            </a:r>
            <a:r>
              <a:rPr lang="en-US" sz="1400" dirty="0" err="1" smtClean="0"/>
              <a:t>eQTL</a:t>
            </a:r>
            <a:r>
              <a:rPr lang="en-US" sz="1400" dirty="0" smtClean="0"/>
              <a:t> </a:t>
            </a:r>
            <a:r>
              <a:rPr lang="en-US" sz="1400" dirty="0"/>
              <a:t>hotspots </a:t>
            </a:r>
            <a:br>
              <a:rPr lang="en-US" sz="1400" dirty="0"/>
            </a:br>
            <a:r>
              <a:rPr lang="en-US" sz="900" dirty="0"/>
              <a:t>[</a:t>
            </a:r>
            <a:r>
              <a:rPr lang="en-US" sz="900" dirty="0" err="1"/>
              <a:t>Yvert</a:t>
            </a:r>
            <a:r>
              <a:rPr lang="en-US" sz="900" dirty="0"/>
              <a:t> et al. 2003]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0240" y="6462097"/>
            <a:ext cx="2609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Lee, Kim, &amp; Xing, Submitted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Top 20 Epistatic Hotspots</a:t>
            </a:r>
          </a:p>
        </p:txBody>
      </p:sp>
      <p:pic>
        <p:nvPicPr>
          <p:cNvPr id="21508" name="Content Placeholder 8" descr="hotspot_plot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92275" y="1231441"/>
            <a:ext cx="5346700" cy="5397500"/>
          </a:xfrm>
        </p:spPr>
      </p:pic>
      <p:sp>
        <p:nvSpPr>
          <p:cNvPr id="10" name="Oval 9"/>
          <p:cNvSpPr/>
          <p:nvPr/>
        </p:nvSpPr>
        <p:spPr>
          <a:xfrm>
            <a:off x="3348038" y="2425201"/>
            <a:ext cx="1152525" cy="1079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68538" y="1488576"/>
            <a:ext cx="1150937" cy="1079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27538" y="1488576"/>
            <a:ext cx="1152525" cy="1079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80063" y="2425201"/>
            <a:ext cx="1152525" cy="1079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charset="-122"/>
              <a:cs typeface="SimSun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61475" y="6503332"/>
            <a:ext cx="2609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Lee, Kim, &amp; Xing, Submitted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smtClean="0"/>
              <a:t>Linkage disequilibrium</a:t>
            </a:r>
          </a:p>
          <a:p>
            <a:pPr lvl="1"/>
            <a:r>
              <a:rPr lang="en-US" dirty="0" smtClean="0"/>
              <a:t>Population structure</a:t>
            </a:r>
          </a:p>
          <a:p>
            <a:pPr lvl="1"/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Transcriptome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dirty="0" smtClean="0"/>
              <a:t>Pathway-based statistical tests</a:t>
            </a:r>
          </a:p>
          <a:p>
            <a:pPr lvl="2"/>
            <a:r>
              <a:rPr lang="en-US" dirty="0" smtClean="0"/>
              <a:t>Leveraging gene expression network</a:t>
            </a:r>
          </a:p>
          <a:p>
            <a:pPr lvl="2"/>
            <a:r>
              <a:rPr lang="en-US" dirty="0" smtClean="0"/>
              <a:t>Leveraging gene expression tree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Phenome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1"/>
            <a:r>
              <a:rPr lang="en-US" dirty="0" smtClean="0"/>
              <a:t>Dynamic trait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Two-way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Three-way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/>
              <a:t>Visualization software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3038"/>
            <a:ext cx="8229600" cy="1250199"/>
          </a:xfrm>
          <a:prstGeom prst="rect">
            <a:avLst/>
          </a:prstGeom>
          <a:noFill/>
          <a:ln w="3175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"/>
          <p:cNvGrpSpPr/>
          <p:nvPr/>
        </p:nvGrpSpPr>
        <p:grpSpPr>
          <a:xfrm>
            <a:off x="8178337" y="1742412"/>
            <a:ext cx="336499" cy="339296"/>
            <a:chOff x="142876" y="3933568"/>
            <a:chExt cx="420624" cy="424120"/>
          </a:xfrm>
        </p:grpSpPr>
        <p:sp>
          <p:nvSpPr>
            <p:cNvPr id="7" name="Oval 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8218441" y="2832612"/>
            <a:ext cx="336499" cy="339296"/>
            <a:chOff x="142876" y="3933568"/>
            <a:chExt cx="420624" cy="424120"/>
          </a:xfrm>
        </p:grpSpPr>
        <p:sp>
          <p:nvSpPr>
            <p:cNvPr id="10" name="Oval 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8218441" y="4085635"/>
            <a:ext cx="336499" cy="339296"/>
            <a:chOff x="142876" y="3933568"/>
            <a:chExt cx="420624" cy="424120"/>
          </a:xfrm>
        </p:grpSpPr>
        <p:sp>
          <p:nvSpPr>
            <p:cNvPr id="13" name="Oval 1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23600" y="4692876"/>
            <a:ext cx="336499" cy="339296"/>
            <a:chOff x="142876" y="3933568"/>
            <a:chExt cx="420624" cy="424120"/>
          </a:xfrm>
        </p:grpSpPr>
        <p:sp>
          <p:nvSpPr>
            <p:cNvPr id="16" name="Oval 1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5661879" y="4692876"/>
            <a:ext cx="336499" cy="339296"/>
            <a:chOff x="142876" y="3933568"/>
            <a:chExt cx="420624" cy="424120"/>
          </a:xfrm>
        </p:grpSpPr>
        <p:sp>
          <p:nvSpPr>
            <p:cNvPr id="19" name="Oval 1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330880" y="4674892"/>
            <a:ext cx="336499" cy="339296"/>
            <a:chOff x="142876" y="3933568"/>
            <a:chExt cx="420624" cy="424120"/>
          </a:xfrm>
        </p:grpSpPr>
        <p:sp>
          <p:nvSpPr>
            <p:cNvPr id="22" name="Oval 21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954176" y="4674892"/>
            <a:ext cx="336499" cy="339296"/>
            <a:chOff x="142876" y="3933568"/>
            <a:chExt cx="420624" cy="424120"/>
          </a:xfrm>
        </p:grpSpPr>
        <p:sp>
          <p:nvSpPr>
            <p:cNvPr id="25" name="Oval 24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587694" y="4669529"/>
            <a:ext cx="336499" cy="339296"/>
            <a:chOff x="142876" y="3933568"/>
            <a:chExt cx="420624" cy="424120"/>
          </a:xfrm>
        </p:grpSpPr>
        <p:sp>
          <p:nvSpPr>
            <p:cNvPr id="28" name="Oval 2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8224916" y="4674892"/>
            <a:ext cx="336499" cy="339296"/>
            <a:chOff x="142876" y="3933568"/>
            <a:chExt cx="420624" cy="424120"/>
          </a:xfrm>
        </p:grpSpPr>
        <p:sp>
          <p:nvSpPr>
            <p:cNvPr id="31" name="Oval 3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97435" y="487046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87431" y="4855656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7157" y="485724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39"/>
          <p:cNvGrpSpPr/>
          <p:nvPr/>
        </p:nvGrpSpPr>
        <p:grpSpPr>
          <a:xfrm>
            <a:off x="6954176" y="5158016"/>
            <a:ext cx="336499" cy="339296"/>
            <a:chOff x="142876" y="3933568"/>
            <a:chExt cx="420624" cy="424120"/>
          </a:xfrm>
        </p:grpSpPr>
        <p:sp>
          <p:nvSpPr>
            <p:cNvPr id="37" name="Oval 3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8208408" y="5163379"/>
            <a:ext cx="336499" cy="339296"/>
            <a:chOff x="142876" y="3933568"/>
            <a:chExt cx="420624" cy="424120"/>
          </a:xfrm>
        </p:grpSpPr>
        <p:sp>
          <p:nvSpPr>
            <p:cNvPr id="40" name="Oval 3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45"/>
          <p:cNvGrpSpPr/>
          <p:nvPr/>
        </p:nvGrpSpPr>
        <p:grpSpPr>
          <a:xfrm>
            <a:off x="7592455" y="5421499"/>
            <a:ext cx="336499" cy="339296"/>
            <a:chOff x="142876" y="3933568"/>
            <a:chExt cx="420624" cy="424120"/>
          </a:xfrm>
        </p:grpSpPr>
        <p:sp>
          <p:nvSpPr>
            <p:cNvPr id="43" name="Oval 4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7324095" y="5338843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28954" y="5452986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7302319" y="5386699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to the Transcriptome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Expression quantitative trait locus (</a:t>
            </a:r>
            <a:r>
              <a:rPr lang="en-US" dirty="0" err="1" smtClean="0"/>
              <a:t>eQTL</a:t>
            </a:r>
            <a:r>
              <a:rPr lang="en-US" dirty="0" smtClean="0"/>
              <a:t>) analysis</a:t>
            </a:r>
          </a:p>
          <a:p>
            <a:pPr lvl="1"/>
            <a:r>
              <a:rPr lang="en-US" dirty="0" smtClean="0"/>
              <a:t>Gene expression traits as phenotypes in association analysis</a:t>
            </a:r>
          </a:p>
          <a:p>
            <a:pPr lvl="1"/>
            <a:r>
              <a:rPr lang="en-US" dirty="0" smtClean="0"/>
              <a:t>Typically involves more than 5000 genes</a:t>
            </a:r>
          </a:p>
          <a:p>
            <a:pPr lvl="1"/>
            <a:r>
              <a:rPr lang="en-US" dirty="0" err="1" smtClean="0"/>
              <a:t>Univariate</a:t>
            </a:r>
            <a:r>
              <a:rPr lang="en-US" dirty="0" smtClean="0"/>
              <a:t> regression analysis and lasso could be applied to each gene expression trait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solidFill>
                  <a:srgbClr val="3366FF"/>
                </a:solidFill>
              </a:rPr>
              <a:t>Pleiotropic</a:t>
            </a:r>
            <a:r>
              <a:rPr lang="en-US" dirty="0" smtClean="0">
                <a:solidFill>
                  <a:srgbClr val="3366FF"/>
                </a:solidFill>
              </a:rPr>
              <a:t> effects </a:t>
            </a:r>
            <a:r>
              <a:rPr lang="en-US" dirty="0" smtClean="0"/>
              <a:t>of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r>
              <a:rPr lang="en-US" dirty="0" smtClean="0"/>
              <a:t>Definition: A genetic variation influences multiple phenotypes jointly</a:t>
            </a:r>
          </a:p>
          <a:p>
            <a:pPr lvl="1"/>
            <a:r>
              <a:rPr lang="en-US" dirty="0" smtClean="0"/>
              <a:t>Instead of assessing the effect of genotype on a </a:t>
            </a:r>
            <a:r>
              <a:rPr lang="en-US" dirty="0" smtClean="0">
                <a:solidFill>
                  <a:srgbClr val="3366FF"/>
                </a:solidFill>
              </a:rPr>
              <a:t>single phenotype</a:t>
            </a:r>
            <a:r>
              <a:rPr lang="en-US" dirty="0" smtClean="0"/>
              <a:t>, we consider </a:t>
            </a:r>
            <a:r>
              <a:rPr lang="en-US" dirty="0" smtClean="0">
                <a:solidFill>
                  <a:srgbClr val="3366FF"/>
                </a:solidFill>
              </a:rPr>
              <a:t>multiple related phenotypes </a:t>
            </a:r>
            <a:r>
              <a:rPr lang="en-US" dirty="0" smtClean="0"/>
              <a:t>(e.g., genes in the same pathway) to detect </a:t>
            </a:r>
            <a:r>
              <a:rPr lang="en-US" dirty="0" err="1" smtClean="0"/>
              <a:t>pleiotropic</a:t>
            </a:r>
            <a:r>
              <a:rPr lang="en-US" dirty="0" smtClean="0"/>
              <a:t> effects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 for Detecting </a:t>
            </a:r>
            <a:r>
              <a:rPr lang="en-US" dirty="0" err="1" smtClean="0"/>
              <a:t>Pleiotropy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Method 1</a:t>
            </a:r>
            <a:r>
              <a:rPr lang="en-US" dirty="0" smtClean="0"/>
              <a:t>: Aggregating the results from a set of single-gene (trait) analyses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Limitation</a:t>
            </a:r>
            <a:r>
              <a:rPr lang="en-US" dirty="0" smtClean="0"/>
              <a:t>: It does not directly search for </a:t>
            </a:r>
            <a:r>
              <a:rPr lang="en-US" dirty="0" err="1" smtClean="0"/>
              <a:t>pleiotropic</a:t>
            </a:r>
            <a:r>
              <a:rPr lang="en-US" dirty="0" smtClean="0"/>
              <a:t> effects, but looks for </a:t>
            </a:r>
            <a:r>
              <a:rPr lang="en-US" dirty="0" err="1" smtClean="0"/>
              <a:t>pleiotropy</a:t>
            </a:r>
            <a:r>
              <a:rPr lang="en-US" dirty="0" smtClean="0"/>
              <a:t> as a post-processing step after single-trait analyses</a:t>
            </a:r>
          </a:p>
        </p:txBody>
      </p:sp>
      <p:pic>
        <p:nvPicPr>
          <p:cNvPr id="4" name="Picture 3" descr="Screen shot 2011-02-07 at 2.46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05" y="2664897"/>
            <a:ext cx="7957195" cy="1887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30250" y="71438"/>
            <a:ext cx="7678738" cy="1143000"/>
          </a:xfrm>
        </p:spPr>
        <p:txBody>
          <a:bodyPr/>
          <a:lstStyle/>
          <a:p>
            <a:r>
              <a:rPr lang="en-US" smtClean="0">
                <a:ea typeface="幼圆"/>
              </a:rPr>
              <a:t/>
            </a:r>
            <a:br>
              <a:rPr lang="en-US" smtClean="0">
                <a:ea typeface="幼圆"/>
              </a:rPr>
            </a:br>
            <a:r>
              <a:rPr lang="en-US" sz="3200" b="1" smtClean="0">
                <a:latin typeface="Arial" pitchFamily="34" charset="0"/>
                <a:ea typeface="幼圆"/>
                <a:cs typeface="Arial" pitchFamily="34" charset="0"/>
              </a:rPr>
              <a:t>Genetic Basis of </a:t>
            </a:r>
            <a:r>
              <a:rPr lang="en-US" sz="3200" b="1" smtClean="0">
                <a:solidFill>
                  <a:srgbClr val="1F1FD3"/>
                </a:solidFill>
                <a:latin typeface="Arial" pitchFamily="34" charset="0"/>
                <a:ea typeface="幼圆"/>
                <a:cs typeface="Arial" pitchFamily="34" charset="0"/>
              </a:rPr>
              <a:t>Complex</a:t>
            </a:r>
            <a:r>
              <a:rPr lang="en-US" sz="3200" b="1" smtClean="0">
                <a:latin typeface="Arial" pitchFamily="34" charset="0"/>
                <a:ea typeface="幼圆"/>
                <a:cs typeface="Arial" pitchFamily="34" charset="0"/>
              </a:rPr>
              <a:t> Diseases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000125" y="1778000"/>
            <a:ext cx="8286750" cy="2443163"/>
            <a:chOff x="1000100" y="1635144"/>
            <a:chExt cx="8286775" cy="2442689"/>
          </a:xfrm>
        </p:grpSpPr>
        <p:sp>
          <p:nvSpPr>
            <p:cNvPr id="37" name="Rounded Rectangle 36"/>
            <p:cNvSpPr/>
            <p:nvPr/>
          </p:nvSpPr>
          <p:spPr>
            <a:xfrm>
              <a:off x="1000100" y="1990675"/>
              <a:ext cx="5143516" cy="2087158"/>
            </a:xfrm>
            <a:prstGeom prst="roundRect">
              <a:avLst>
                <a:gd name="adj" fmla="val 8231"/>
              </a:avLst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540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29438" y="1635144"/>
              <a:ext cx="2071687" cy="193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Down Arrow 38"/>
            <p:cNvSpPr/>
            <p:nvPr/>
          </p:nvSpPr>
          <p:spPr>
            <a:xfrm rot="15246076">
              <a:off x="6514340" y="2634233"/>
              <a:ext cx="428542" cy="50006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5408" name="TextBox 40"/>
            <p:cNvSpPr txBox="1">
              <a:spLocks noChangeArrowheads="1"/>
            </p:cNvSpPr>
            <p:nvPr/>
          </p:nvSpPr>
          <p:spPr bwMode="auto">
            <a:xfrm>
              <a:off x="7429500" y="2206644"/>
              <a:ext cx="18573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solidFill>
                    <a:srgbClr val="3516F0"/>
                  </a:solidFill>
                </a:rPr>
                <a:t>Healthy</a:t>
              </a:r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1000125" y="4214813"/>
            <a:ext cx="8001000" cy="2139950"/>
            <a:chOff x="1000100" y="4071938"/>
            <a:chExt cx="8001025" cy="2139950"/>
          </a:xfrm>
        </p:grpSpPr>
        <p:sp>
          <p:nvSpPr>
            <p:cNvPr id="38" name="Rounded Rectangle 37"/>
            <p:cNvSpPr/>
            <p:nvPr/>
          </p:nvSpPr>
          <p:spPr>
            <a:xfrm>
              <a:off x="1000100" y="4143375"/>
              <a:ext cx="5143516" cy="1630363"/>
            </a:xfrm>
            <a:prstGeom prst="roundRect">
              <a:avLst>
                <a:gd name="adj" fmla="val 8231"/>
              </a:avLst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540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88125" y="4071938"/>
              <a:ext cx="2413000" cy="2139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Down Arrow 39"/>
            <p:cNvSpPr/>
            <p:nvPr/>
          </p:nvSpPr>
          <p:spPr>
            <a:xfrm rot="16722083">
              <a:off x="6495249" y="4715669"/>
              <a:ext cx="428625" cy="500064"/>
            </a:xfrm>
            <a:prstGeom prst="downArrow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5404" name="TextBox 41"/>
            <p:cNvSpPr txBox="1">
              <a:spLocks noChangeArrowheads="1"/>
            </p:cNvSpPr>
            <p:nvPr/>
          </p:nvSpPr>
          <p:spPr bwMode="auto">
            <a:xfrm>
              <a:off x="7286625" y="4929188"/>
              <a:ext cx="1643063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solidFill>
                    <a:srgbClr val="FF0000"/>
                  </a:solidFill>
                </a:rPr>
                <a:t>Cancer</a:t>
              </a:r>
            </a:p>
          </p:txBody>
        </p:sp>
      </p:grp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7950" y="2279650"/>
            <a:ext cx="1317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3663" y="2762250"/>
            <a:ext cx="1508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3663" y="3284538"/>
            <a:ext cx="14446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63663" y="3806825"/>
            <a:ext cx="1349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TextBox 12"/>
          <p:cNvSpPr txBox="1">
            <a:spLocks noChangeArrowheads="1"/>
          </p:cNvSpPr>
          <p:nvPr/>
        </p:nvSpPr>
        <p:spPr bwMode="auto">
          <a:xfrm>
            <a:off x="1577975" y="2306638"/>
            <a:ext cx="4362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ACTCGTACGTAGACCTAGCATTACGCAATAATGCGA</a:t>
            </a:r>
          </a:p>
        </p:txBody>
      </p:sp>
      <p:pic>
        <p:nvPicPr>
          <p:cNvPr id="1537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63663" y="5437188"/>
            <a:ext cx="127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63663" y="4914900"/>
            <a:ext cx="1381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63663" y="4392613"/>
            <a:ext cx="139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3" name="TextBox 16"/>
          <p:cNvSpPr txBox="1">
            <a:spLocks noChangeArrowheads="1"/>
          </p:cNvSpPr>
          <p:nvPr/>
        </p:nvSpPr>
        <p:spPr bwMode="auto">
          <a:xfrm>
            <a:off x="1577975" y="2827338"/>
            <a:ext cx="4362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ACTCGAACCTAGACCTAGCATTACGCAATAATGCGA</a:t>
            </a:r>
          </a:p>
        </p:txBody>
      </p:sp>
      <p:sp>
        <p:nvSpPr>
          <p:cNvPr id="15374" name="TextBox 17"/>
          <p:cNvSpPr txBox="1">
            <a:spLocks noChangeArrowheads="1"/>
          </p:cNvSpPr>
          <p:nvPr/>
        </p:nvSpPr>
        <p:spPr bwMode="auto">
          <a:xfrm>
            <a:off x="1577975" y="3349625"/>
            <a:ext cx="43624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TCTCGTACGTAGACGTAGCATTACGCAATTATCCGA</a:t>
            </a:r>
          </a:p>
        </p:txBody>
      </p:sp>
      <p:sp>
        <p:nvSpPr>
          <p:cNvPr id="15375" name="TextBox 18"/>
          <p:cNvSpPr txBox="1">
            <a:spLocks noChangeArrowheads="1"/>
          </p:cNvSpPr>
          <p:nvPr/>
        </p:nvSpPr>
        <p:spPr bwMode="auto">
          <a:xfrm>
            <a:off x="1577975" y="3871913"/>
            <a:ext cx="43624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ACTCGAACCTAGACCTAGCATTACGCAATTATCCGA</a:t>
            </a:r>
          </a:p>
        </p:txBody>
      </p:sp>
      <p:sp>
        <p:nvSpPr>
          <p:cNvPr id="15376" name="TextBox 19"/>
          <p:cNvSpPr txBox="1">
            <a:spLocks noChangeArrowheads="1"/>
          </p:cNvSpPr>
          <p:nvPr/>
        </p:nvSpPr>
        <p:spPr bwMode="auto">
          <a:xfrm>
            <a:off x="1577975" y="4410075"/>
            <a:ext cx="43624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ACTCGTACGTAGACGTAGCATAACGCAATAATGCGA</a:t>
            </a:r>
          </a:p>
        </p:txBody>
      </p:sp>
      <p:sp>
        <p:nvSpPr>
          <p:cNvPr id="15377" name="TextBox 20"/>
          <p:cNvSpPr txBox="1">
            <a:spLocks noChangeArrowheads="1"/>
          </p:cNvSpPr>
          <p:nvPr/>
        </p:nvSpPr>
        <p:spPr bwMode="auto">
          <a:xfrm>
            <a:off x="1577975" y="4979988"/>
            <a:ext cx="4362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TCTCGTACCTAGACGTAGCATAACGCAATAATCCGA</a:t>
            </a:r>
          </a:p>
        </p:txBody>
      </p:sp>
      <p:sp>
        <p:nvSpPr>
          <p:cNvPr id="15378" name="TextBox 21"/>
          <p:cNvSpPr txBox="1">
            <a:spLocks noChangeArrowheads="1"/>
          </p:cNvSpPr>
          <p:nvPr/>
        </p:nvSpPr>
        <p:spPr bwMode="auto">
          <a:xfrm>
            <a:off x="1577975" y="5519738"/>
            <a:ext cx="436245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/>
            <a:r>
              <a:rPr lang="en-US" sz="1200" b="0"/>
              <a:t>ACTCGAACCTAGACCTAGCATAACGCAATTATCCGA</a:t>
            </a:r>
          </a:p>
        </p:txBody>
      </p:sp>
      <p:pic>
        <p:nvPicPr>
          <p:cNvPr id="15379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57300" y="1571625"/>
            <a:ext cx="48212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1257300" y="2241550"/>
            <a:ext cx="4692650" cy="39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7300" y="2740025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57300" y="3263900"/>
            <a:ext cx="4692650" cy="3778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7300" y="3783013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7300" y="4367213"/>
            <a:ext cx="4692650" cy="3746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57300" y="4892675"/>
            <a:ext cx="4692650" cy="3762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57300" y="5410200"/>
            <a:ext cx="4692650" cy="3762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5387" name="TextBox 48"/>
          <p:cNvSpPr txBox="1">
            <a:spLocks noChangeArrowheads="1"/>
          </p:cNvSpPr>
          <p:nvPr/>
        </p:nvSpPr>
        <p:spPr bwMode="auto">
          <a:xfrm>
            <a:off x="3736975" y="6221413"/>
            <a:ext cx="1835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Causal SNPs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43063" y="2035175"/>
            <a:ext cx="3843337" cy="4106863"/>
            <a:chOff x="1643042" y="1892808"/>
            <a:chExt cx="3843930" cy="4106969"/>
          </a:xfrm>
        </p:grpSpPr>
        <p:sp>
          <p:nvSpPr>
            <p:cNvPr id="43" name="Rectangle 42"/>
            <p:cNvSpPr/>
            <p:nvPr/>
          </p:nvSpPr>
          <p:spPr>
            <a:xfrm>
              <a:off x="2240034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14937" y="1892808"/>
              <a:ext cx="128608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58365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58616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1541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43042" y="1892808"/>
              <a:ext cx="128607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96107" y="1892808"/>
              <a:ext cx="128608" cy="4106969"/>
            </a:xfrm>
            <a:prstGeom prst="rect">
              <a:avLst/>
            </a:prstGeom>
            <a:solidFill>
              <a:srgbClr val="6699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095750" y="2038350"/>
            <a:ext cx="128588" cy="410686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87625" y="2038350"/>
            <a:ext cx="128588" cy="410686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10150" y="2038350"/>
            <a:ext cx="128588" cy="410686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46238" y="2038350"/>
            <a:ext cx="128587" cy="410686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86" y="300958"/>
            <a:ext cx="5658966" cy="9953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Yeast </a:t>
            </a:r>
            <a:r>
              <a:rPr lang="en-US" dirty="0" err="1" smtClean="0"/>
              <a:t>eQTL</a:t>
            </a:r>
            <a:r>
              <a:rPr lang="en-US" dirty="0" smtClean="0"/>
              <a:t> Analysis: Association to a Gene Module</a:t>
            </a:r>
            <a:endParaRPr lang="en-US" dirty="0"/>
          </a:p>
        </p:txBody>
      </p:sp>
      <p:pic>
        <p:nvPicPr>
          <p:cNvPr id="4" name="Content Placeholder 3" descr="Screen shot 2011-02-07 at 2.40.1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544" r="-40544"/>
          <a:stretch>
            <a:fillRect/>
          </a:stretch>
        </p:blipFill>
        <p:spPr>
          <a:xfrm>
            <a:off x="4921838" y="107324"/>
            <a:ext cx="4765112" cy="2620628"/>
          </a:xfrm>
        </p:spPr>
      </p:pic>
      <p:pic>
        <p:nvPicPr>
          <p:cNvPr id="5" name="Picture 4" descr="Screen shot 2011-02-07 at 2.40.4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2" y="2627608"/>
            <a:ext cx="7817853" cy="38709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5978"/>
            <a:ext cx="4991199" cy="136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Yeast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eQTL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dataset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en-US" sz="2400" dirty="0" smtClean="0"/>
              <a:t>Genotypes from 112 </a:t>
            </a:r>
            <a:r>
              <a:rPr lang="en-US" sz="2400" dirty="0" err="1" smtClean="0"/>
              <a:t>segregants</a:t>
            </a:r>
            <a:r>
              <a:rPr lang="en-US" sz="2400" dirty="0" smtClean="0"/>
              <a:t> from a yeast cross between BY and RM strains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Microarray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gene-expression data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3593" y="6581001"/>
            <a:ext cx="2493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Zhu et al., Nature Genetics 2008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 for Detecting </a:t>
            </a:r>
            <a:r>
              <a:rPr lang="en-US" dirty="0" err="1" smtClean="0"/>
              <a:t>Pleiotropy</a:t>
            </a:r>
            <a:endParaRPr lang="en-US" dirty="0"/>
          </a:p>
        </p:txBody>
      </p:sp>
      <p:pic>
        <p:nvPicPr>
          <p:cNvPr id="4" name="Content Placeholder 3" descr="Screen shot 2011-02-07 at 1.39.39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6505" r="-46505"/>
          <a:stretch>
            <a:fillRect/>
          </a:stretch>
        </p:blipFill>
        <p:spPr>
          <a:xfrm>
            <a:off x="2506807" y="1600200"/>
            <a:ext cx="8229600" cy="45259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4088657" cy="4811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 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Lirnet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dirty="0" err="1" smtClean="0"/>
              <a:t>f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inds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SNPs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associated with average over phenotypes in each module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Joint estimation of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dirty="0" smtClean="0"/>
              <a:t>Regulatory modules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dirty="0" err="1" smtClean="0"/>
              <a:t>SNPs</a:t>
            </a:r>
            <a:r>
              <a:rPr lang="en-US" dirty="0" smtClean="0"/>
              <a:t> associated with each regulatory module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dirty="0" smtClean="0"/>
              <a:t>Regulatory potentials for the importance weights of prior knowledge on </a:t>
            </a:r>
            <a:r>
              <a:rPr lang="en-US" dirty="0" err="1" smtClean="0"/>
              <a:t>SNPs</a:t>
            </a:r>
            <a:endParaRPr lang="en-US" dirty="0" smtClean="0"/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000" dirty="0" smtClean="0"/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Limitation</a:t>
            </a:r>
            <a:r>
              <a:rPr lang="en-US" sz="2000" dirty="0" smtClean="0"/>
              <a:t>: </a:t>
            </a:r>
            <a:r>
              <a:rPr lang="en-US" sz="2000" i="1" dirty="0" err="1" smtClean="0"/>
              <a:t>Lirnet</a:t>
            </a:r>
            <a:r>
              <a:rPr lang="en-US" sz="2000" i="1" dirty="0" smtClean="0"/>
              <a:t> </a:t>
            </a:r>
            <a:r>
              <a:rPr lang="en-US" sz="2000" dirty="0" smtClean="0"/>
              <a:t>uses averaged phenotypes rather than the raw phenotype values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 smtClean="0"/>
              <a:t>Loss of information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 smtClean="0"/>
              <a:t>What about anti-correlated phenotypes?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  <a:defRPr/>
            </a:pPr>
            <a:endParaRPr lang="en-US" dirty="0" smtClean="0"/>
          </a:p>
          <a:p>
            <a:pPr marL="285750" indent="-285750">
              <a:spcBef>
                <a:spcPct val="20000"/>
              </a:spcBef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80" y="6451772"/>
            <a:ext cx="2280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Lee et al., </a:t>
            </a:r>
            <a:r>
              <a:rPr lang="en-US" sz="1200" dirty="0" err="1" smtClean="0"/>
              <a:t>PLoS</a:t>
            </a:r>
            <a:r>
              <a:rPr lang="en-US" sz="1200" dirty="0" smtClean="0"/>
              <a:t> Genetics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 for Detecting </a:t>
            </a:r>
            <a:r>
              <a:rPr lang="en-US" dirty="0" err="1" smtClean="0"/>
              <a:t>Pleiotropy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Method 3</a:t>
            </a:r>
            <a:r>
              <a:rPr lang="en-US" dirty="0" smtClean="0"/>
              <a:t>: Apply PCA to phenotype data and perform association analysis on the projected phenotype data 		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Weller et al., Theo. Appl. Gen. 1996, </a:t>
            </a:r>
            <a:r>
              <a:rPr lang="en-US" sz="140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Mangin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et al., Biometrics 1998)</a:t>
            </a:r>
            <a:endParaRPr lang="en-US" sz="14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Limitation</a:t>
            </a:r>
            <a:r>
              <a:rPr lang="en-US" dirty="0" smtClean="0"/>
              <a:t>: It is not obvious how to interpret the projected phenotype values and their associations to genotypes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 for Detecting </a:t>
            </a:r>
            <a:r>
              <a:rPr lang="en-US" dirty="0" err="1" smtClean="0"/>
              <a:t>Pleiotropy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Method 4</a:t>
            </a:r>
            <a:r>
              <a:rPr lang="en-US" dirty="0" smtClean="0"/>
              <a:t>: Structured multi-task sparse regression that incorporate </a:t>
            </a:r>
            <a:r>
              <a:rPr lang="en-US" dirty="0" err="1" smtClean="0"/>
              <a:t>transcriptome</a:t>
            </a:r>
            <a:r>
              <a:rPr lang="en-US" dirty="0" smtClean="0"/>
              <a:t> structure as prior knowledge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Graph-guided fused lasso</a:t>
            </a:r>
            <a:r>
              <a:rPr lang="en-US" dirty="0" smtClean="0"/>
              <a:t>: gene-gene interaction as graph 		         </a:t>
            </a:r>
            <a:r>
              <a:rPr lang="en-US" sz="1400" dirty="0" smtClean="0"/>
              <a:t>(Kim &amp; Xing, </a:t>
            </a:r>
            <a:r>
              <a:rPr lang="en-US" sz="1400" dirty="0" err="1" smtClean="0"/>
              <a:t>PLoS</a:t>
            </a:r>
            <a:r>
              <a:rPr lang="en-US" sz="1400" dirty="0" smtClean="0"/>
              <a:t> Genetics 2009)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Tree-guided group lasso</a:t>
            </a:r>
            <a:r>
              <a:rPr lang="en-US" dirty="0" smtClean="0"/>
              <a:t>: gene modules as hierarchical clustering tree </a:t>
            </a:r>
            <a:r>
              <a:rPr lang="en-US" sz="1400" dirty="0" smtClean="0"/>
              <a:t>(Kim &amp; Xing, ICML 2010)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Extending generic toolbox in statistics for association analysis</a:t>
            </a:r>
          </a:p>
          <a:p>
            <a:pPr lvl="1"/>
            <a:r>
              <a:rPr lang="en-US" dirty="0" smtClean="0"/>
              <a:t>Convex optimization </a:t>
            </a:r>
            <a:r>
              <a:rPr lang="en-US" sz="1400" dirty="0" smtClean="0"/>
              <a:t>(Boyd and </a:t>
            </a:r>
            <a:r>
              <a:rPr lang="en-US" sz="1400" dirty="0" err="1" smtClean="0"/>
              <a:t>Vandenberghe</a:t>
            </a:r>
            <a:r>
              <a:rPr lang="en-US" sz="1400" dirty="0" smtClean="0"/>
              <a:t>, Cambridge University Press 2004)</a:t>
            </a:r>
          </a:p>
          <a:p>
            <a:pPr lvl="2"/>
            <a:r>
              <a:rPr lang="en-US" sz="1400" dirty="0" smtClean="0"/>
              <a:t>Fast computation for complex algorithms</a:t>
            </a:r>
          </a:p>
          <a:p>
            <a:pPr lvl="1"/>
            <a:r>
              <a:rPr lang="en-US" dirty="0" smtClean="0"/>
              <a:t>Penalized regression method for structured </a:t>
            </a:r>
            <a:r>
              <a:rPr lang="en-US" dirty="0" err="1" smtClean="0"/>
              <a:t>sparsity</a:t>
            </a:r>
            <a:endParaRPr lang="en-US" dirty="0" smtClean="0"/>
          </a:p>
          <a:p>
            <a:pPr lvl="2"/>
            <a:r>
              <a:rPr lang="en-US" sz="1400" dirty="0" smtClean="0"/>
              <a:t>Increase the power of detecting associations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4572000" y="2071688"/>
            <a:ext cx="4467225" cy="4094162"/>
            <a:chOff x="4572000" y="2071688"/>
            <a:chExt cx="4467225" cy="4094162"/>
          </a:xfrm>
        </p:grpSpPr>
        <p:sp>
          <p:nvSpPr>
            <p:cNvPr id="104" name="TextBox 103"/>
            <p:cNvSpPr txBox="1"/>
            <p:nvPr/>
          </p:nvSpPr>
          <p:spPr bwMode="auto">
            <a:xfrm>
              <a:off x="4572000" y="2071688"/>
              <a:ext cx="4191000" cy="409416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000">
                  <a:latin typeface="Calibri" charset="0"/>
                </a:rPr>
                <a:t>        </a:t>
              </a:r>
              <a:r>
                <a:rPr lang="en-US" sz="2000" u="sng">
                  <a:latin typeface="Calibri" charset="0"/>
                </a:rPr>
                <a:t>Association with Phenome</a:t>
              </a: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  <a:p>
              <a:pPr>
                <a:defRPr/>
              </a:pPr>
              <a:endParaRPr lang="en-US" sz="2000">
                <a:latin typeface="Calibri" charset="0"/>
              </a:endParaRPr>
            </a:p>
          </p:txBody>
        </p:sp>
        <p:sp>
          <p:nvSpPr>
            <p:cNvPr id="22550" name="TextBox 113"/>
            <p:cNvSpPr txBox="1">
              <a:spLocks noChangeArrowheads="1"/>
            </p:cNvSpPr>
            <p:nvPr/>
          </p:nvSpPr>
          <p:spPr bwMode="auto">
            <a:xfrm>
              <a:off x="5038725" y="2635250"/>
              <a:ext cx="40005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4772" tIns="72386" rIns="144772" bIns="72386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Calibri" charset="0"/>
                  <a:ea typeface="Arial" charset="0"/>
                  <a:cs typeface="Arial" charset="0"/>
                </a:rPr>
                <a:t>AC</a:t>
              </a:r>
              <a:r>
                <a:rPr lang="en-US" sz="24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G</a:t>
              </a:r>
              <a:r>
                <a:rPr lang="en-US" sz="2400" b="1">
                  <a:latin typeface="Calibri" charset="0"/>
                  <a:ea typeface="Arial" charset="0"/>
                  <a:cs typeface="Arial" charset="0"/>
                </a:rPr>
                <a:t>TTTT</a:t>
              </a:r>
              <a:r>
                <a:rPr lang="en-US" sz="24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A</a:t>
              </a:r>
              <a:r>
                <a:rPr lang="en-US" sz="2400" b="1">
                  <a:latin typeface="Calibri" charset="0"/>
                  <a:ea typeface="Arial" charset="0"/>
                  <a:cs typeface="Arial" charset="0"/>
                </a:rPr>
                <a:t>CTG</a:t>
              </a:r>
              <a:r>
                <a:rPr lang="en-US" sz="24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2400" b="1">
                  <a:latin typeface="Calibri" charset="0"/>
                  <a:ea typeface="Arial" charset="0"/>
                  <a:cs typeface="Arial" charset="0"/>
                </a:rPr>
                <a:t>ACAA</a:t>
              </a:r>
              <a:r>
                <a:rPr lang="en-US" sz="24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2400" b="1">
                  <a:latin typeface="Calibri" charset="0"/>
                  <a:ea typeface="Arial" charset="0"/>
                  <a:cs typeface="Arial" charset="0"/>
                </a:rPr>
                <a:t>T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rot="5400000">
              <a:off x="5926931" y="3294857"/>
              <a:ext cx="623887" cy="1905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Connector 41"/>
            <p:cNvSpPr/>
            <p:nvPr/>
          </p:nvSpPr>
          <p:spPr bwMode="auto">
            <a:xfrm>
              <a:off x="7893050" y="3546475"/>
              <a:ext cx="182563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3" name="Flowchart: Connector 42"/>
            <p:cNvSpPr/>
            <p:nvPr/>
          </p:nvSpPr>
          <p:spPr bwMode="auto">
            <a:xfrm>
              <a:off x="7896225" y="4029075"/>
              <a:ext cx="182563" cy="184150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4" name="Flowchart: Connector 43"/>
            <p:cNvSpPr/>
            <p:nvPr/>
          </p:nvSpPr>
          <p:spPr bwMode="auto">
            <a:xfrm>
              <a:off x="7180263" y="3930650"/>
              <a:ext cx="182562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5" name="Flowchart: Connector 44"/>
            <p:cNvSpPr/>
            <p:nvPr/>
          </p:nvSpPr>
          <p:spPr bwMode="auto">
            <a:xfrm>
              <a:off x="6435725" y="4271963"/>
              <a:ext cx="184150" cy="18256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6" name="Flowchart: Connector 45"/>
            <p:cNvSpPr/>
            <p:nvPr/>
          </p:nvSpPr>
          <p:spPr bwMode="auto">
            <a:xfrm>
              <a:off x="5854700" y="3910013"/>
              <a:ext cx="182563" cy="18256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7" name="Flowchart: Connector 3"/>
            <p:cNvSpPr/>
            <p:nvPr/>
          </p:nvSpPr>
          <p:spPr bwMode="auto">
            <a:xfrm>
              <a:off x="5167313" y="4159250"/>
              <a:ext cx="182562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8" name="Flowchart: Connector 47"/>
            <p:cNvSpPr/>
            <p:nvPr/>
          </p:nvSpPr>
          <p:spPr bwMode="auto">
            <a:xfrm>
              <a:off x="5708650" y="4616450"/>
              <a:ext cx="182563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rot="16200000" flipH="1">
              <a:off x="7674769" y="3183731"/>
              <a:ext cx="473075" cy="10636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7488237" y="3027363"/>
              <a:ext cx="396875" cy="3429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67" idx="1"/>
            </p:cNvCxnSpPr>
            <p:nvPr/>
          </p:nvCxnSpPr>
          <p:spPr bwMode="auto">
            <a:xfrm rot="16200000" flipH="1">
              <a:off x="6843713" y="3184525"/>
              <a:ext cx="528637" cy="19526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6" idx="0"/>
            </p:cNvCxnSpPr>
            <p:nvPr/>
          </p:nvCxnSpPr>
          <p:spPr bwMode="auto">
            <a:xfrm rot="16200000" flipH="1">
              <a:off x="5438775" y="3340100"/>
              <a:ext cx="609600" cy="1143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 bwMode="auto">
            <a:xfrm>
              <a:off x="4772025" y="3702050"/>
              <a:ext cx="2057400" cy="1227138"/>
            </a:xfrm>
            <a:prstGeom prst="ellipse">
              <a:avLst/>
            </a:prstGeom>
            <a:noFill/>
            <a:ln w="50800">
              <a:solidFill>
                <a:srgbClr val="1AAE1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cxnSp>
          <p:nvCxnSpPr>
            <p:cNvPr id="57" name="Straight Connector 56"/>
            <p:cNvCxnSpPr>
              <a:endCxn id="43" idx="0"/>
            </p:cNvCxnSpPr>
            <p:nvPr/>
          </p:nvCxnSpPr>
          <p:spPr bwMode="auto">
            <a:xfrm rot="16200000" flipH="1">
              <a:off x="7812088" y="3852863"/>
              <a:ext cx="341312" cy="111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2" idx="2"/>
              <a:endCxn id="44" idx="7"/>
            </p:cNvCxnSpPr>
            <p:nvPr/>
          </p:nvCxnSpPr>
          <p:spPr bwMode="auto">
            <a:xfrm rot="10800000" flipV="1">
              <a:off x="7335838" y="3636963"/>
              <a:ext cx="557212" cy="320675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43" idx="2"/>
            </p:cNvCxnSpPr>
            <p:nvPr/>
          </p:nvCxnSpPr>
          <p:spPr bwMode="auto">
            <a:xfrm>
              <a:off x="7362825" y="4003675"/>
              <a:ext cx="533400" cy="117475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7" idx="5"/>
            </p:cNvCxnSpPr>
            <p:nvPr/>
          </p:nvCxnSpPr>
          <p:spPr bwMode="auto">
            <a:xfrm rot="16200000" flipH="1">
              <a:off x="5339556" y="4298157"/>
              <a:ext cx="377825" cy="41116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45" idx="1"/>
            </p:cNvCxnSpPr>
            <p:nvPr/>
          </p:nvCxnSpPr>
          <p:spPr bwMode="auto">
            <a:xfrm>
              <a:off x="6021388" y="3994150"/>
              <a:ext cx="441325" cy="30480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5" idx="3"/>
              <a:endCxn id="48" idx="6"/>
            </p:cNvCxnSpPr>
            <p:nvPr/>
          </p:nvCxnSpPr>
          <p:spPr bwMode="auto">
            <a:xfrm rot="5400000">
              <a:off x="6037263" y="4281488"/>
              <a:ext cx="279400" cy="57150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46" idx="2"/>
            </p:cNvCxnSpPr>
            <p:nvPr/>
          </p:nvCxnSpPr>
          <p:spPr bwMode="auto">
            <a:xfrm rot="10800000" flipV="1">
              <a:off x="5305425" y="4002088"/>
              <a:ext cx="549275" cy="200025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6" idx="4"/>
            </p:cNvCxnSpPr>
            <p:nvPr/>
          </p:nvCxnSpPr>
          <p:spPr bwMode="auto">
            <a:xfrm rot="5400000">
              <a:off x="5623719" y="4294981"/>
              <a:ext cx="523875" cy="119063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 bwMode="auto">
            <a:xfrm>
              <a:off x="5365750" y="4246563"/>
              <a:ext cx="1082675" cy="52387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44" idx="2"/>
            </p:cNvCxnSpPr>
            <p:nvPr/>
          </p:nvCxnSpPr>
          <p:spPr bwMode="auto">
            <a:xfrm flipV="1">
              <a:off x="6583363" y="4021138"/>
              <a:ext cx="596900" cy="2905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 bwMode="auto">
            <a:xfrm>
              <a:off x="6981825" y="3397250"/>
              <a:ext cx="1524000" cy="1020763"/>
            </a:xfrm>
            <a:prstGeom prst="ellipse">
              <a:avLst/>
            </a:prstGeom>
            <a:noFill/>
            <a:ln w="50800">
              <a:solidFill>
                <a:srgbClr val="1AAE1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71" name="Text Box 55"/>
            <p:cNvSpPr txBox="1">
              <a:spLocks noChangeArrowheads="1"/>
            </p:cNvSpPr>
            <p:nvPr/>
          </p:nvSpPr>
          <p:spPr bwMode="auto">
            <a:xfrm>
              <a:off x="4772025" y="5119688"/>
              <a:ext cx="3616325" cy="738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287338" indent="-287338">
                <a:defRPr/>
              </a:pPr>
              <a:r>
                <a:rPr lang="en-US" altLang="zh-CN" sz="14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  <a:cs typeface="+mn-cs"/>
                </a:rPr>
                <a:t>Multivariate complex syndrome (e.g., asthma)</a:t>
              </a:r>
            </a:p>
            <a:p>
              <a:pPr marL="287338" indent="-287338">
                <a:defRPr/>
              </a:pPr>
              <a:r>
                <a:rPr lang="en-US" altLang="zh-CN" sz="14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  <a:cs typeface="+mn-cs"/>
                </a:rPr>
                <a:t>	</a:t>
              </a:r>
              <a:r>
                <a:rPr lang="en-US" altLang="zh-CN" sz="12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  <a:cs typeface="+mn-cs"/>
                </a:rPr>
                <a:t>age at onset, history of eczema</a:t>
              </a:r>
            </a:p>
            <a:p>
              <a:pPr marL="287338" indent="-287338">
                <a:defRPr/>
              </a:pPr>
              <a:r>
                <a:rPr lang="en-US" altLang="zh-CN" sz="14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  <a:cs typeface="+mn-cs"/>
                </a:rPr>
                <a:t>genome-wide expression profile</a:t>
              </a:r>
            </a:p>
          </p:txBody>
        </p:sp>
      </p:grpSp>
      <p:sp>
        <p:nvSpPr>
          <p:cNvPr id="22531" name="TextBox 113"/>
          <p:cNvSpPr txBox="1">
            <a:spLocks noChangeArrowheads="1"/>
          </p:cNvSpPr>
          <p:nvPr/>
        </p:nvSpPr>
        <p:spPr bwMode="auto">
          <a:xfrm>
            <a:off x="795338" y="2589213"/>
            <a:ext cx="327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4772" tIns="72386" rIns="144772" bIns="72386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 charset="0"/>
                <a:ea typeface="Arial" charset="0"/>
                <a:cs typeface="Arial" charset="0"/>
              </a:rPr>
              <a:t>ACGTTTTACT</a:t>
            </a:r>
            <a:r>
              <a:rPr lang="en-US" sz="2400" b="1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G</a:t>
            </a:r>
            <a:r>
              <a:rPr lang="en-US" sz="2400" b="1">
                <a:latin typeface="Calibri" charset="0"/>
                <a:ea typeface="Arial" charset="0"/>
                <a:cs typeface="Arial" charset="0"/>
              </a:rPr>
              <a:t>TACAA</a:t>
            </a:r>
            <a:r>
              <a:rPr lang="en-US" sz="2400" b="1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T</a:t>
            </a:r>
            <a:r>
              <a:rPr lang="en-US" sz="2400" b="1">
                <a:latin typeface="Calibri" charset="0"/>
                <a:ea typeface="Arial" charset="0"/>
                <a:cs typeface="Arial" charset="0"/>
              </a:rPr>
              <a:t>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57188" y="2089150"/>
            <a:ext cx="3886200" cy="40941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000">
                <a:latin typeface="Calibri" charset="0"/>
              </a:rPr>
              <a:t>          </a:t>
            </a:r>
            <a:r>
              <a:rPr lang="en-US" sz="2000" u="sng">
                <a:latin typeface="Calibri" charset="0"/>
              </a:rPr>
              <a:t>Traditional Approach</a:t>
            </a: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  <a:p>
            <a:pPr>
              <a:defRPr/>
            </a:pPr>
            <a:endParaRPr lang="en-US" sz="2000">
              <a:latin typeface="Calibri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2898775" y="3603625"/>
            <a:ext cx="182563" cy="182563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cxnSp>
        <p:nvCxnSpPr>
          <p:cNvPr id="21" name="Straight Arrow Connector 20"/>
          <p:cNvCxnSpPr>
            <a:endCxn id="11" idx="1"/>
          </p:cNvCxnSpPr>
          <p:nvPr/>
        </p:nvCxnSpPr>
        <p:spPr bwMode="auto">
          <a:xfrm rot="16200000" flipH="1">
            <a:off x="2478088" y="3182938"/>
            <a:ext cx="612775" cy="2825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7"/>
          <p:cNvGrpSpPr>
            <a:grpSpLocks/>
          </p:cNvGrpSpPr>
          <p:nvPr/>
        </p:nvGrpSpPr>
        <p:grpSpPr bwMode="auto">
          <a:xfrm>
            <a:off x="885825" y="3219450"/>
            <a:ext cx="2911475" cy="1252538"/>
            <a:chOff x="814388" y="3773488"/>
            <a:chExt cx="2911475" cy="1252537"/>
          </a:xfrm>
        </p:grpSpPr>
        <p:sp>
          <p:nvSpPr>
            <p:cNvPr id="13" name="Flowchart: Connector 12"/>
            <p:cNvSpPr/>
            <p:nvPr/>
          </p:nvSpPr>
          <p:spPr bwMode="auto">
            <a:xfrm>
              <a:off x="1501776" y="4137026"/>
              <a:ext cx="182562" cy="18256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9" name="Flowchart: Connector 8"/>
            <p:cNvSpPr/>
            <p:nvPr/>
          </p:nvSpPr>
          <p:spPr bwMode="auto">
            <a:xfrm>
              <a:off x="3540126" y="3773488"/>
              <a:ext cx="182562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0" name="Flowchart: Connector 9"/>
            <p:cNvSpPr/>
            <p:nvPr/>
          </p:nvSpPr>
          <p:spPr bwMode="auto">
            <a:xfrm>
              <a:off x="3543301" y="4256088"/>
              <a:ext cx="182562" cy="184150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2" name="Flowchart: Connector 11"/>
            <p:cNvSpPr/>
            <p:nvPr/>
          </p:nvSpPr>
          <p:spPr bwMode="auto">
            <a:xfrm>
              <a:off x="2082801" y="4498975"/>
              <a:ext cx="184150" cy="18256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4" name="Flowchart: Connector 3"/>
            <p:cNvSpPr/>
            <p:nvPr/>
          </p:nvSpPr>
          <p:spPr bwMode="auto">
            <a:xfrm>
              <a:off x="814388" y="4386263"/>
              <a:ext cx="182563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5" name="Flowchart: Connector 14"/>
            <p:cNvSpPr/>
            <p:nvPr/>
          </p:nvSpPr>
          <p:spPr bwMode="auto">
            <a:xfrm>
              <a:off x="1355726" y="4843462"/>
              <a:ext cx="182562" cy="18256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cxnSp>
        <p:nvCxnSpPr>
          <p:cNvPr id="18" name="Straight Arrow Connector 17"/>
          <p:cNvCxnSpPr>
            <a:endCxn id="11" idx="7"/>
          </p:cNvCxnSpPr>
          <p:nvPr/>
        </p:nvCxnSpPr>
        <p:spPr bwMode="auto">
          <a:xfrm rot="5400000">
            <a:off x="2971006" y="3029744"/>
            <a:ext cx="684213" cy="5175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56"/>
          <p:cNvSpPr txBox="1">
            <a:spLocks noChangeArrowheads="1"/>
          </p:cNvSpPr>
          <p:nvPr/>
        </p:nvSpPr>
        <p:spPr bwMode="auto">
          <a:xfrm>
            <a:off x="2357438" y="2393950"/>
            <a:ext cx="1428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287338" indent="-287338">
              <a:defRPr/>
            </a:pPr>
            <a:r>
              <a:rPr lang="en-US" altLang="zh-CN" b="1">
                <a:solidFill>
                  <a:srgbClr val="33CC3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causal SNP</a:t>
            </a:r>
            <a:endParaRPr lang="en-US" b="1">
              <a:solidFill>
                <a:srgbClr val="33CC33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</p:txBody>
      </p:sp>
      <p:sp>
        <p:nvSpPr>
          <p:cNvPr id="72" name="Text Box 54"/>
          <p:cNvSpPr txBox="1">
            <a:spLocks noChangeArrowheads="1"/>
          </p:cNvSpPr>
          <p:nvPr/>
        </p:nvSpPr>
        <p:spPr bwMode="auto">
          <a:xfrm>
            <a:off x="1928813" y="4214813"/>
            <a:ext cx="2581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287338" indent="-287338">
              <a:defRPr/>
            </a:pPr>
            <a:r>
              <a:rPr lang="en-US" altLang="zh-CN" sz="1600" b="1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a univariate phenotype:</a:t>
            </a:r>
          </a:p>
          <a:p>
            <a:pPr marL="287338" indent="-287338">
              <a:defRPr/>
            </a:pPr>
            <a:r>
              <a:rPr lang="en-US" altLang="zh-CN" sz="1600" b="1">
                <a:solidFill>
                  <a:srgbClr val="FF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	gene expression  level</a:t>
            </a:r>
            <a:endParaRPr lang="en-US" sz="1600" b="1">
              <a:solidFill>
                <a:srgbClr val="FF33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</p:txBody>
      </p:sp>
      <p:sp>
        <p:nvSpPr>
          <p:cNvPr id="22539" name="Title 1"/>
          <p:cNvSpPr>
            <a:spLocks noGrp="1"/>
          </p:cNvSpPr>
          <p:nvPr>
            <p:ph type="title"/>
          </p:nvPr>
        </p:nvSpPr>
        <p:spPr>
          <a:xfrm>
            <a:off x="730250" y="214313"/>
            <a:ext cx="7678738" cy="1143000"/>
          </a:xfrm>
        </p:spPr>
        <p:txBody>
          <a:bodyPr/>
          <a:lstStyle/>
          <a:p>
            <a:pPr eaLnBrk="1" hangingPunct="1"/>
            <a:r>
              <a:rPr lang="en-US" sz="3200" b="1">
                <a:latin typeface="Arial" charset="0"/>
                <a:ea typeface="Arial" charset="0"/>
                <a:cs typeface="Arial" charset="0"/>
              </a:rPr>
              <a:t>Structured Association </a:t>
            </a:r>
          </a:p>
        </p:txBody>
      </p:sp>
      <p:sp>
        <p:nvSpPr>
          <p:cNvPr id="52" name="Oval Callout 51"/>
          <p:cNvSpPr/>
          <p:nvPr/>
        </p:nvSpPr>
        <p:spPr>
          <a:xfrm>
            <a:off x="539750" y="4941888"/>
            <a:ext cx="3605213" cy="1727200"/>
          </a:xfrm>
          <a:prstGeom prst="wedgeEllipseCallout">
            <a:avLst>
              <a:gd name="adj1" fmla="val 70834"/>
              <a:gd name="adj2" fmla="val -192701"/>
            </a:avLst>
          </a:prstGeom>
          <a:solidFill>
            <a:srgbClr val="FFFF00">
              <a:alpha val="86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775" y="5310188"/>
            <a:ext cx="39592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>
              <a:buFont typeface="Arial" charset="0"/>
              <a:buChar char="•"/>
            </a:pP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Greater power</a:t>
            </a:r>
            <a:endParaRPr lang="en-US" b="1"/>
          </a:p>
          <a:p>
            <a:pPr lvl="1">
              <a:buFont typeface="Arial" charset="0"/>
              <a:buChar char="•"/>
            </a:pP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Fewer false positives</a:t>
            </a:r>
          </a:p>
          <a:p>
            <a:pPr lvl="1">
              <a:buFont typeface="Arial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 Phenome associations</a:t>
            </a:r>
          </a:p>
          <a:p>
            <a:pPr>
              <a:buFont typeface="Arial" charset="0"/>
              <a:buChar char="•"/>
            </a:pPr>
            <a:endParaRPr lang="en-US" sz="1900">
              <a:solidFill>
                <a:srgbClr val="3516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ounded Rectangle 41"/>
          <p:cNvSpPr>
            <a:spLocks noChangeArrowheads="1"/>
          </p:cNvSpPr>
          <p:nvPr/>
        </p:nvSpPr>
        <p:spPr bwMode="auto">
          <a:xfrm>
            <a:off x="1143000" y="4929188"/>
            <a:ext cx="6143625" cy="7143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solidFill>
                <a:srgbClr val="FFFFFF"/>
              </a:solidFill>
              <a:latin typeface="Perpetua" charset="0"/>
            </a:endParaRPr>
          </a:p>
        </p:txBody>
      </p:sp>
      <p:sp>
        <p:nvSpPr>
          <p:cNvPr id="49156" name="TextBox 11"/>
          <p:cNvSpPr txBox="1">
            <a:spLocks noChangeArrowheads="1"/>
          </p:cNvSpPr>
          <p:nvPr/>
        </p:nvSpPr>
        <p:spPr bwMode="auto">
          <a:xfrm rot="-5400000">
            <a:off x="2539206" y="3223419"/>
            <a:ext cx="29289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rgbClr val="3516F0"/>
                </a:solidFill>
              </a:rPr>
              <a:t>T G A A C C A T G A A G T A </a:t>
            </a:r>
          </a:p>
        </p:txBody>
      </p:sp>
      <p:sp>
        <p:nvSpPr>
          <p:cNvPr id="49157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49158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rgbClr val="1AAE1E"/>
                </a:solidFill>
              </a:rPr>
              <a:t>Trait</a:t>
            </a:r>
          </a:p>
        </p:txBody>
      </p:sp>
      <p:sp>
        <p:nvSpPr>
          <p:cNvPr id="491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Regression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for Single-Trait Association Analysis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452688" y="5651500"/>
            <a:ext cx="4913312" cy="1085850"/>
            <a:chOff x="2452688" y="5651500"/>
            <a:chExt cx="4913312" cy="1085850"/>
          </a:xfrm>
        </p:grpSpPr>
        <p:sp>
          <p:nvSpPr>
            <p:cNvPr id="15" name="Cloud 14"/>
            <p:cNvSpPr/>
            <p:nvPr/>
          </p:nvSpPr>
          <p:spPr>
            <a:xfrm rot="171098">
              <a:off x="2452688" y="5651500"/>
              <a:ext cx="4913312" cy="1085850"/>
            </a:xfrm>
            <a:prstGeom prst="cloud">
              <a:avLst/>
            </a:prstGeom>
            <a:solidFill>
              <a:srgbClr val="FF0000">
                <a:alpha val="13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9184" name="TextBox 388"/>
            <p:cNvSpPr txBox="1">
              <a:spLocks noChangeArrowheads="1"/>
            </p:cNvSpPr>
            <p:nvPr/>
          </p:nvSpPr>
          <p:spPr bwMode="auto">
            <a:xfrm>
              <a:off x="3071802" y="5854503"/>
              <a:ext cx="36052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Many non-zero associations: </a:t>
              </a:r>
            </a:p>
            <a:p>
              <a:r>
                <a:rPr lang="en-US" sz="1800" b="0"/>
                <a:t>Which SNPs are truly significant?</a:t>
              </a:r>
            </a:p>
          </p:txBody>
        </p:sp>
      </p:grpSp>
      <p:sp>
        <p:nvSpPr>
          <p:cNvPr id="49161" name="TextBox 32"/>
          <p:cNvSpPr txBox="1">
            <a:spLocks noChangeArrowheads="1"/>
          </p:cNvSpPr>
          <p:nvPr/>
        </p:nvSpPr>
        <p:spPr bwMode="auto">
          <a:xfrm>
            <a:off x="1428750" y="2643188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>
                <a:solidFill>
                  <a:srgbClr val="3516F0"/>
                </a:solidFill>
              </a:rPr>
              <a:t>2.1 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643188" y="2571750"/>
            <a:ext cx="3000375" cy="455613"/>
            <a:chOff x="2643188" y="2571750"/>
            <a:chExt cx="3000375" cy="455613"/>
          </a:xfrm>
        </p:grpSpPr>
        <p:sp>
          <p:nvSpPr>
            <p:cNvPr id="49181" name="TextBox 22"/>
            <p:cNvSpPr txBox="1">
              <a:spLocks noChangeArrowheads="1"/>
            </p:cNvSpPr>
            <p:nvPr/>
          </p:nvSpPr>
          <p:spPr bwMode="auto">
            <a:xfrm>
              <a:off x="5143500" y="2571750"/>
              <a:ext cx="50006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0"/>
                <a:t>x</a:t>
              </a:r>
            </a:p>
          </p:txBody>
        </p:sp>
        <p:sp>
          <p:nvSpPr>
            <p:cNvPr id="49182" name="TextBox 31"/>
            <p:cNvSpPr txBox="1">
              <a:spLocks noChangeArrowheads="1"/>
            </p:cNvSpPr>
            <p:nvPr/>
          </p:nvSpPr>
          <p:spPr bwMode="auto">
            <a:xfrm>
              <a:off x="2643188" y="2643188"/>
              <a:ext cx="500062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0"/>
                <a:t>=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5643563" y="1571625"/>
            <a:ext cx="2071687" cy="3214688"/>
            <a:chOff x="5643563" y="1571625"/>
            <a:chExt cx="2071687" cy="3214697"/>
          </a:xfrm>
        </p:grpSpPr>
        <p:sp>
          <p:nvSpPr>
            <p:cNvPr id="49165" name="TextBox 13"/>
            <p:cNvSpPr txBox="1">
              <a:spLocks noChangeArrowheads="1"/>
            </p:cNvSpPr>
            <p:nvPr/>
          </p:nvSpPr>
          <p:spPr bwMode="auto">
            <a:xfrm>
              <a:off x="5643563" y="1571625"/>
              <a:ext cx="207168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1AAE1E"/>
                  </a:solidFill>
                </a:rPr>
                <a:t>Association Strength</a:t>
              </a:r>
            </a:p>
          </p:txBody>
        </p:sp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6572264" y="2071678"/>
              <a:ext cx="214314" cy="2714644"/>
              <a:chOff x="7143768" y="2143116"/>
              <a:chExt cx="164592" cy="214314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143757" y="2143125"/>
                <a:ext cx="164591" cy="164181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43757" y="2296026"/>
                <a:ext cx="164591" cy="164181"/>
              </a:xfrm>
              <a:prstGeom prst="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143757" y="2447675"/>
                <a:ext cx="164591" cy="165435"/>
              </a:xfrm>
              <a:prstGeom prst="rect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143757" y="2600576"/>
                <a:ext cx="164591" cy="164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143757" y="2752225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143757" y="2907634"/>
                <a:ext cx="164591" cy="1641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143757" y="3071815"/>
                <a:ext cx="164591" cy="16418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143757" y="3224716"/>
                <a:ext cx="164591" cy="164182"/>
              </a:xfrm>
              <a:prstGeom prst="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143757" y="3376365"/>
                <a:ext cx="164591" cy="165435"/>
              </a:xfrm>
              <a:prstGeom prst="rect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143757" y="3529267"/>
                <a:ext cx="164591" cy="164181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143757" y="3680915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43757" y="3836323"/>
                <a:ext cx="164591" cy="164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143757" y="3966666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143757" y="4122074"/>
                <a:ext cx="164591" cy="16418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</p:grpSp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3000375" y="5072063"/>
            <a:ext cx="3143250" cy="500062"/>
            <a:chOff x="2786050" y="4929198"/>
            <a:chExt cx="3143272" cy="500066"/>
          </a:xfrm>
        </p:grpSpPr>
        <p:sp>
          <p:nvSpPr>
            <p:cNvPr id="40" name="TextBox 29"/>
            <p:cNvSpPr txBox="1">
              <a:spLocks noChangeArrowheads="1"/>
            </p:cNvSpPr>
            <p:nvPr/>
          </p:nvSpPr>
          <p:spPr bwMode="auto">
            <a:xfrm>
              <a:off x="2786050" y="4929198"/>
              <a:ext cx="3143272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dirty="0" err="1">
                  <a:latin typeface="Times New Roman" charset="0"/>
                  <a:ea typeface="Times New Roman" charset="0"/>
                  <a:cs typeface="Times New Roman" charset="0"/>
                </a:rPr>
                <a:t>argmin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 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41" name="TextBox 49"/>
            <p:cNvSpPr txBox="1">
              <a:spLocks noChangeArrowheads="1"/>
            </p:cNvSpPr>
            <p:nvPr/>
          </p:nvSpPr>
          <p:spPr bwMode="auto">
            <a:xfrm>
              <a:off x="3071802" y="5121487"/>
              <a:ext cx="3571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l-GR" sz="14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endParaRPr lang="en-US" sz="14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aphicFrame>
          <p:nvGraphicFramePr>
            <p:cNvPr id="42" name="Object 26"/>
            <p:cNvGraphicFramePr>
              <a:graphicFrameLocks noChangeAspect="1"/>
            </p:cNvGraphicFramePr>
            <p:nvPr/>
          </p:nvGraphicFramePr>
          <p:xfrm>
            <a:off x="4500564" y="4929209"/>
            <a:ext cx="214315" cy="285752"/>
          </p:xfrm>
          <a:graphic>
            <a:graphicData uri="http://schemas.openxmlformats.org/presentationml/2006/ole">
              <p:oleObj spid="_x0000_s771075" name="Equation" r:id="rId4" imgW="3251200" imgH="447040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41"/>
          <p:cNvSpPr>
            <a:spLocks noChangeArrowheads="1"/>
          </p:cNvSpPr>
          <p:nvPr/>
        </p:nvSpPr>
        <p:spPr bwMode="auto">
          <a:xfrm>
            <a:off x="1143000" y="4929188"/>
            <a:ext cx="6143625" cy="7143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solidFill>
                <a:srgbClr val="FFFFFF"/>
              </a:solidFill>
              <a:latin typeface="Perpetua" charset="0"/>
            </a:endParaRPr>
          </a:p>
        </p:txBody>
      </p:sp>
      <p:sp>
        <p:nvSpPr>
          <p:cNvPr id="2052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2053" name="TextBox 22"/>
          <p:cNvSpPr txBox="1">
            <a:spLocks noChangeArrowheads="1"/>
          </p:cNvSpPr>
          <p:nvPr/>
        </p:nvSpPr>
        <p:spPr bwMode="auto">
          <a:xfrm>
            <a:off x="5143500" y="2571750"/>
            <a:ext cx="5000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x</a:t>
            </a:r>
          </a:p>
        </p:txBody>
      </p:sp>
      <p:sp>
        <p:nvSpPr>
          <p:cNvPr id="2054" name="TextBox 31"/>
          <p:cNvSpPr txBox="1">
            <a:spLocks noChangeArrowheads="1"/>
          </p:cNvSpPr>
          <p:nvPr/>
        </p:nvSpPr>
        <p:spPr bwMode="auto">
          <a:xfrm>
            <a:off x="2643188" y="2643188"/>
            <a:ext cx="50006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=</a:t>
            </a:r>
          </a:p>
        </p:txBody>
      </p:sp>
      <p:sp>
        <p:nvSpPr>
          <p:cNvPr id="2055" name="TextBox 32"/>
          <p:cNvSpPr txBox="1">
            <a:spLocks noChangeArrowheads="1"/>
          </p:cNvSpPr>
          <p:nvPr/>
        </p:nvSpPr>
        <p:spPr bwMode="auto">
          <a:xfrm>
            <a:off x="1428750" y="2643188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2.1 </a:t>
            </a: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Trait</a:t>
            </a:r>
          </a:p>
        </p:txBody>
      </p:sp>
      <p:sp>
        <p:nvSpPr>
          <p:cNvPr id="2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Lasso for Reducing False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Positives</a:t>
            </a:r>
            <a:endParaRPr lang="en-US" sz="1600" b="1" dirty="0">
              <a:ea typeface="幼圆" charset="0"/>
              <a:cs typeface="幼圆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940721" y="5505963"/>
            <a:ext cx="5976938" cy="863778"/>
            <a:chOff x="1983335" y="5622831"/>
            <a:chExt cx="5121275" cy="1085850"/>
          </a:xfrm>
        </p:grpSpPr>
        <p:sp>
          <p:nvSpPr>
            <p:cNvPr id="15" name="Cloud 14"/>
            <p:cNvSpPr/>
            <p:nvPr/>
          </p:nvSpPr>
          <p:spPr>
            <a:xfrm rot="171098">
              <a:off x="1983335" y="5622831"/>
              <a:ext cx="5121275" cy="1085850"/>
            </a:xfrm>
            <a:prstGeom prst="cloud">
              <a:avLst/>
            </a:prstGeom>
            <a:solidFill>
              <a:srgbClr val="FF0000">
                <a:alpha val="13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6" name="TextBox 389"/>
            <p:cNvSpPr txBox="1">
              <a:spLocks noChangeArrowheads="1"/>
            </p:cNvSpPr>
            <p:nvPr/>
          </p:nvSpPr>
          <p:spPr bwMode="auto">
            <a:xfrm>
              <a:off x="2780519" y="5706003"/>
              <a:ext cx="397170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Many zero associations (</a:t>
              </a:r>
              <a:r>
                <a:rPr lang="en-US" b="1" dirty="0">
                  <a:solidFill>
                    <a:srgbClr val="FF0000"/>
                  </a:solidFill>
                </a:rPr>
                <a:t>sparse</a:t>
              </a:r>
              <a:r>
                <a:rPr lang="en-US" dirty="0"/>
                <a:t> results), but what if there are multiple related traits?</a:t>
              </a:r>
            </a:p>
          </p:txBody>
        </p:sp>
      </p:grpSp>
      <p:sp>
        <p:nvSpPr>
          <p:cNvPr id="2059" name="TextBox 28"/>
          <p:cNvSpPr txBox="1">
            <a:spLocks noChangeArrowheads="1"/>
          </p:cNvSpPr>
          <p:nvPr/>
        </p:nvSpPr>
        <p:spPr bwMode="auto">
          <a:xfrm>
            <a:off x="7286625" y="5116513"/>
            <a:ext cx="35718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+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7581900" y="4929188"/>
            <a:ext cx="1204913" cy="714375"/>
            <a:chOff x="7581900" y="4929188"/>
            <a:chExt cx="1204913" cy="714375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7581900" y="4929188"/>
              <a:ext cx="990600" cy="714375"/>
            </a:xfrm>
            <a:prstGeom prst="roundRect">
              <a:avLst/>
            </a:prstGeom>
            <a:solidFill>
              <a:srgbClr val="D60093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</a:t>
              </a:r>
            </a:p>
          </p:txBody>
        </p:sp>
        <p:graphicFrame>
          <p:nvGraphicFramePr>
            <p:cNvPr id="32" name="Object 24"/>
            <p:cNvGraphicFramePr>
              <a:graphicFrameLocks noChangeAspect="1"/>
            </p:cNvGraphicFramePr>
            <p:nvPr/>
          </p:nvGraphicFramePr>
          <p:xfrm>
            <a:off x="7715250" y="4929188"/>
            <a:ext cx="469900" cy="714375"/>
          </p:xfrm>
          <a:graphic>
            <a:graphicData uri="http://schemas.openxmlformats.org/presentationml/2006/ole">
              <p:oleObj spid="_x0000_s94211" name="Equation" r:id="rId3" imgW="7315200" imgH="11137900" progId="Equation.3">
                <p:embed/>
              </p:oleObj>
            </a:graphicData>
          </a:graphic>
        </p:graphicFrame>
        <p:sp>
          <p:nvSpPr>
            <p:cNvPr id="2074" name="TextBox 25"/>
            <p:cNvSpPr txBox="1">
              <a:spLocks noChangeArrowheads="1"/>
            </p:cNvSpPr>
            <p:nvPr/>
          </p:nvSpPr>
          <p:spPr bwMode="auto">
            <a:xfrm>
              <a:off x="8001000" y="5072063"/>
              <a:ext cx="78581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| </a:t>
              </a:r>
              <a:r>
                <a:rPr lang="el-GR" sz="1900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i="1" baseline="-25000">
                  <a:latin typeface="Times New Roman" charset="0"/>
                  <a:ea typeface="Times New Roman" charset="0"/>
                  <a:cs typeface="Times New Roman" charset="0"/>
                </a:rPr>
                <a:t>j 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|</a:t>
              </a:r>
            </a:p>
          </p:txBody>
        </p:sp>
      </p:grpSp>
      <p:sp>
        <p:nvSpPr>
          <p:cNvPr id="2061" name="TextBox 11"/>
          <p:cNvSpPr txBox="1">
            <a:spLocks noChangeArrowheads="1"/>
          </p:cNvSpPr>
          <p:nvPr/>
        </p:nvSpPr>
        <p:spPr bwMode="auto">
          <a:xfrm rot="-5400000">
            <a:off x="2551113" y="3216275"/>
            <a:ext cx="292893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2062" name="TextBox 26"/>
          <p:cNvSpPr txBox="1">
            <a:spLocks noChangeArrowheads="1"/>
          </p:cNvSpPr>
          <p:nvPr/>
        </p:nvSpPr>
        <p:spPr bwMode="auto">
          <a:xfrm>
            <a:off x="7572375" y="3959225"/>
            <a:ext cx="1571625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D60093"/>
                </a:solidFill>
              </a:rPr>
              <a:t>Lasso Penalty    </a:t>
            </a:r>
            <a:r>
              <a:rPr lang="en-US" sz="1900">
                <a:solidFill>
                  <a:srgbClr val="D60093"/>
                </a:solidFill>
              </a:rPr>
              <a:t>for  sparsity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643563" y="1571625"/>
            <a:ext cx="2071687" cy="2852738"/>
            <a:chOff x="5643585" y="1571625"/>
            <a:chExt cx="2071687" cy="2852737"/>
          </a:xfrm>
        </p:grpSpPr>
        <p:sp>
          <p:nvSpPr>
            <p:cNvPr id="2069" name="TextBox 13"/>
            <p:cNvSpPr txBox="1">
              <a:spLocks noChangeArrowheads="1"/>
            </p:cNvSpPr>
            <p:nvPr/>
          </p:nvSpPr>
          <p:spPr bwMode="auto">
            <a:xfrm>
              <a:off x="5643585" y="1571625"/>
              <a:ext cx="207168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1AAE1E"/>
                  </a:solidFill>
                </a:rPr>
                <a:t>Association Strength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72272" y="2651125"/>
              <a:ext cx="214313" cy="207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72272" y="3040062"/>
              <a:ext cx="214313" cy="2079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72272" y="4216399"/>
              <a:ext cx="214313" cy="207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3000375" y="5072063"/>
            <a:ext cx="3143250" cy="500062"/>
            <a:chOff x="2786050" y="4929198"/>
            <a:chExt cx="3143272" cy="500066"/>
          </a:xfrm>
        </p:grpSpPr>
        <p:sp>
          <p:nvSpPr>
            <p:cNvPr id="2067" name="TextBox 29"/>
            <p:cNvSpPr txBox="1">
              <a:spLocks noChangeArrowheads="1"/>
            </p:cNvSpPr>
            <p:nvPr/>
          </p:nvSpPr>
          <p:spPr bwMode="auto">
            <a:xfrm>
              <a:off x="2786050" y="4929198"/>
              <a:ext cx="3143272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dirty="0" err="1">
                  <a:latin typeface="Times New Roman" charset="0"/>
                  <a:ea typeface="Times New Roman" charset="0"/>
                  <a:cs typeface="Times New Roman" charset="0"/>
                </a:rPr>
                <a:t>argmin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 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068" name="TextBox 49"/>
            <p:cNvSpPr txBox="1">
              <a:spLocks noChangeArrowheads="1"/>
            </p:cNvSpPr>
            <p:nvPr/>
          </p:nvSpPr>
          <p:spPr bwMode="auto">
            <a:xfrm>
              <a:off x="3071802" y="5121487"/>
              <a:ext cx="3571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l-GR" sz="14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endParaRPr lang="en-US" sz="14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aphicFrame>
          <p:nvGraphicFramePr>
            <p:cNvPr id="2050" name="Object 26"/>
            <p:cNvGraphicFramePr>
              <a:graphicFrameLocks noChangeAspect="1"/>
            </p:cNvGraphicFramePr>
            <p:nvPr/>
          </p:nvGraphicFramePr>
          <p:xfrm>
            <a:off x="4500564" y="4929209"/>
            <a:ext cx="214315" cy="285752"/>
          </p:xfrm>
          <a:graphic>
            <a:graphicData uri="http://schemas.openxmlformats.org/presentationml/2006/ole">
              <p:oleObj spid="_x0000_s94210" name="Equation" r:id="rId4" imgW="3251200" imgH="4470400" progId="Equation.3">
                <p:embed/>
              </p:oleObj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5549811" y="6396335"/>
            <a:ext cx="347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ea typeface="幼圆" charset="0"/>
                <a:cs typeface="幼圆" charset="0"/>
              </a:rPr>
              <a:t>Tibshirani</a:t>
            </a:r>
            <a:r>
              <a:rPr lang="en-US" sz="1200" dirty="0" smtClean="0">
                <a:ea typeface="幼圆" charset="0"/>
                <a:cs typeface="幼圆" charset="0"/>
              </a:rPr>
              <a:t>, Journal of Royal Statistical Society 1996 </a:t>
            </a:r>
          </a:p>
          <a:p>
            <a:r>
              <a:rPr lang="en-US" sz="1200" dirty="0" smtClean="0">
                <a:ea typeface="幼圆" charset="0"/>
                <a:cs typeface="幼圆" charset="0"/>
              </a:rPr>
              <a:t>Wu et al., Bioinformatics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41"/>
          <p:cNvSpPr>
            <a:spLocks noChangeArrowheads="1"/>
          </p:cNvSpPr>
          <p:nvPr/>
        </p:nvSpPr>
        <p:spPr bwMode="auto">
          <a:xfrm>
            <a:off x="1143000" y="4929188"/>
            <a:ext cx="6143625" cy="7143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solidFill>
                <a:srgbClr val="FFFFFF"/>
              </a:solidFill>
              <a:latin typeface="Perpetua" charset="0"/>
            </a:endParaRPr>
          </a:p>
        </p:txBody>
      </p:sp>
      <p:sp>
        <p:nvSpPr>
          <p:cNvPr id="3076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3077" name="TextBox 32"/>
          <p:cNvSpPr txBox="1">
            <a:spLocks noChangeArrowheads="1"/>
          </p:cNvSpPr>
          <p:nvPr/>
        </p:nvSpPr>
        <p:spPr bwMode="auto">
          <a:xfrm>
            <a:off x="714375" y="2643188"/>
            <a:ext cx="2000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(3.4, 1.5, 2.1, 0.9, 1.8) </a:t>
            </a:r>
          </a:p>
        </p:txBody>
      </p:sp>
      <p:sp>
        <p:nvSpPr>
          <p:cNvPr id="3078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1AAE1E"/>
                </a:solidFill>
              </a:rPr>
              <a:t>Expression Levels</a:t>
            </a:r>
            <a:endParaRPr lang="en-US" sz="1600" dirty="0">
              <a:solidFill>
                <a:srgbClr val="1AAE1E"/>
              </a:solidFill>
            </a:endParaRPr>
          </a:p>
        </p:txBody>
      </p:sp>
      <p:sp>
        <p:nvSpPr>
          <p:cNvPr id="307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Multi-Task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Regression for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Transcriptome Association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 rot="-5400000">
            <a:off x="2551113" y="3216275"/>
            <a:ext cx="292893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857250" y="2928938"/>
            <a:ext cx="928688" cy="142875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1857375" y="2928938"/>
            <a:ext cx="549855" cy="142875"/>
          </a:xfrm>
          <a:prstGeom prst="left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083" name="TextBox 35"/>
          <p:cNvSpPr txBox="1">
            <a:spLocks noChangeArrowheads="1"/>
          </p:cNvSpPr>
          <p:nvPr/>
        </p:nvSpPr>
        <p:spPr bwMode="auto">
          <a:xfrm>
            <a:off x="928688" y="3143250"/>
            <a:ext cx="714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 err="1" smtClean="0">
                <a:solidFill>
                  <a:srgbClr val="FF9900"/>
                </a:solidFill>
              </a:rPr>
              <a:t>Ribi</a:t>
            </a:r>
            <a:r>
              <a:rPr lang="en-US" sz="1200" b="1" dirty="0" smtClean="0">
                <a:solidFill>
                  <a:srgbClr val="FF9900"/>
                </a:solidFill>
              </a:rPr>
              <a:t> genes</a:t>
            </a:r>
            <a:endParaRPr lang="en-US" sz="1200" b="1" dirty="0">
              <a:solidFill>
                <a:srgbClr val="FF9900"/>
              </a:solidFill>
            </a:endParaRPr>
          </a:p>
        </p:txBody>
      </p:sp>
      <p:sp>
        <p:nvSpPr>
          <p:cNvPr id="3084" name="TextBox 36"/>
          <p:cNvSpPr txBox="1">
            <a:spLocks noChangeArrowheads="1"/>
          </p:cNvSpPr>
          <p:nvPr/>
        </p:nvSpPr>
        <p:spPr bwMode="auto">
          <a:xfrm>
            <a:off x="1785938" y="3071813"/>
            <a:ext cx="1143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solidFill>
                  <a:srgbClr val="669900"/>
                </a:solidFill>
              </a:rPr>
              <a:t>Telomere maintenance genes</a:t>
            </a:r>
            <a:endParaRPr lang="en-US" sz="1200" b="1" dirty="0">
              <a:solidFill>
                <a:srgbClr val="669900"/>
              </a:solidFill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301875" y="4381500"/>
            <a:ext cx="6842125" cy="2355850"/>
            <a:chOff x="2301875" y="4381500"/>
            <a:chExt cx="6842125" cy="2355850"/>
          </a:xfrm>
        </p:grpSpPr>
        <p:sp>
          <p:nvSpPr>
            <p:cNvPr id="3135" name="WordArt 55"/>
            <p:cNvSpPr>
              <a:spLocks noChangeArrowheads="1" noChangeShapeType="1" noTextEdit="1"/>
            </p:cNvSpPr>
            <p:nvPr/>
          </p:nvSpPr>
          <p:spPr bwMode="auto">
            <a:xfrm rot="5400000">
              <a:off x="7941469" y="4583906"/>
              <a:ext cx="1404938" cy="1000125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20639990" lon="20699957" rev="0"/>
                </a:camera>
                <a:lightRig rig="legacyNormal3" dir="l"/>
              </a:scene3d>
              <a:sp3d extrusionH="201600" prstMaterial="legacyPlastic">
                <a:extrusionClr>
                  <a:srgbClr val="FF9966"/>
                </a:extrusionClr>
              </a:sp3d>
            </a:bodyPr>
            <a:lstStyle/>
            <a:p>
              <a:pPr algn="ctr" fontAlgn="auto"/>
              <a:r>
                <a:rPr lang="en-US" sz="3600" kern="10">
                  <a:ln w="9525">
                    <a:round/>
                    <a:headEnd/>
                    <a:tailEnd/>
                  </a:ln>
                  <a:solidFill>
                    <a:srgbClr val="3366FF">
                      <a:alpha val="78038"/>
                    </a:srgbClr>
                  </a:solidFill>
                  <a:latin typeface="Arial Black"/>
                  <a:ea typeface="Arial Black"/>
                  <a:cs typeface="Arial Black"/>
                </a:rPr>
                <a:t>?</a:t>
              </a:r>
            </a:p>
          </p:txBody>
        </p:sp>
        <p:grpSp>
          <p:nvGrpSpPr>
            <p:cNvPr id="3" name="Group 41"/>
            <p:cNvGrpSpPr>
              <a:grpSpLocks/>
            </p:cNvGrpSpPr>
            <p:nvPr/>
          </p:nvGrpSpPr>
          <p:grpSpPr bwMode="auto">
            <a:xfrm>
              <a:off x="2301875" y="5651500"/>
              <a:ext cx="4913313" cy="1085850"/>
              <a:chOff x="2452688" y="5651500"/>
              <a:chExt cx="4913312" cy="1085850"/>
            </a:xfrm>
          </p:grpSpPr>
          <p:sp>
            <p:nvSpPr>
              <p:cNvPr id="43" name="Cloud 42"/>
              <p:cNvSpPr/>
              <p:nvPr/>
            </p:nvSpPr>
            <p:spPr>
              <a:xfrm rot="171098">
                <a:off x="2452688" y="5651500"/>
                <a:ext cx="4913312" cy="1085850"/>
              </a:xfrm>
              <a:prstGeom prst="cloud">
                <a:avLst/>
              </a:prstGeom>
              <a:solidFill>
                <a:srgbClr val="FF0000">
                  <a:alpha val="13000"/>
                </a:srgbClr>
              </a:solidFill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38" name="TextBox 388"/>
              <p:cNvSpPr txBox="1">
                <a:spLocks noChangeArrowheads="1"/>
              </p:cNvSpPr>
              <p:nvPr/>
            </p:nvSpPr>
            <p:spPr bwMode="auto">
              <a:xfrm>
                <a:off x="3000364" y="5786454"/>
                <a:ext cx="424817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How to combine information across multiple traits to increase the power?</a:t>
                </a:r>
              </a:p>
            </p:txBody>
          </p:sp>
        </p:grpSp>
      </p:grpSp>
      <p:grpSp>
        <p:nvGrpSpPr>
          <p:cNvPr id="4" name="Group 118"/>
          <p:cNvGrpSpPr>
            <a:grpSpLocks/>
          </p:cNvGrpSpPr>
          <p:nvPr/>
        </p:nvGrpSpPr>
        <p:grpSpPr bwMode="auto">
          <a:xfrm>
            <a:off x="2643188" y="1571625"/>
            <a:ext cx="5072062" cy="3214688"/>
            <a:chOff x="2643188" y="1571625"/>
            <a:chExt cx="5072062" cy="3214695"/>
          </a:xfrm>
        </p:grpSpPr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2643188" y="1571625"/>
              <a:ext cx="5072062" cy="1455742"/>
              <a:chOff x="2643188" y="1571625"/>
              <a:chExt cx="5072062" cy="1455738"/>
            </a:xfrm>
          </p:grpSpPr>
          <p:sp>
            <p:nvSpPr>
              <p:cNvPr id="3129" name="TextBox 13"/>
              <p:cNvSpPr txBox="1">
                <a:spLocks noChangeArrowheads="1"/>
              </p:cNvSpPr>
              <p:nvPr/>
            </p:nvSpPr>
            <p:spPr bwMode="auto">
              <a:xfrm>
                <a:off x="5643563" y="1571625"/>
                <a:ext cx="2071687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1AAE1E"/>
                    </a:solidFill>
                  </a:rPr>
                  <a:t>Association Strength</a:t>
                </a:r>
              </a:p>
            </p:txBody>
          </p:sp>
          <p:grpSp>
            <p:nvGrpSpPr>
              <p:cNvPr id="6" name="Group 38"/>
              <p:cNvGrpSpPr>
                <a:grpSpLocks/>
              </p:cNvGrpSpPr>
              <p:nvPr/>
            </p:nvGrpSpPr>
            <p:grpSpPr bwMode="auto">
              <a:xfrm>
                <a:off x="2643188" y="1857374"/>
                <a:ext cx="4500562" cy="1169989"/>
                <a:chOff x="2643188" y="1857374"/>
                <a:chExt cx="4500562" cy="1169989"/>
              </a:xfrm>
            </p:grpSpPr>
            <p:sp>
              <p:nvSpPr>
                <p:cNvPr id="3131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5143500" y="2571750"/>
                  <a:ext cx="500063" cy="384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900"/>
                    <a:t>x</a:t>
                  </a:r>
                </a:p>
              </p:txBody>
            </p:sp>
            <p:sp>
              <p:nvSpPr>
                <p:cNvPr id="3132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2643188" y="2643188"/>
                  <a:ext cx="500062" cy="384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900"/>
                    <a:t>=</a:t>
                  </a:r>
                </a:p>
              </p:txBody>
            </p:sp>
            <p:sp>
              <p:nvSpPr>
                <p:cNvPr id="28" name="Left-Right Arrow 27"/>
                <p:cNvSpPr/>
                <p:nvPr/>
              </p:nvSpPr>
              <p:spPr>
                <a:xfrm>
                  <a:off x="6072188" y="1857375"/>
                  <a:ext cx="571500" cy="142875"/>
                </a:xfrm>
                <a:prstGeom prst="leftRightArrow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SimSun" pitchFamily="2" charset="-122"/>
                  </a:endParaRPr>
                </a:p>
              </p:txBody>
            </p:sp>
            <p:sp>
              <p:nvSpPr>
                <p:cNvPr id="35" name="Left-Right Arrow 34"/>
                <p:cNvSpPr/>
                <p:nvPr/>
              </p:nvSpPr>
              <p:spPr>
                <a:xfrm>
                  <a:off x="6715125" y="1857375"/>
                  <a:ext cx="428625" cy="142875"/>
                </a:xfrm>
                <a:prstGeom prst="leftRightArrow">
                  <a:avLst/>
                </a:prstGeom>
                <a:solidFill>
                  <a:srgbClr val="66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SimSun" pitchFamily="2" charset="-122"/>
                  </a:endParaRPr>
                </a:p>
              </p:txBody>
            </p:sp>
          </p:grpSp>
        </p:grpSp>
        <p:grpSp>
          <p:nvGrpSpPr>
            <p:cNvPr id="7" name="Group 117"/>
            <p:cNvGrpSpPr>
              <a:grpSpLocks/>
            </p:cNvGrpSpPr>
            <p:nvPr/>
          </p:nvGrpSpPr>
          <p:grpSpPr bwMode="auto">
            <a:xfrm>
              <a:off x="6072198" y="2071678"/>
              <a:ext cx="1071563" cy="2714642"/>
              <a:chOff x="7715279" y="1714488"/>
              <a:chExt cx="1071563" cy="2714642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7715269" y="2293937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15269" y="2682876"/>
                <a:ext cx="214312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15269" y="3662365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929581" y="2293937"/>
                <a:ext cx="214313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29581" y="2682876"/>
                <a:ext cx="214313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29581" y="3662365"/>
                <a:ext cx="214313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143894" y="2293937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143894" y="2682876"/>
                <a:ext cx="214312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143894" y="3662365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358206" y="1714499"/>
                <a:ext cx="214313" cy="20796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358206" y="2486026"/>
                <a:ext cx="214313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358206" y="2890839"/>
                <a:ext cx="214313" cy="207963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58206" y="3859216"/>
                <a:ext cx="214313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358206" y="4221167"/>
                <a:ext cx="214313" cy="207963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572519" y="1714499"/>
                <a:ext cx="214312" cy="20796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8572519" y="2486026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8572519" y="2890839"/>
                <a:ext cx="214312" cy="207963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72519" y="3859216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572519" y="4221167"/>
                <a:ext cx="214312" cy="207963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8" name="Group 129"/>
          <p:cNvGrpSpPr>
            <a:grpSpLocks/>
          </p:cNvGrpSpPr>
          <p:nvPr/>
        </p:nvGrpSpPr>
        <p:grpSpPr bwMode="auto">
          <a:xfrm>
            <a:off x="3000382" y="4929188"/>
            <a:ext cx="5786431" cy="714365"/>
            <a:chOff x="3000364" y="4929188"/>
            <a:chExt cx="5786449" cy="714375"/>
          </a:xfrm>
        </p:grpSpPr>
        <p:sp>
          <p:nvSpPr>
            <p:cNvPr id="3100" name="TextBox 28"/>
            <p:cNvSpPr txBox="1">
              <a:spLocks noChangeArrowheads="1"/>
            </p:cNvSpPr>
            <p:nvPr/>
          </p:nvSpPr>
          <p:spPr bwMode="auto">
            <a:xfrm>
              <a:off x="7286625" y="5116513"/>
              <a:ext cx="357188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+</a:t>
              </a:r>
            </a:p>
          </p:txBody>
        </p:sp>
        <p:grpSp>
          <p:nvGrpSpPr>
            <p:cNvPr id="9" name="Group 27"/>
            <p:cNvGrpSpPr>
              <a:grpSpLocks/>
            </p:cNvGrpSpPr>
            <p:nvPr/>
          </p:nvGrpSpPr>
          <p:grpSpPr bwMode="auto">
            <a:xfrm>
              <a:off x="7581900" y="4929188"/>
              <a:ext cx="1204913" cy="714375"/>
              <a:chOff x="7581900" y="4929188"/>
              <a:chExt cx="1204913" cy="714375"/>
            </a:xfrm>
          </p:grpSpPr>
          <p:sp>
            <p:nvSpPr>
              <p:cNvPr id="122" name="Rounded Rectangle 121"/>
              <p:cNvSpPr/>
              <p:nvPr/>
            </p:nvSpPr>
            <p:spPr bwMode="auto">
              <a:xfrm>
                <a:off x="7581896" y="4929188"/>
                <a:ext cx="990603" cy="714385"/>
              </a:xfrm>
              <a:prstGeom prst="roundRect">
                <a:avLst/>
              </a:prstGeom>
              <a:solidFill>
                <a:srgbClr val="D60093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   </a:t>
                </a:r>
              </a:p>
            </p:txBody>
          </p:sp>
          <p:graphicFrame>
            <p:nvGraphicFramePr>
              <p:cNvPr id="32" name="Object 24"/>
              <p:cNvGraphicFramePr>
                <a:graphicFrameLocks noChangeAspect="1"/>
              </p:cNvGraphicFramePr>
              <p:nvPr/>
            </p:nvGraphicFramePr>
            <p:xfrm>
              <a:off x="7715250" y="4929188"/>
              <a:ext cx="469900" cy="714375"/>
            </p:xfrm>
            <a:graphic>
              <a:graphicData uri="http://schemas.openxmlformats.org/presentationml/2006/ole">
                <p:oleObj spid="_x0000_s95235" name="Equation" r:id="rId3" imgW="7315200" imgH="11137900" progId="Equation.3">
                  <p:embed/>
                </p:oleObj>
              </a:graphicData>
            </a:graphic>
          </p:graphicFrame>
          <p:sp>
            <p:nvSpPr>
              <p:cNvPr id="3107" name="TextBox 25"/>
              <p:cNvSpPr txBox="1">
                <a:spLocks noChangeArrowheads="1"/>
              </p:cNvSpPr>
              <p:nvPr/>
            </p:nvSpPr>
            <p:spPr bwMode="auto">
              <a:xfrm>
                <a:off x="8001000" y="5072063"/>
                <a:ext cx="785813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900" b="1" i="1">
                    <a:latin typeface="Times New Roman" charset="0"/>
                    <a:ea typeface="Times New Roman" charset="0"/>
                    <a:cs typeface="Times New Roman" charset="0"/>
                  </a:rPr>
                  <a:t>| </a:t>
                </a:r>
                <a:r>
                  <a:rPr lang="el-GR" sz="1900" i="1"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r>
                  <a:rPr lang="en-US" sz="1900" i="1" baseline="-25000">
                    <a:latin typeface="Times New Roman" charset="0"/>
                    <a:ea typeface="Times New Roman" charset="0"/>
                    <a:cs typeface="Times New Roman" charset="0"/>
                  </a:rPr>
                  <a:t>j </a:t>
                </a:r>
                <a:r>
                  <a:rPr lang="en-US" sz="1900" b="1" i="1">
                    <a:latin typeface="Times New Roman" charset="0"/>
                    <a:ea typeface="Times New Roman" charset="0"/>
                    <a:cs typeface="Times New Roman" charset="0"/>
                  </a:rPr>
                  <a:t>|</a:t>
                </a:r>
              </a:p>
            </p:txBody>
          </p:sp>
        </p:grpSp>
        <p:grpSp>
          <p:nvGrpSpPr>
            <p:cNvPr id="10" name="Group 125"/>
            <p:cNvGrpSpPr>
              <a:grpSpLocks/>
            </p:cNvGrpSpPr>
            <p:nvPr/>
          </p:nvGrpSpPr>
          <p:grpSpPr bwMode="auto">
            <a:xfrm>
              <a:off x="3000364" y="5072074"/>
              <a:ext cx="3143272" cy="500066"/>
              <a:chOff x="2786050" y="4929198"/>
              <a:chExt cx="3143272" cy="500066"/>
            </a:xfrm>
          </p:grpSpPr>
          <p:sp>
            <p:nvSpPr>
              <p:cNvPr id="3104" name="TextBox 29"/>
              <p:cNvSpPr txBox="1">
                <a:spLocks noChangeArrowheads="1"/>
              </p:cNvSpPr>
              <p:nvPr/>
            </p:nvSpPr>
            <p:spPr bwMode="auto">
              <a:xfrm>
                <a:off x="2786050" y="4929198"/>
                <a:ext cx="3143272" cy="3847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900" dirty="0" err="1">
                    <a:latin typeface="Times New Roman" charset="0"/>
                    <a:ea typeface="Times New Roman" charset="0"/>
                    <a:cs typeface="Times New Roman" charset="0"/>
                  </a:rPr>
                  <a:t>argmin</a:t>
                </a:r>
                <a:r>
                  <a:rPr lang="en-US" sz="1900" b="1" dirty="0">
                    <a:latin typeface="Times New Roman" charset="0"/>
                    <a:ea typeface="Times New Roman" charset="0"/>
                    <a:cs typeface="Times New Roman" charset="0"/>
                  </a:rPr>
                  <a:t>  (</a:t>
                </a:r>
                <a:r>
                  <a:rPr lang="en-US" sz="1900" b="1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lang="en-US" sz="19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 – X</a:t>
                </a:r>
                <a:r>
                  <a:rPr lang="el-GR" sz="19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r>
                  <a:rPr lang="en-US" sz="1900" b="1" dirty="0">
                    <a:latin typeface="Times New Roman" charset="0"/>
                    <a:ea typeface="Times New Roman" charset="0"/>
                    <a:cs typeface="Times New Roman" charset="0"/>
                  </a:rPr>
                  <a:t>)   (</a:t>
                </a:r>
                <a:r>
                  <a:rPr lang="en-US" sz="1900" b="1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lang="en-US" sz="19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 – X</a:t>
                </a:r>
                <a:r>
                  <a:rPr lang="el-GR" sz="19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r>
                  <a:rPr lang="en-US" sz="1900" b="1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</p:txBody>
          </p:sp>
          <p:sp>
            <p:nvSpPr>
              <p:cNvPr id="3105" name="TextBox 127"/>
              <p:cNvSpPr txBox="1">
                <a:spLocks noChangeArrowheads="1"/>
              </p:cNvSpPr>
              <p:nvPr/>
            </p:nvSpPr>
            <p:spPr bwMode="auto">
              <a:xfrm>
                <a:off x="3071802" y="5121487"/>
                <a:ext cx="35719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l-GR" sz="1400" b="1" i="1"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endParaRPr lang="en-US" sz="1400" b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graphicFrame>
            <p:nvGraphicFramePr>
              <p:cNvPr id="3074" name="Object 37"/>
              <p:cNvGraphicFramePr>
                <a:graphicFrameLocks noChangeAspect="1"/>
              </p:cNvGraphicFramePr>
              <p:nvPr/>
            </p:nvGraphicFramePr>
            <p:xfrm>
              <a:off x="4500550" y="4929198"/>
              <a:ext cx="214314" cy="285752"/>
            </p:xfrm>
            <a:graphic>
              <a:graphicData uri="http://schemas.openxmlformats.org/presentationml/2006/ole">
                <p:oleObj spid="_x0000_s95234" name="Equation" r:id="rId4" imgW="3251200" imgH="4470400" progId="Equation.3">
                  <p:embed/>
                </p:oleObj>
              </a:graphicData>
            </a:graphic>
          </p:graphicFrame>
        </p:grp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6072188" y="2071688"/>
            <a:ext cx="1071562" cy="2714625"/>
            <a:chOff x="6072198" y="2071678"/>
            <a:chExt cx="1071570" cy="2714644"/>
          </a:xfrm>
        </p:grpSpPr>
        <p:grpSp>
          <p:nvGrpSpPr>
            <p:cNvPr id="12" name="Group 59"/>
            <p:cNvGrpSpPr>
              <a:grpSpLocks/>
            </p:cNvGrpSpPr>
            <p:nvPr/>
          </p:nvGrpSpPr>
          <p:grpSpPr bwMode="auto">
            <a:xfrm>
              <a:off x="6286512" y="2071678"/>
              <a:ext cx="642942" cy="2714644"/>
              <a:chOff x="6286512" y="2071678"/>
              <a:chExt cx="642942" cy="2714644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rot="5400000">
                <a:off x="5572133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5357818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>
                <a:off x="4929189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5400000">
                <a:off x="5143504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/>
            <p:cNvCxnSpPr/>
            <p:nvPr/>
          </p:nvCxnSpPr>
          <p:spPr>
            <a:xfrm rot="5400000">
              <a:off x="4714875" y="3429001"/>
              <a:ext cx="2714644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5786445" y="3429001"/>
              <a:ext cx="2714644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77"/>
          <p:cNvGrpSpPr>
            <a:grpSpLocks/>
          </p:cNvGrpSpPr>
          <p:nvPr/>
        </p:nvGrpSpPr>
        <p:grpSpPr bwMode="auto">
          <a:xfrm>
            <a:off x="7000875" y="2143125"/>
            <a:ext cx="2000250" cy="788988"/>
            <a:chOff x="7000894" y="2143116"/>
            <a:chExt cx="2000262" cy="789207"/>
          </a:xfrm>
        </p:grpSpPr>
        <p:sp>
          <p:nvSpPr>
            <p:cNvPr id="66" name="TextBox 65"/>
            <p:cNvSpPr txBox="1"/>
            <p:nvPr/>
          </p:nvSpPr>
          <p:spPr>
            <a:xfrm>
              <a:off x="7334271" y="2286031"/>
              <a:ext cx="1666885" cy="646292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Association strength   between </a:t>
              </a:r>
            </a:p>
            <a:p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SNP </a:t>
              </a:r>
              <a:r>
                <a:rPr lang="en-US" sz="1200" i="1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j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and Trait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200" i="1" dirty="0" err="1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:</a:t>
              </a:r>
              <a:r>
                <a:rPr lang="en-US" sz="1200" b="1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l-GR" sz="1200" b="1" i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200" b="1" i="1" baseline="-25000" dirty="0" err="1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jk</a:t>
              </a:r>
              <a:endParaRPr lang="en-US" sz="1200" b="1" i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8" name="Straight Arrow Connector 67"/>
            <p:cNvCxnSpPr>
              <a:stCxn id="66" idx="1"/>
            </p:cNvCxnSpPr>
            <p:nvPr/>
          </p:nvCxnSpPr>
          <p:spPr>
            <a:xfrm rot="10800000">
              <a:off x="7000894" y="2143116"/>
              <a:ext cx="333377" cy="4652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41"/>
          <p:cNvSpPr>
            <a:spLocks noChangeArrowheads="1"/>
          </p:cNvSpPr>
          <p:nvPr/>
        </p:nvSpPr>
        <p:spPr bwMode="auto">
          <a:xfrm>
            <a:off x="1143000" y="4929188"/>
            <a:ext cx="6143625" cy="7143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solidFill>
                <a:srgbClr val="FFFFFF"/>
              </a:solidFill>
              <a:latin typeface="Perpetua" charset="0"/>
            </a:endParaRPr>
          </a:p>
        </p:txBody>
      </p:sp>
      <p:sp>
        <p:nvSpPr>
          <p:cNvPr id="4100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4101" name="TextBox 32"/>
          <p:cNvSpPr txBox="1">
            <a:spLocks noChangeArrowheads="1"/>
          </p:cNvSpPr>
          <p:nvPr/>
        </p:nvSpPr>
        <p:spPr bwMode="auto">
          <a:xfrm>
            <a:off x="714375" y="2643188"/>
            <a:ext cx="2000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(3.4, 1.5, 2.1, 0.9, 1.8) </a:t>
            </a:r>
          </a:p>
        </p:txBody>
      </p:sp>
      <p:sp>
        <p:nvSpPr>
          <p:cNvPr id="4102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1AAE1E"/>
                </a:solidFill>
              </a:rPr>
              <a:t>Expression Levels</a:t>
            </a: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Multi-Task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Regression for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Transcriptome Association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04" name="TextBox 11"/>
          <p:cNvSpPr txBox="1">
            <a:spLocks noChangeArrowheads="1"/>
          </p:cNvSpPr>
          <p:nvPr/>
        </p:nvSpPr>
        <p:spPr bwMode="auto">
          <a:xfrm rot="-5400000">
            <a:off x="2551113" y="3216275"/>
            <a:ext cx="292893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857250" y="2928938"/>
            <a:ext cx="928688" cy="142875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1857375" y="2928938"/>
            <a:ext cx="529542" cy="142875"/>
          </a:xfrm>
          <a:prstGeom prst="left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2643188" y="1571625"/>
            <a:ext cx="5072062" cy="3214688"/>
            <a:chOff x="2643188" y="1571625"/>
            <a:chExt cx="5072062" cy="3214695"/>
          </a:xfrm>
        </p:grpSpPr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2643188" y="1571625"/>
              <a:ext cx="5072062" cy="1455742"/>
              <a:chOff x="2643188" y="1571625"/>
              <a:chExt cx="5072062" cy="1455738"/>
            </a:xfrm>
          </p:grpSpPr>
          <p:sp>
            <p:nvSpPr>
              <p:cNvPr id="4154" name="TextBox 13"/>
              <p:cNvSpPr txBox="1">
                <a:spLocks noChangeArrowheads="1"/>
              </p:cNvSpPr>
              <p:nvPr/>
            </p:nvSpPr>
            <p:spPr bwMode="auto">
              <a:xfrm>
                <a:off x="5643563" y="1571625"/>
                <a:ext cx="2071687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1AAE1E"/>
                    </a:solidFill>
                  </a:rPr>
                  <a:t>Association Strength</a:t>
                </a:r>
              </a:p>
            </p:txBody>
          </p:sp>
          <p:grpSp>
            <p:nvGrpSpPr>
              <p:cNvPr id="4" name="Group 38"/>
              <p:cNvGrpSpPr>
                <a:grpSpLocks/>
              </p:cNvGrpSpPr>
              <p:nvPr/>
            </p:nvGrpSpPr>
            <p:grpSpPr bwMode="auto">
              <a:xfrm>
                <a:off x="2643188" y="1857374"/>
                <a:ext cx="4500562" cy="1169989"/>
                <a:chOff x="2643188" y="1857374"/>
                <a:chExt cx="4500562" cy="1169989"/>
              </a:xfrm>
            </p:grpSpPr>
            <p:sp>
              <p:nvSpPr>
                <p:cNvPr id="4156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5143500" y="2571750"/>
                  <a:ext cx="500063" cy="384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900"/>
                    <a:t>x</a:t>
                  </a:r>
                </a:p>
              </p:txBody>
            </p:sp>
            <p:sp>
              <p:nvSpPr>
                <p:cNvPr id="4157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2643188" y="2643188"/>
                  <a:ext cx="500062" cy="384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900"/>
                    <a:t>=</a:t>
                  </a:r>
                </a:p>
              </p:txBody>
            </p:sp>
            <p:sp>
              <p:nvSpPr>
                <p:cNvPr id="28" name="Left-Right Arrow 27"/>
                <p:cNvSpPr/>
                <p:nvPr/>
              </p:nvSpPr>
              <p:spPr>
                <a:xfrm>
                  <a:off x="6072188" y="1857375"/>
                  <a:ext cx="571500" cy="142875"/>
                </a:xfrm>
                <a:prstGeom prst="leftRightArrow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SimSun" pitchFamily="2" charset="-122"/>
                  </a:endParaRPr>
                </a:p>
              </p:txBody>
            </p:sp>
            <p:sp>
              <p:nvSpPr>
                <p:cNvPr id="35" name="Left-Right Arrow 34"/>
                <p:cNvSpPr/>
                <p:nvPr/>
              </p:nvSpPr>
              <p:spPr>
                <a:xfrm>
                  <a:off x="6715125" y="1857375"/>
                  <a:ext cx="428625" cy="142875"/>
                </a:xfrm>
                <a:prstGeom prst="leftRightArrow">
                  <a:avLst/>
                </a:prstGeom>
                <a:solidFill>
                  <a:srgbClr val="66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SimSun" pitchFamily="2" charset="-122"/>
                  </a:endParaRPr>
                </a:p>
              </p:txBody>
            </p:sp>
          </p:grpSp>
        </p:grpSp>
        <p:grpSp>
          <p:nvGrpSpPr>
            <p:cNvPr id="5" name="Group 117"/>
            <p:cNvGrpSpPr>
              <a:grpSpLocks/>
            </p:cNvGrpSpPr>
            <p:nvPr/>
          </p:nvGrpSpPr>
          <p:grpSpPr bwMode="auto">
            <a:xfrm>
              <a:off x="6072198" y="2071678"/>
              <a:ext cx="1071563" cy="2714642"/>
              <a:chOff x="7715279" y="1714488"/>
              <a:chExt cx="1071563" cy="2714642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7715269" y="2293937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715269" y="2682876"/>
                <a:ext cx="214312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15269" y="3662365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929581" y="2293937"/>
                <a:ext cx="214313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29581" y="2682876"/>
                <a:ext cx="214313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29581" y="3662365"/>
                <a:ext cx="214313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143894" y="2293937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143894" y="2682876"/>
                <a:ext cx="214312" cy="2079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143894" y="3662365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358206" y="1714499"/>
                <a:ext cx="214313" cy="20796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358206" y="2486026"/>
                <a:ext cx="214313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358206" y="2890839"/>
                <a:ext cx="214313" cy="207963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358206" y="3859216"/>
                <a:ext cx="214313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358206" y="4221167"/>
                <a:ext cx="214313" cy="207963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572519" y="1714499"/>
                <a:ext cx="214312" cy="20796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8572519" y="2486026"/>
                <a:ext cx="214312" cy="209550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8572519" y="2890839"/>
                <a:ext cx="214312" cy="207963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572519" y="3859216"/>
                <a:ext cx="214312" cy="20796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572519" y="4221167"/>
                <a:ext cx="214312" cy="207963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</p:grpSp>
      <p:sp>
        <p:nvSpPr>
          <p:cNvPr id="56" name="Rounded Rectangle 55"/>
          <p:cNvSpPr/>
          <p:nvPr/>
        </p:nvSpPr>
        <p:spPr bwMode="auto">
          <a:xfrm>
            <a:off x="3786188" y="5715000"/>
            <a:ext cx="4786312" cy="1000125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  </a:t>
            </a:r>
          </a:p>
        </p:txBody>
      </p:sp>
      <p:sp>
        <p:nvSpPr>
          <p:cNvPr id="4111" name="TextBox 28"/>
          <p:cNvSpPr txBox="1">
            <a:spLocks noChangeArrowheads="1"/>
          </p:cNvSpPr>
          <p:nvPr/>
        </p:nvSpPr>
        <p:spPr bwMode="auto">
          <a:xfrm>
            <a:off x="3357563" y="5973763"/>
            <a:ext cx="3571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+</a:t>
            </a:r>
          </a:p>
        </p:txBody>
      </p:sp>
      <p:sp>
        <p:nvSpPr>
          <p:cNvPr id="4112" name="TextBox 46"/>
          <p:cNvSpPr txBox="1">
            <a:spLocks noChangeArrowheads="1"/>
          </p:cNvSpPr>
          <p:nvPr/>
        </p:nvSpPr>
        <p:spPr bwMode="auto">
          <a:xfrm>
            <a:off x="3857625" y="5786438"/>
            <a:ext cx="5643563" cy="7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We introduce</a:t>
            </a:r>
            <a:r>
              <a:rPr lang="en-US" sz="1900">
                <a:solidFill>
                  <a:srgbClr val="FF0000"/>
                </a:solidFill>
              </a:rPr>
              <a:t> </a:t>
            </a:r>
          </a:p>
          <a:p>
            <a:r>
              <a:rPr lang="en-US" sz="2400">
                <a:solidFill>
                  <a:srgbClr val="FF0000"/>
                </a:solidFill>
              </a:rPr>
              <a:t>graph-guided fusion penalty</a:t>
            </a:r>
          </a:p>
        </p:txBody>
      </p: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3000375" y="5072063"/>
            <a:ext cx="3143250" cy="500062"/>
            <a:chOff x="2786050" y="4929198"/>
            <a:chExt cx="3143272" cy="500066"/>
          </a:xfrm>
        </p:grpSpPr>
        <p:sp>
          <p:nvSpPr>
            <p:cNvPr id="4131" name="TextBox 29"/>
            <p:cNvSpPr txBox="1">
              <a:spLocks noChangeArrowheads="1"/>
            </p:cNvSpPr>
            <p:nvPr/>
          </p:nvSpPr>
          <p:spPr bwMode="auto">
            <a:xfrm>
              <a:off x="2786050" y="4929198"/>
              <a:ext cx="3143272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dirty="0" err="1">
                  <a:latin typeface="Times New Roman" charset="0"/>
                  <a:ea typeface="Times New Roman" charset="0"/>
                  <a:cs typeface="Times New Roman" charset="0"/>
                </a:rPr>
                <a:t>argmin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   (</a:t>
              </a:r>
              <a:r>
                <a:rPr lang="en-US" sz="1900" b="1" i="1" dirty="0" err="1"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 – X</a:t>
              </a:r>
              <a:r>
                <a:rPr lang="el-GR" sz="1900" b="1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4132" name="TextBox 62"/>
            <p:cNvSpPr txBox="1">
              <a:spLocks noChangeArrowheads="1"/>
            </p:cNvSpPr>
            <p:nvPr/>
          </p:nvSpPr>
          <p:spPr bwMode="auto">
            <a:xfrm>
              <a:off x="3071802" y="5121487"/>
              <a:ext cx="3571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l-GR" sz="14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endParaRPr lang="en-US" sz="14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aphicFrame>
          <p:nvGraphicFramePr>
            <p:cNvPr id="4099" name="Object 3"/>
            <p:cNvGraphicFramePr>
              <a:graphicFrameLocks noChangeAspect="1"/>
            </p:cNvGraphicFramePr>
            <p:nvPr/>
          </p:nvGraphicFramePr>
          <p:xfrm>
            <a:off x="4429126" y="4929198"/>
            <a:ext cx="214315" cy="285752"/>
          </p:xfrm>
          <a:graphic>
            <a:graphicData uri="http://schemas.openxmlformats.org/presentationml/2006/ole">
              <p:oleObj spid="_x0000_s96259" name="Equation" r:id="rId4" imgW="3251200" imgH="4470400" progId="Equation.3">
                <p:embed/>
              </p:oleObj>
            </a:graphicData>
          </a:graphic>
        </p:graphicFrame>
      </p:grpSp>
      <p:sp>
        <p:nvSpPr>
          <p:cNvPr id="4115" name="TextBox 28"/>
          <p:cNvSpPr txBox="1">
            <a:spLocks noChangeArrowheads="1"/>
          </p:cNvSpPr>
          <p:nvPr/>
        </p:nvSpPr>
        <p:spPr bwMode="auto">
          <a:xfrm>
            <a:off x="7286625" y="5116513"/>
            <a:ext cx="35718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+</a:t>
            </a:r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581900" y="4929188"/>
            <a:ext cx="1204913" cy="714375"/>
            <a:chOff x="7581900" y="4929188"/>
            <a:chExt cx="1204913" cy="714375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7581900" y="4929188"/>
              <a:ext cx="990600" cy="714375"/>
            </a:xfrm>
            <a:prstGeom prst="roundRect">
              <a:avLst/>
            </a:prstGeom>
            <a:solidFill>
              <a:srgbClr val="D60093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</a:t>
              </a:r>
            </a:p>
          </p:txBody>
        </p:sp>
        <p:graphicFrame>
          <p:nvGraphicFramePr>
            <p:cNvPr id="32" name="Object 24"/>
            <p:cNvGraphicFramePr>
              <a:graphicFrameLocks noChangeAspect="1"/>
            </p:cNvGraphicFramePr>
            <p:nvPr/>
          </p:nvGraphicFramePr>
          <p:xfrm>
            <a:off x="7715250" y="4929188"/>
            <a:ext cx="469900" cy="714375"/>
          </p:xfrm>
          <a:graphic>
            <a:graphicData uri="http://schemas.openxmlformats.org/presentationml/2006/ole">
              <p:oleObj spid="_x0000_s96258" name="Equation" r:id="rId5" imgW="7315200" imgH="11137900" progId="Equation.3">
                <p:embed/>
              </p:oleObj>
            </a:graphicData>
          </a:graphic>
        </p:graphicFrame>
        <p:sp>
          <p:nvSpPr>
            <p:cNvPr id="4130" name="TextBox 25"/>
            <p:cNvSpPr txBox="1">
              <a:spLocks noChangeArrowheads="1"/>
            </p:cNvSpPr>
            <p:nvPr/>
          </p:nvSpPr>
          <p:spPr bwMode="auto">
            <a:xfrm>
              <a:off x="8001000" y="5072063"/>
              <a:ext cx="78581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| </a:t>
              </a:r>
              <a:r>
                <a:rPr lang="el-GR" sz="1900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i="1" baseline="-25000">
                  <a:latin typeface="Times New Roman" charset="0"/>
                  <a:ea typeface="Times New Roman" charset="0"/>
                  <a:cs typeface="Times New Roman" charset="0"/>
                </a:rPr>
                <a:t>j 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|</a:t>
              </a:r>
            </a:p>
          </p:txBody>
        </p: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6072188" y="2071688"/>
            <a:ext cx="1071562" cy="2714625"/>
            <a:chOff x="6072198" y="2071678"/>
            <a:chExt cx="1071570" cy="2714644"/>
          </a:xfrm>
        </p:grpSpPr>
        <p:grpSp>
          <p:nvGrpSpPr>
            <p:cNvPr id="9" name="Group 59"/>
            <p:cNvGrpSpPr>
              <a:grpSpLocks/>
            </p:cNvGrpSpPr>
            <p:nvPr/>
          </p:nvGrpSpPr>
          <p:grpSpPr bwMode="auto">
            <a:xfrm>
              <a:off x="6286512" y="2071678"/>
              <a:ext cx="642942" cy="2714644"/>
              <a:chOff x="6286512" y="2071678"/>
              <a:chExt cx="642942" cy="2714644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5400000">
                <a:off x="5572133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5400000">
                <a:off x="5357818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>
                <a:off x="4929189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5143504" y="3429001"/>
                <a:ext cx="2714644" cy="0"/>
              </a:xfrm>
              <a:prstGeom prst="line">
                <a:avLst/>
              </a:prstGeom>
              <a:ln w="63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 rot="5400000">
              <a:off x="4714875" y="3429001"/>
              <a:ext cx="2714644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5786445" y="3429001"/>
              <a:ext cx="2714644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64"/>
          <p:cNvGrpSpPr>
            <a:grpSpLocks/>
          </p:cNvGrpSpPr>
          <p:nvPr/>
        </p:nvGrpSpPr>
        <p:grpSpPr bwMode="auto">
          <a:xfrm>
            <a:off x="7000875" y="2143125"/>
            <a:ext cx="2000250" cy="788988"/>
            <a:chOff x="7000894" y="2143116"/>
            <a:chExt cx="2000262" cy="789207"/>
          </a:xfrm>
        </p:grpSpPr>
        <p:sp>
          <p:nvSpPr>
            <p:cNvPr id="66" name="TextBox 65"/>
            <p:cNvSpPr txBox="1"/>
            <p:nvPr/>
          </p:nvSpPr>
          <p:spPr>
            <a:xfrm>
              <a:off x="7334271" y="2286031"/>
              <a:ext cx="1666885" cy="646292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Association strength   between </a:t>
              </a:r>
            </a:p>
            <a:p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SNP </a:t>
              </a:r>
              <a:r>
                <a:rPr lang="en-US" sz="1200" i="1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j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ea typeface="Arial" charset="0"/>
                  <a:cs typeface="Arial" charset="0"/>
                </a:rPr>
                <a:t>and Trait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200" i="1" dirty="0" err="1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sz="1200" dirty="0">
                  <a:solidFill>
                    <a:srgbClr val="000000"/>
                  </a:solidFill>
                  <a:latin typeface="Perpetua" charset="0"/>
                  <a:ea typeface="Times New Roman" charset="0"/>
                  <a:cs typeface="Times New Roman" charset="0"/>
                </a:rPr>
                <a:t>:</a:t>
              </a:r>
              <a:r>
                <a:rPr lang="en-US" sz="1200" b="1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l-GR" sz="1200" b="1" i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200" b="1" i="1" baseline="-25000" dirty="0" err="1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jk</a:t>
              </a:r>
              <a:endParaRPr lang="en-US" sz="1200" b="1" i="1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Straight Arrow Connector 66"/>
            <p:cNvCxnSpPr>
              <a:stCxn id="66" idx="1"/>
            </p:cNvCxnSpPr>
            <p:nvPr/>
          </p:nvCxnSpPr>
          <p:spPr>
            <a:xfrm rot="10800000">
              <a:off x="7000894" y="2143116"/>
              <a:ext cx="333377" cy="4652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35"/>
          <p:cNvSpPr txBox="1">
            <a:spLocks noChangeArrowheads="1"/>
          </p:cNvSpPr>
          <p:nvPr/>
        </p:nvSpPr>
        <p:spPr bwMode="auto">
          <a:xfrm>
            <a:off x="928688" y="3143250"/>
            <a:ext cx="714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 err="1" smtClean="0">
                <a:solidFill>
                  <a:srgbClr val="FF9900"/>
                </a:solidFill>
              </a:rPr>
              <a:t>Ribi</a:t>
            </a:r>
            <a:r>
              <a:rPr lang="en-US" sz="1200" b="1" dirty="0" smtClean="0">
                <a:solidFill>
                  <a:srgbClr val="FF9900"/>
                </a:solidFill>
              </a:rPr>
              <a:t> genes</a:t>
            </a:r>
            <a:endParaRPr lang="en-US" sz="1200" b="1" dirty="0">
              <a:solidFill>
                <a:srgbClr val="FF9900"/>
              </a:solidFill>
            </a:endParaRPr>
          </a:p>
        </p:txBody>
      </p:sp>
      <p:sp>
        <p:nvSpPr>
          <p:cNvPr id="70" name="TextBox 36"/>
          <p:cNvSpPr txBox="1">
            <a:spLocks noChangeArrowheads="1"/>
          </p:cNvSpPr>
          <p:nvPr/>
        </p:nvSpPr>
        <p:spPr bwMode="auto">
          <a:xfrm>
            <a:off x="1785938" y="3071813"/>
            <a:ext cx="1143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 smtClean="0">
                <a:solidFill>
                  <a:srgbClr val="669900"/>
                </a:solidFill>
              </a:rPr>
              <a:t>Telomere maintenance genes</a:t>
            </a:r>
            <a:endParaRPr lang="en-US" sz="1200" b="1" dirty="0">
              <a:solidFill>
                <a:srgbClr val="6699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06749" y="6438126"/>
            <a:ext cx="3473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幼圆" charset="0"/>
                <a:cs typeface="幼圆" charset="0"/>
              </a:rPr>
              <a:t>Kim &amp; Xing, </a:t>
            </a:r>
            <a:r>
              <a:rPr lang="en-US" sz="1200" dirty="0" err="1" smtClean="0">
                <a:ea typeface="幼圆" charset="0"/>
                <a:cs typeface="幼圆" charset="0"/>
              </a:rPr>
              <a:t>PloS</a:t>
            </a:r>
            <a:r>
              <a:rPr lang="en-US" sz="1200" dirty="0" smtClean="0">
                <a:ea typeface="幼圆" charset="0"/>
                <a:cs typeface="幼圆" charset="0"/>
              </a:rPr>
              <a:t> Genetics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-Constrained Fused Lasso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152400" y="2181225"/>
            <a:ext cx="3810000" cy="1862138"/>
            <a:chOff x="304800" y="1981200"/>
            <a:chExt cx="3810000" cy="1862375"/>
          </a:xfrm>
        </p:grpSpPr>
        <p:grpSp>
          <p:nvGrpSpPr>
            <p:cNvPr id="3" name="Group 94"/>
            <p:cNvGrpSpPr>
              <a:grpSpLocks/>
            </p:cNvGrpSpPr>
            <p:nvPr/>
          </p:nvGrpSpPr>
          <p:grpSpPr bwMode="auto">
            <a:xfrm>
              <a:off x="533400" y="2590800"/>
              <a:ext cx="2912521" cy="1252775"/>
              <a:chOff x="1194659" y="3121105"/>
              <a:chExt cx="2912521" cy="1252775"/>
            </a:xfrm>
          </p:grpSpPr>
          <p:sp>
            <p:nvSpPr>
              <p:cNvPr id="69" name="Flowchart: Connector 68"/>
              <p:cNvSpPr/>
              <p:nvPr/>
            </p:nvSpPr>
            <p:spPr bwMode="auto">
              <a:xfrm>
                <a:off x="3921984" y="3121183"/>
                <a:ext cx="182563" cy="182586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0" name="Flowchart: Connector 69"/>
              <p:cNvSpPr/>
              <p:nvPr/>
            </p:nvSpPr>
            <p:spPr bwMode="auto">
              <a:xfrm>
                <a:off x="3925159" y="3605432"/>
                <a:ext cx="182563" cy="18258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1" name="Flowchart: Connector 70"/>
              <p:cNvSpPr/>
              <p:nvPr/>
            </p:nvSpPr>
            <p:spPr bwMode="auto">
              <a:xfrm>
                <a:off x="3207609" y="3505407"/>
                <a:ext cx="184150" cy="182586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2" name="Flowchart: Connector 71"/>
              <p:cNvSpPr/>
              <p:nvPr/>
            </p:nvSpPr>
            <p:spPr bwMode="auto">
              <a:xfrm>
                <a:off x="2464659" y="3846763"/>
                <a:ext cx="182563" cy="18258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3" name="Flowchart: Connector 72"/>
              <p:cNvSpPr/>
              <p:nvPr/>
            </p:nvSpPr>
            <p:spPr bwMode="auto">
              <a:xfrm>
                <a:off x="1882047" y="3484767"/>
                <a:ext cx="182562" cy="18417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4" name="Flowchart: Connector 3"/>
              <p:cNvSpPr/>
              <p:nvPr/>
            </p:nvSpPr>
            <p:spPr bwMode="auto">
              <a:xfrm>
                <a:off x="1194659" y="3734036"/>
                <a:ext cx="182563" cy="182586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75" name="Flowchart: Connector 74"/>
              <p:cNvSpPr/>
              <p:nvPr/>
            </p:nvSpPr>
            <p:spPr bwMode="auto">
              <a:xfrm>
                <a:off x="1735997" y="4191294"/>
                <a:ext cx="184150" cy="182586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cxnSp>
            <p:nvCxnSpPr>
              <p:cNvPr id="84" name="Straight Connector 83"/>
              <p:cNvCxnSpPr>
                <a:endCxn id="70" idx="0"/>
              </p:cNvCxnSpPr>
              <p:nvPr/>
            </p:nvCxnSpPr>
            <p:spPr bwMode="auto">
              <a:xfrm rot="16200000" flipH="1">
                <a:off x="3839413" y="3429198"/>
                <a:ext cx="342944" cy="9525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69" idx="2"/>
                <a:endCxn id="71" idx="7"/>
              </p:cNvCxnSpPr>
              <p:nvPr/>
            </p:nvCxnSpPr>
            <p:spPr bwMode="auto">
              <a:xfrm rot="10800000" flipV="1">
                <a:off x="3364772" y="3213270"/>
                <a:ext cx="557212" cy="319129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70" idx="2"/>
              </p:cNvCxnSpPr>
              <p:nvPr/>
            </p:nvCxnSpPr>
            <p:spPr bwMode="auto">
              <a:xfrm>
                <a:off x="3391759" y="3580029"/>
                <a:ext cx="533400" cy="115902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74" idx="5"/>
              </p:cNvCxnSpPr>
              <p:nvPr/>
            </p:nvCxnSpPr>
            <p:spPr bwMode="auto">
              <a:xfrm rot="16200000" flipH="1">
                <a:off x="1367672" y="3872193"/>
                <a:ext cx="377873" cy="412750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endCxn id="72" idx="1"/>
              </p:cNvCxnSpPr>
              <p:nvPr/>
            </p:nvCxnSpPr>
            <p:spPr bwMode="auto">
              <a:xfrm>
                <a:off x="2048734" y="3568915"/>
                <a:ext cx="442913" cy="304839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2" idx="3"/>
                <a:endCxn id="75" idx="6"/>
              </p:cNvCxnSpPr>
              <p:nvPr/>
            </p:nvCxnSpPr>
            <p:spPr bwMode="auto">
              <a:xfrm rot="5400000">
                <a:off x="2066179" y="3856326"/>
                <a:ext cx="279435" cy="571500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73" idx="2"/>
              </p:cNvCxnSpPr>
              <p:nvPr/>
            </p:nvCxnSpPr>
            <p:spPr bwMode="auto">
              <a:xfrm rot="10800000" flipV="1">
                <a:off x="1332772" y="3576854"/>
                <a:ext cx="549275" cy="200050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73" idx="4"/>
              </p:cNvCxnSpPr>
              <p:nvPr/>
            </p:nvCxnSpPr>
            <p:spPr bwMode="auto">
              <a:xfrm rot="5400000">
                <a:off x="1653414" y="3870586"/>
                <a:ext cx="522353" cy="119063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>
                <a:off x="1393097" y="3821360"/>
                <a:ext cx="1084262" cy="52394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endCxn id="71" idx="2"/>
              </p:cNvCxnSpPr>
              <p:nvPr/>
            </p:nvCxnSpPr>
            <p:spPr>
              <a:xfrm flipV="1">
                <a:off x="2610709" y="3595906"/>
                <a:ext cx="596900" cy="29054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616" name="TextBox 95"/>
            <p:cNvSpPr txBox="1">
              <a:spLocks noChangeArrowheads="1"/>
            </p:cNvSpPr>
            <p:nvPr/>
          </p:nvSpPr>
          <p:spPr bwMode="auto">
            <a:xfrm>
              <a:off x="304800" y="1981200"/>
              <a:ext cx="3810000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alibri" charset="0"/>
                </a:rPr>
                <a:t>Step 1</a:t>
              </a:r>
              <a:r>
                <a:rPr lang="en-US" dirty="0">
                  <a:latin typeface="Calibri" charset="0"/>
                </a:rPr>
                <a:t>: </a:t>
              </a:r>
              <a:r>
                <a:rPr lang="en-US" dirty="0" err="1">
                  <a:latin typeface="Calibri" charset="0"/>
                </a:rPr>
                <a:t>Thresholded</a:t>
              </a:r>
              <a:r>
                <a:rPr lang="en-US" dirty="0">
                  <a:latin typeface="Calibri" charset="0"/>
                </a:rPr>
                <a:t> correlation graph</a:t>
              </a:r>
              <a:r>
                <a:rPr lang="en-US" dirty="0" smtClean="0">
                  <a:latin typeface="Calibri" charset="0"/>
                </a:rPr>
                <a:t> for gene interactions</a:t>
              </a:r>
              <a:endParaRPr lang="en-US" dirty="0">
                <a:latin typeface="Calibri" charset="0"/>
              </a:endParaRP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4267200" y="2181225"/>
            <a:ext cx="5376863" cy="4027488"/>
            <a:chOff x="4267200" y="2181225"/>
            <a:chExt cx="5376898" cy="4027363"/>
          </a:xfrm>
        </p:grpSpPr>
        <p:grpSp>
          <p:nvGrpSpPr>
            <p:cNvPr id="5" name="Group 82"/>
            <p:cNvGrpSpPr>
              <a:grpSpLocks/>
            </p:cNvGrpSpPr>
            <p:nvPr/>
          </p:nvGrpSpPr>
          <p:grpSpPr bwMode="auto">
            <a:xfrm>
              <a:off x="4267200" y="2181225"/>
              <a:ext cx="4724400" cy="3305175"/>
              <a:chOff x="4267200" y="2181225"/>
              <a:chExt cx="4724400" cy="3305175"/>
            </a:xfrm>
          </p:grpSpPr>
          <p:pic>
            <p:nvPicPr>
              <p:cNvPr id="2459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267200" y="4391025"/>
                <a:ext cx="4724400" cy="1095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593" name="TextBox 113"/>
              <p:cNvSpPr txBox="1">
                <a:spLocks noChangeArrowheads="1"/>
              </p:cNvSpPr>
              <p:nvPr/>
            </p:nvSpPr>
            <p:spPr bwMode="auto">
              <a:xfrm>
                <a:off x="4419600" y="2638425"/>
                <a:ext cx="3657600" cy="454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44772" tIns="72386" rIns="144772" bIns="72386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latin typeface="Calibri" charset="0"/>
                    <a:ea typeface="Arial" charset="0"/>
                    <a:cs typeface="Arial" charset="0"/>
                  </a:rPr>
                  <a:t>ACGTTT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T</a:t>
                </a:r>
                <a:r>
                  <a:rPr lang="en-US" sz="2000">
                    <a:latin typeface="Calibri" charset="0"/>
                    <a:ea typeface="Arial" charset="0"/>
                    <a:cs typeface="Arial" charset="0"/>
                  </a:rPr>
                  <a:t>ACTGTACAATT</a:t>
                </a:r>
              </a:p>
            </p:txBody>
          </p:sp>
          <p:sp>
            <p:nvSpPr>
              <p:cNvPr id="39" name="Flowchart: Connector 38"/>
              <p:cNvSpPr/>
              <p:nvPr/>
            </p:nvSpPr>
            <p:spPr bwMode="auto">
              <a:xfrm>
                <a:off x="7446984" y="3171794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0" name="Flowchart: Connector 39"/>
              <p:cNvSpPr/>
              <p:nvPr/>
            </p:nvSpPr>
            <p:spPr bwMode="auto">
              <a:xfrm>
                <a:off x="7450159" y="3575007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1" name="Flowchart: Connector 40"/>
              <p:cNvSpPr/>
              <p:nvPr/>
            </p:nvSpPr>
            <p:spPr bwMode="auto">
              <a:xfrm>
                <a:off x="6796105" y="3492459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2" name="Flowchart: Connector 41"/>
              <p:cNvSpPr/>
              <p:nvPr/>
            </p:nvSpPr>
            <p:spPr bwMode="auto">
              <a:xfrm>
                <a:off x="6115062" y="3776613"/>
                <a:ext cx="168276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3" name="Flowchart: Connector 42"/>
              <p:cNvSpPr/>
              <p:nvPr/>
            </p:nvSpPr>
            <p:spPr bwMode="auto">
              <a:xfrm>
                <a:off x="5583247" y="3474998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4" name="Flowchart: Connector 3"/>
              <p:cNvSpPr/>
              <p:nvPr/>
            </p:nvSpPr>
            <p:spPr bwMode="auto">
              <a:xfrm>
                <a:off x="4954593" y="3682953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5" name="Flowchart: Connector 44"/>
              <p:cNvSpPr/>
              <p:nvPr/>
            </p:nvSpPr>
            <p:spPr bwMode="auto">
              <a:xfrm>
                <a:off x="5449896" y="4063941"/>
                <a:ext cx="166688" cy="152395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cxnSp>
            <p:nvCxnSpPr>
              <p:cNvPr id="52" name="Straight Arrow Connector 51"/>
              <p:cNvCxnSpPr>
                <a:endCxn id="43" idx="1"/>
              </p:cNvCxnSpPr>
              <p:nvPr/>
            </p:nvCxnSpPr>
            <p:spPr bwMode="auto">
              <a:xfrm rot="16200000" flipH="1">
                <a:off x="5290360" y="3180523"/>
                <a:ext cx="498459" cy="1349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40" idx="0"/>
              </p:cNvCxnSpPr>
              <p:nvPr/>
            </p:nvCxnSpPr>
            <p:spPr bwMode="auto">
              <a:xfrm rot="16200000" flipH="1">
                <a:off x="7386664" y="3427374"/>
                <a:ext cx="284153" cy="11112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39" idx="2"/>
                <a:endCxn id="41" idx="7"/>
              </p:cNvCxnSpPr>
              <p:nvPr/>
            </p:nvCxnSpPr>
            <p:spPr bwMode="auto">
              <a:xfrm rot="10800000" flipV="1">
                <a:off x="6937393" y="3247992"/>
                <a:ext cx="509591" cy="266692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40" idx="2"/>
              </p:cNvCxnSpPr>
              <p:nvPr/>
            </p:nvCxnSpPr>
            <p:spPr bwMode="auto">
              <a:xfrm>
                <a:off x="6962793" y="3554370"/>
                <a:ext cx="487366" cy="96834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4" idx="5"/>
              </p:cNvCxnSpPr>
              <p:nvPr/>
            </p:nvCxnSpPr>
            <p:spPr bwMode="auto">
              <a:xfrm rot="16200000" flipH="1">
                <a:off x="5128431" y="3782162"/>
                <a:ext cx="314315" cy="376239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42" idx="1"/>
              </p:cNvCxnSpPr>
              <p:nvPr/>
            </p:nvCxnSpPr>
            <p:spPr bwMode="auto">
              <a:xfrm>
                <a:off x="5735648" y="3546432"/>
                <a:ext cx="404815" cy="252405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2" idx="3"/>
                <a:endCxn id="45" idx="6"/>
              </p:cNvCxnSpPr>
              <p:nvPr/>
            </p:nvCxnSpPr>
            <p:spPr bwMode="auto">
              <a:xfrm rot="5400000">
                <a:off x="5761846" y="3761522"/>
                <a:ext cx="233355" cy="523878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3" idx="2"/>
              </p:cNvCxnSpPr>
              <p:nvPr/>
            </p:nvCxnSpPr>
            <p:spPr bwMode="auto">
              <a:xfrm rot="10800000" flipV="1">
                <a:off x="5081593" y="3551195"/>
                <a:ext cx="501653" cy="166682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3" idx="4"/>
              </p:cNvCxnSpPr>
              <p:nvPr/>
            </p:nvCxnSpPr>
            <p:spPr bwMode="auto">
              <a:xfrm rot="5400000">
                <a:off x="5394342" y="3790898"/>
                <a:ext cx="436548" cy="109538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5135569" y="3755976"/>
                <a:ext cx="990607" cy="42862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endCxn id="41" idx="2"/>
              </p:cNvCxnSpPr>
              <p:nvPr/>
            </p:nvCxnSpPr>
            <p:spPr bwMode="auto">
              <a:xfrm flipV="1">
                <a:off x="6250001" y="3568657"/>
                <a:ext cx="546104" cy="24129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12" name="TextBox 97"/>
              <p:cNvSpPr txBox="1">
                <a:spLocks noChangeArrowheads="1"/>
              </p:cNvSpPr>
              <p:nvPr/>
            </p:nvSpPr>
            <p:spPr bwMode="auto">
              <a:xfrm>
                <a:off x="4267200" y="2181225"/>
                <a:ext cx="472440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latin typeface="Calibri" charset="0"/>
                  </a:rPr>
                  <a:t>Step 2</a:t>
                </a:r>
                <a:r>
                  <a:rPr lang="en-US">
                    <a:latin typeface="Calibri" charset="0"/>
                  </a:rPr>
                  <a:t>: Graph-constrained fused lasso</a:t>
                </a:r>
              </a:p>
            </p:txBody>
          </p:sp>
          <p:cxnSp>
            <p:nvCxnSpPr>
              <p:cNvPr id="165" name="Straight Arrow Connector 164"/>
              <p:cNvCxnSpPr>
                <a:endCxn id="44" idx="0"/>
              </p:cNvCxnSpPr>
              <p:nvPr/>
            </p:nvCxnSpPr>
            <p:spPr bwMode="auto">
              <a:xfrm rot="5400000">
                <a:off x="4913330" y="3124162"/>
                <a:ext cx="684191" cy="43339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Arc 171"/>
              <p:cNvSpPr/>
              <p:nvPr/>
            </p:nvSpPr>
            <p:spPr bwMode="auto">
              <a:xfrm rot="8394348">
                <a:off x="5280032" y="2954314"/>
                <a:ext cx="381003" cy="304791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53" name="Rounded Rectangle 52"/>
            <p:cNvSpPr/>
            <p:nvPr/>
          </p:nvSpPr>
          <p:spPr bwMode="auto">
            <a:xfrm>
              <a:off x="5143506" y="4929103"/>
              <a:ext cx="1071570" cy="500046"/>
            </a:xfrm>
            <a:prstGeom prst="roundRect">
              <a:avLst/>
            </a:prstGeom>
            <a:solidFill>
              <a:srgbClr val="D60093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</a:t>
              </a:r>
            </a:p>
          </p:txBody>
        </p:sp>
        <p:sp>
          <p:nvSpPr>
            <p:cNvPr id="24589" name="TextBox 63"/>
            <p:cNvSpPr txBox="1">
              <a:spLocks noChangeArrowheads="1"/>
            </p:cNvSpPr>
            <p:nvPr/>
          </p:nvSpPr>
          <p:spPr bwMode="auto">
            <a:xfrm>
              <a:off x="5143504" y="5500702"/>
              <a:ext cx="1143008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>
                  <a:solidFill>
                    <a:srgbClr val="D60093"/>
                  </a:solidFill>
                </a:rPr>
                <a:t>Lasso Penalty</a:t>
              </a:r>
              <a:endParaRPr lang="en-US" sz="1900">
                <a:solidFill>
                  <a:srgbClr val="D60093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6500828" y="4929103"/>
              <a:ext cx="2500328" cy="500046"/>
            </a:xfrm>
            <a:prstGeom prst="roundRect">
              <a:avLst/>
            </a:prstGeom>
            <a:solidFill>
              <a:srgbClr val="FF00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</a:t>
              </a:r>
            </a:p>
          </p:txBody>
        </p:sp>
        <p:sp>
          <p:nvSpPr>
            <p:cNvPr id="24591" name="TextBox 65"/>
            <p:cNvSpPr txBox="1">
              <a:spLocks noChangeArrowheads="1"/>
            </p:cNvSpPr>
            <p:nvPr/>
          </p:nvSpPr>
          <p:spPr bwMode="auto">
            <a:xfrm>
              <a:off x="6357950" y="5500702"/>
              <a:ext cx="328614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Graph-constrained fusion penalty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5638800" y="3248025"/>
            <a:ext cx="3352800" cy="2133600"/>
            <a:chOff x="5638800" y="3248025"/>
            <a:chExt cx="3352800" cy="2133600"/>
          </a:xfrm>
        </p:grpSpPr>
        <p:sp>
          <p:nvSpPr>
            <p:cNvPr id="24583" name="TextBox 170"/>
            <p:cNvSpPr txBox="1">
              <a:spLocks noChangeArrowheads="1"/>
            </p:cNvSpPr>
            <p:nvPr/>
          </p:nvSpPr>
          <p:spPr bwMode="auto">
            <a:xfrm>
              <a:off x="7848600" y="3792538"/>
              <a:ext cx="10668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7030A0"/>
                  </a:solidFill>
                  <a:latin typeface="Calibri" charset="0"/>
                </a:rPr>
                <a:t>Fusion</a:t>
              </a: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7315200" y="4848225"/>
              <a:ext cx="1676400" cy="5334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175" name="Straight Arrow Connector 174"/>
            <p:cNvCxnSpPr/>
            <p:nvPr/>
          </p:nvCxnSpPr>
          <p:spPr bwMode="auto">
            <a:xfrm rot="16200000" flipH="1">
              <a:off x="7886700" y="4352925"/>
              <a:ext cx="685800" cy="3048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 bwMode="auto">
            <a:xfrm rot="10800000">
              <a:off x="5638800" y="3248025"/>
              <a:ext cx="2438400" cy="9144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6411913" y="6581001"/>
            <a:ext cx="240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幼圆" charset="0"/>
                <a:cs typeface="幼圆" charset="0"/>
              </a:rPr>
              <a:t>Kim &amp; Xing, </a:t>
            </a:r>
            <a:r>
              <a:rPr lang="en-US" sz="1200" dirty="0" err="1" smtClean="0">
                <a:ea typeface="幼圆" charset="0"/>
                <a:cs typeface="幼圆" charset="0"/>
              </a:rPr>
              <a:t>PloS</a:t>
            </a:r>
            <a:r>
              <a:rPr lang="en-US" sz="1200" dirty="0" smtClean="0">
                <a:ea typeface="幼圆" charset="0"/>
                <a:cs typeface="幼圆" charset="0"/>
              </a:rPr>
              <a:t> Genetics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4714875"/>
            <a:ext cx="1571625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Down Arrow 76"/>
          <p:cNvSpPr/>
          <p:nvPr/>
        </p:nvSpPr>
        <p:spPr bwMode="auto">
          <a:xfrm rot="15682642">
            <a:off x="3967162" y="4659313"/>
            <a:ext cx="428625" cy="222250"/>
          </a:xfrm>
          <a:prstGeom prst="downArrow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17000343">
            <a:off x="7411244" y="5036344"/>
            <a:ext cx="428625" cy="300037"/>
          </a:xfrm>
          <a:prstGeom prst="downArrow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6" name="Down Arrow 75"/>
          <p:cNvSpPr/>
          <p:nvPr/>
        </p:nvSpPr>
        <p:spPr bwMode="auto">
          <a:xfrm rot="16391817">
            <a:off x="3973513" y="3263900"/>
            <a:ext cx="404812" cy="198438"/>
          </a:xfrm>
          <a:prstGeom prst="downArrow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6390" name="Title 1"/>
          <p:cNvSpPr>
            <a:spLocks noGrp="1"/>
          </p:cNvSpPr>
          <p:nvPr>
            <p:ph type="title"/>
          </p:nvPr>
        </p:nvSpPr>
        <p:spPr>
          <a:xfrm>
            <a:off x="730250" y="71438"/>
            <a:ext cx="7678738" cy="1143000"/>
          </a:xfrm>
        </p:spPr>
        <p:txBody>
          <a:bodyPr/>
          <a:lstStyle/>
          <a:p>
            <a:r>
              <a:rPr lang="en-US" smtClean="0">
                <a:ea typeface="幼圆"/>
              </a:rPr>
              <a:t/>
            </a:r>
            <a:br>
              <a:rPr lang="en-US" smtClean="0">
                <a:ea typeface="幼圆"/>
              </a:rPr>
            </a:br>
            <a:r>
              <a:rPr lang="en-US" sz="3200" b="1" smtClean="0">
                <a:latin typeface="Arial" pitchFamily="34" charset="0"/>
                <a:ea typeface="幼圆"/>
                <a:cs typeface="Arial" pitchFamily="34" charset="0"/>
              </a:rPr>
              <a:t>Genetic Basis of </a:t>
            </a:r>
            <a:r>
              <a:rPr lang="en-US" sz="3200" b="1" smtClean="0">
                <a:solidFill>
                  <a:srgbClr val="1F1FD3"/>
                </a:solidFill>
                <a:latin typeface="Arial" pitchFamily="34" charset="0"/>
                <a:ea typeface="幼圆"/>
                <a:cs typeface="Arial" pitchFamily="34" charset="0"/>
              </a:rPr>
              <a:t>Complex</a:t>
            </a:r>
            <a:r>
              <a:rPr lang="en-US" sz="3200" b="1" smtClean="0">
                <a:latin typeface="Arial" pitchFamily="34" charset="0"/>
                <a:ea typeface="幼圆"/>
                <a:cs typeface="Arial" pitchFamily="34" charset="0"/>
              </a:rPr>
              <a:t> Diseases</a:t>
            </a:r>
          </a:p>
        </p:txBody>
      </p: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7572375" y="2357438"/>
            <a:ext cx="1952625" cy="1357312"/>
            <a:chOff x="7834905" y="2357430"/>
            <a:chExt cx="1952069" cy="1357696"/>
          </a:xfrm>
        </p:grpSpPr>
        <p:pic>
          <p:nvPicPr>
            <p:cNvPr id="1643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34905" y="2357430"/>
              <a:ext cx="1452003" cy="1357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38" name="TextBox 40"/>
            <p:cNvSpPr txBox="1">
              <a:spLocks noChangeArrowheads="1"/>
            </p:cNvSpPr>
            <p:nvPr/>
          </p:nvSpPr>
          <p:spPr bwMode="auto">
            <a:xfrm>
              <a:off x="7929605" y="2714620"/>
              <a:ext cx="185736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3516F0"/>
                  </a:solidFill>
                </a:rPr>
                <a:t>Healthy</a:t>
              </a:r>
            </a:p>
          </p:txBody>
        </p:sp>
      </p:grpSp>
      <p:sp>
        <p:nvSpPr>
          <p:cNvPr id="16392" name="TextBox 41"/>
          <p:cNvSpPr txBox="1">
            <a:spLocks noChangeArrowheads="1"/>
          </p:cNvSpPr>
          <p:nvPr/>
        </p:nvSpPr>
        <p:spPr bwMode="auto">
          <a:xfrm>
            <a:off x="7786688" y="5211763"/>
            <a:ext cx="1643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Cancer</a:t>
            </a: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142875" y="2500313"/>
            <a:ext cx="3929063" cy="3651250"/>
            <a:chOff x="317200" y="1571625"/>
            <a:chExt cx="4904057" cy="5172990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317200" y="2133907"/>
              <a:ext cx="4882261" cy="2087189"/>
            </a:xfrm>
            <a:prstGeom prst="roundRect">
              <a:avLst>
                <a:gd name="adj" fmla="val 8231"/>
              </a:avLst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317200" y="4286319"/>
              <a:ext cx="4882261" cy="1630617"/>
            </a:xfrm>
            <a:prstGeom prst="roundRect">
              <a:avLst>
                <a:gd name="adj" fmla="val 8231"/>
              </a:avLst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640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0669" y="2279650"/>
              <a:ext cx="131763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382" y="2762250"/>
              <a:ext cx="15081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6382" y="3284538"/>
              <a:ext cx="14446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5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6382" y="3806825"/>
              <a:ext cx="134937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06" name="TextBox 12"/>
            <p:cNvSpPr txBox="1">
              <a:spLocks noChangeArrowheads="1"/>
            </p:cNvSpPr>
            <p:nvPr/>
          </p:nvSpPr>
          <p:spPr bwMode="auto">
            <a:xfrm>
              <a:off x="720694" y="2306639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ACTCGTACGTAGACCTAGCATTACGCAATAATGCGA</a:t>
              </a:r>
            </a:p>
          </p:txBody>
        </p:sp>
        <p:pic>
          <p:nvPicPr>
            <p:cNvPr id="16407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06382" y="5437188"/>
              <a:ext cx="12700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8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06382" y="4914900"/>
              <a:ext cx="13811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09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06382" y="4392613"/>
              <a:ext cx="13970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10" name="TextBox 16"/>
            <p:cNvSpPr txBox="1">
              <a:spLocks noChangeArrowheads="1"/>
            </p:cNvSpPr>
            <p:nvPr/>
          </p:nvSpPr>
          <p:spPr bwMode="auto">
            <a:xfrm>
              <a:off x="720694" y="282733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ACTCGAACCTAGACCTAGCATTACGCAATAATGCGA</a:t>
              </a:r>
            </a:p>
          </p:txBody>
        </p:sp>
        <p:sp>
          <p:nvSpPr>
            <p:cNvPr id="16411" name="TextBox 17"/>
            <p:cNvSpPr txBox="1">
              <a:spLocks noChangeArrowheads="1"/>
            </p:cNvSpPr>
            <p:nvPr/>
          </p:nvSpPr>
          <p:spPr bwMode="auto">
            <a:xfrm>
              <a:off x="720694" y="3349624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TCTCGTACGTAGACGTAGCATTACGCAATTATCCGA</a:t>
              </a:r>
            </a:p>
          </p:txBody>
        </p:sp>
        <p:sp>
          <p:nvSpPr>
            <p:cNvPr id="16412" name="TextBox 18"/>
            <p:cNvSpPr txBox="1">
              <a:spLocks noChangeArrowheads="1"/>
            </p:cNvSpPr>
            <p:nvPr/>
          </p:nvSpPr>
          <p:spPr bwMode="auto">
            <a:xfrm>
              <a:off x="720694" y="3871913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ACTCGAACCTAGACCTAGCATTACGCAATTATCCGA</a:t>
              </a:r>
            </a:p>
          </p:txBody>
        </p:sp>
        <p:sp>
          <p:nvSpPr>
            <p:cNvPr id="16413" name="TextBox 19"/>
            <p:cNvSpPr txBox="1">
              <a:spLocks noChangeArrowheads="1"/>
            </p:cNvSpPr>
            <p:nvPr/>
          </p:nvSpPr>
          <p:spPr bwMode="auto">
            <a:xfrm>
              <a:off x="720694" y="4410075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ACTCGTACGTAGACGTAGCATAACGCAATAATGCGA</a:t>
              </a:r>
            </a:p>
          </p:txBody>
        </p:sp>
        <p:sp>
          <p:nvSpPr>
            <p:cNvPr id="16414" name="TextBox 20"/>
            <p:cNvSpPr txBox="1">
              <a:spLocks noChangeArrowheads="1"/>
            </p:cNvSpPr>
            <p:nvPr/>
          </p:nvSpPr>
          <p:spPr bwMode="auto">
            <a:xfrm>
              <a:off x="720694" y="497998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TCTCGTACCTAGACGTAGCATAACGCAATAATCCGA</a:t>
              </a:r>
            </a:p>
          </p:txBody>
        </p:sp>
        <p:sp>
          <p:nvSpPr>
            <p:cNvPr id="16415" name="TextBox 21"/>
            <p:cNvSpPr txBox="1">
              <a:spLocks noChangeArrowheads="1"/>
            </p:cNvSpPr>
            <p:nvPr/>
          </p:nvSpPr>
          <p:spPr bwMode="auto">
            <a:xfrm>
              <a:off x="720694" y="551973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ACTCGAACCTAGACCTAGCATAACGCAATTATCCGA</a:t>
              </a:r>
            </a:p>
          </p:txBody>
        </p:sp>
        <p:pic>
          <p:nvPicPr>
            <p:cNvPr id="16416" name="Picture 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00019" y="1571625"/>
              <a:ext cx="4821238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Rectangle 29"/>
            <p:cNvSpPr/>
            <p:nvPr/>
          </p:nvSpPr>
          <p:spPr>
            <a:xfrm>
              <a:off x="400420" y="2241865"/>
              <a:ext cx="4692043" cy="391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0420" y="2741171"/>
              <a:ext cx="4692043" cy="3733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420" y="3262968"/>
              <a:ext cx="4692043" cy="38010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0420" y="3782515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0420" y="4367288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0420" y="4893584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420" y="5410883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6424" name="TextBox 48"/>
            <p:cNvSpPr txBox="1">
              <a:spLocks noChangeArrowheads="1"/>
            </p:cNvSpPr>
            <p:nvPr/>
          </p:nvSpPr>
          <p:spPr bwMode="auto">
            <a:xfrm>
              <a:off x="2437636" y="6221413"/>
              <a:ext cx="2169257" cy="523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Causal SNPs</a:t>
              </a:r>
            </a:p>
          </p:txBody>
        </p:sp>
        <p:grpSp>
          <p:nvGrpSpPr>
            <p:cNvPr id="4" name="Group 50"/>
            <p:cNvGrpSpPr>
              <a:grpSpLocks/>
            </p:cNvGrpSpPr>
            <p:nvPr/>
          </p:nvGrpSpPr>
          <p:grpSpPr bwMode="auto">
            <a:xfrm>
              <a:off x="785782" y="2035175"/>
              <a:ext cx="3843337" cy="4106863"/>
              <a:chOff x="1643042" y="1892808"/>
              <a:chExt cx="3843930" cy="410696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238585" y="1892578"/>
                <a:ext cx="128813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14670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57847" y="1892578"/>
                <a:ext cx="128813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585389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015005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42080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095477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237838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29965" y="2039443"/>
              <a:ext cx="128793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53262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8782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39" name="Down Arrow 38"/>
          <p:cNvSpPr/>
          <p:nvPr/>
        </p:nvSpPr>
        <p:spPr bwMode="auto">
          <a:xfrm rot="15573075">
            <a:off x="7307263" y="2960688"/>
            <a:ext cx="428625" cy="314325"/>
          </a:xfrm>
          <a:prstGeom prst="downArrow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4714875" y="2643188"/>
            <a:ext cx="2286000" cy="2786062"/>
            <a:chOff x="4786332" y="2643182"/>
            <a:chExt cx="2285998" cy="2786082"/>
          </a:xfrm>
        </p:grpSpPr>
        <p:sp>
          <p:nvSpPr>
            <p:cNvPr id="66" name="TextBox 60"/>
            <p:cNvSpPr txBox="1">
              <a:spLocks noChangeArrowheads="1"/>
            </p:cNvSpPr>
            <p:nvPr/>
          </p:nvSpPr>
          <p:spPr bwMode="auto">
            <a:xfrm>
              <a:off x="5214942" y="2928934"/>
              <a:ext cx="1714497" cy="2092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B w="38100"/>
              </a:sp3d>
            </a:bodyPr>
            <a:lstStyle/>
            <a:p>
              <a:pPr>
                <a:defRPr/>
              </a:pPr>
              <a:r>
                <a:rPr lang="en-US" sz="13000" dirty="0">
                  <a:solidFill>
                    <a:srgbClr val="92D050"/>
                  </a:solidFill>
                </a:rPr>
                <a:t>?</a:t>
              </a:r>
            </a:p>
          </p:txBody>
        </p:sp>
        <p:sp>
          <p:nvSpPr>
            <p:cNvPr id="69" name="Cloud 68"/>
            <p:cNvSpPr/>
            <p:nvPr/>
          </p:nvSpPr>
          <p:spPr>
            <a:xfrm>
              <a:off x="4786332" y="2643182"/>
              <a:ext cx="2214561" cy="2786082"/>
            </a:xfrm>
            <a:prstGeom prst="cloud">
              <a:avLst/>
            </a:prstGeom>
            <a:noFill/>
            <a:ln w="53975">
              <a:solidFill>
                <a:srgbClr val="1AA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6399" name="TextBox 69"/>
            <p:cNvSpPr txBox="1">
              <a:spLocks noChangeArrowheads="1"/>
            </p:cNvSpPr>
            <p:nvPr/>
          </p:nvSpPr>
          <p:spPr bwMode="auto">
            <a:xfrm>
              <a:off x="5143504" y="3609148"/>
              <a:ext cx="1928826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900">
                  <a:solidFill>
                    <a:srgbClr val="517A00"/>
                  </a:solidFill>
                </a:rPr>
                <a:t>Biological mechanism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Fusion Penalty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 eaLnBrk="1" hangingPunct="1">
              <a:buFont typeface="Arial" charset="0"/>
              <a:buChar char="•"/>
            </a:pPr>
            <a:endParaRPr lang="en-US" sz="16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</a:rPr>
              <a:t>Fusion </a:t>
            </a:r>
            <a:r>
              <a:rPr lang="en-US" sz="2000" dirty="0">
                <a:latin typeface="Arial" charset="0"/>
              </a:rPr>
              <a:t>Penalty: </a:t>
            </a:r>
            <a:r>
              <a:rPr lang="en-US" sz="2000" dirty="0">
                <a:solidFill>
                  <a:srgbClr val="CC6600"/>
                </a:solidFill>
                <a:latin typeface="Arial" charset="0"/>
              </a:rPr>
              <a:t>| </a:t>
            </a:r>
            <a:r>
              <a:rPr lang="el-GR" sz="2000" b="1" i="1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sz="2000" b="1" i="1" baseline="-25000" dirty="0" err="1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jk</a:t>
            </a:r>
            <a:r>
              <a:rPr lang="el-GR" sz="2000" b="1" i="1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i="1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  - </a:t>
            </a:r>
            <a:r>
              <a:rPr lang="el-GR" sz="2000" b="1" i="1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sz="2000" b="1" i="1" baseline="-25000" dirty="0" err="1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jm</a:t>
            </a:r>
            <a:r>
              <a:rPr lang="en-US" sz="2000" b="1" i="1" baseline="-25000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i="1" dirty="0">
                <a:solidFill>
                  <a:srgbClr val="CC6600"/>
                </a:solidFill>
                <a:latin typeface="Times New Roman" charset="0"/>
                <a:ea typeface="Times New Roman" charset="0"/>
                <a:cs typeface="Times New Roman" charset="0"/>
              </a:rPr>
              <a:t>|</a:t>
            </a:r>
          </a:p>
          <a:p>
            <a:pPr eaLnBrk="1" hangingPunct="1"/>
            <a:r>
              <a:rPr lang="en-US" sz="2000" dirty="0">
                <a:latin typeface="Arial" charset="0"/>
                <a:ea typeface="Times New Roman" charset="0"/>
                <a:cs typeface="Times New Roman" charset="0"/>
              </a:rPr>
              <a:t>For two correlated traits (connected in the network), the association strengths may have similar values.</a:t>
            </a:r>
            <a:endParaRPr lang="en-US" sz="2000" dirty="0">
              <a:latin typeface="Arial" charset="0"/>
            </a:endParaRPr>
          </a:p>
          <a:p>
            <a:pPr eaLnBrk="1" hangingPunct="1">
              <a:buFont typeface="Arial" charset="0"/>
              <a:buChar char="•"/>
            </a:pPr>
            <a:endParaRPr lang="en-US" dirty="0">
              <a:latin typeface="Arial" charset="0"/>
            </a:endParaRPr>
          </a:p>
          <a:p>
            <a:pPr lvl="2" eaLnBrk="1" hangingPunct="1">
              <a:buFont typeface="Arial" charset="0"/>
              <a:buChar char="•"/>
            </a:pPr>
            <a:endParaRPr lang="en-US" sz="1600" dirty="0">
              <a:latin typeface="Arial" charset="0"/>
            </a:endParaRPr>
          </a:p>
        </p:txBody>
      </p:sp>
      <p:sp>
        <p:nvSpPr>
          <p:cNvPr id="25604" name="TextBox 113"/>
          <p:cNvSpPr txBox="1">
            <a:spLocks noChangeArrowheads="1"/>
          </p:cNvSpPr>
          <p:nvPr/>
        </p:nvSpPr>
        <p:spPr bwMode="auto">
          <a:xfrm>
            <a:off x="2895600" y="1981200"/>
            <a:ext cx="36576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4772" tIns="72386" rIns="144772" bIns="72386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  <a:ea typeface="Arial" charset="0"/>
                <a:cs typeface="Arial" charset="0"/>
              </a:rPr>
              <a:t>ACGTT</a:t>
            </a:r>
            <a:r>
              <a:rPr lang="en-US" sz="2000" b="1">
                <a:solidFill>
                  <a:srgbClr val="FF0000"/>
                </a:solidFill>
                <a:latin typeface="Calibri" charset="0"/>
                <a:ea typeface="Arial" charset="0"/>
                <a:cs typeface="Arial" charset="0"/>
              </a:rPr>
              <a:t>T</a:t>
            </a:r>
            <a:r>
              <a:rPr lang="en-US" sz="2000">
                <a:latin typeface="Calibri" charset="0"/>
                <a:ea typeface="Arial" charset="0"/>
                <a:cs typeface="Arial" charset="0"/>
              </a:rPr>
              <a:t>TACTGTACAATT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rot="16200000" flipH="1">
            <a:off x="3415507" y="2718594"/>
            <a:ext cx="1327150" cy="566737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352800" y="3048000"/>
            <a:ext cx="4114800" cy="1981200"/>
            <a:chOff x="2592388" y="3276600"/>
            <a:chExt cx="2662237" cy="1044575"/>
          </a:xfrm>
        </p:grpSpPr>
        <p:sp>
          <p:nvSpPr>
            <p:cNvPr id="19" name="Flowchart: Connector 18"/>
            <p:cNvSpPr/>
            <p:nvPr/>
          </p:nvSpPr>
          <p:spPr bwMode="auto">
            <a:xfrm>
              <a:off x="5085154" y="3276600"/>
              <a:ext cx="166390" cy="15233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0" name="Flowchart: Connector 19"/>
            <p:cNvSpPr/>
            <p:nvPr/>
          </p:nvSpPr>
          <p:spPr bwMode="auto">
            <a:xfrm>
              <a:off x="5088235" y="3680034"/>
              <a:ext cx="166390" cy="15233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1" name="Flowchart: Connector 20"/>
            <p:cNvSpPr/>
            <p:nvPr/>
          </p:nvSpPr>
          <p:spPr bwMode="auto">
            <a:xfrm>
              <a:off x="4433974" y="3597171"/>
              <a:ext cx="166390" cy="15233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2" name="Flowchart: Connector 21"/>
            <p:cNvSpPr/>
            <p:nvPr/>
          </p:nvSpPr>
          <p:spPr bwMode="auto">
            <a:xfrm>
              <a:off x="3753008" y="3881751"/>
              <a:ext cx="168444" cy="15233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3" name="Flowchart: Connector 22"/>
            <p:cNvSpPr/>
            <p:nvPr/>
          </p:nvSpPr>
          <p:spPr bwMode="auto">
            <a:xfrm>
              <a:off x="3220972" y="3579594"/>
              <a:ext cx="166390" cy="152334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4" name="Flowchart: Connector 3"/>
            <p:cNvSpPr/>
            <p:nvPr/>
          </p:nvSpPr>
          <p:spPr bwMode="auto">
            <a:xfrm>
              <a:off x="2592388" y="3788007"/>
              <a:ext cx="166390" cy="152334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5" name="Flowchart: Connector 24"/>
            <p:cNvSpPr/>
            <p:nvPr/>
          </p:nvSpPr>
          <p:spPr bwMode="auto">
            <a:xfrm>
              <a:off x="3087449" y="4168841"/>
              <a:ext cx="167417" cy="15233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28" name="Straight Connector 27"/>
            <p:cNvCxnSpPr>
              <a:endCxn id="20" idx="0"/>
            </p:cNvCxnSpPr>
            <p:nvPr/>
          </p:nvCxnSpPr>
          <p:spPr bwMode="auto">
            <a:xfrm rot="16200000" flipH="1">
              <a:off x="5024518" y="3532095"/>
              <a:ext cx="284580" cy="1129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9" idx="2"/>
              <a:endCxn id="21" idx="7"/>
            </p:cNvCxnSpPr>
            <p:nvPr/>
          </p:nvCxnSpPr>
          <p:spPr bwMode="auto">
            <a:xfrm rot="10800000" flipV="1">
              <a:off x="4574686" y="3352767"/>
              <a:ext cx="510468" cy="26700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20" idx="2"/>
            </p:cNvCxnSpPr>
            <p:nvPr/>
          </p:nvCxnSpPr>
          <p:spPr bwMode="auto">
            <a:xfrm>
              <a:off x="4600364" y="3659109"/>
              <a:ext cx="487871" cy="9709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5"/>
            </p:cNvCxnSpPr>
            <p:nvPr/>
          </p:nvCxnSpPr>
          <p:spPr bwMode="auto">
            <a:xfrm rot="16200000" flipH="1">
              <a:off x="2765758" y="3887138"/>
              <a:ext cx="314712" cy="37591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2" idx="1"/>
            </p:cNvCxnSpPr>
            <p:nvPr/>
          </p:nvCxnSpPr>
          <p:spPr bwMode="auto">
            <a:xfrm>
              <a:off x="3372982" y="3651576"/>
              <a:ext cx="405704" cy="25193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2" idx="3"/>
              <a:endCxn id="25" idx="6"/>
            </p:cNvCxnSpPr>
            <p:nvPr/>
          </p:nvCxnSpPr>
          <p:spPr bwMode="auto">
            <a:xfrm rot="5400000">
              <a:off x="3400015" y="3866337"/>
              <a:ext cx="233523" cy="52382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2"/>
            </p:cNvCxnSpPr>
            <p:nvPr/>
          </p:nvCxnSpPr>
          <p:spPr bwMode="auto">
            <a:xfrm rot="10800000" flipV="1">
              <a:off x="2719748" y="3655761"/>
              <a:ext cx="501224" cy="166563"/>
            </a:xfrm>
            <a:prstGeom prst="line">
              <a:avLst/>
            </a:prstGeom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4"/>
            </p:cNvCxnSpPr>
            <p:nvPr/>
          </p:nvCxnSpPr>
          <p:spPr bwMode="auto">
            <a:xfrm rot="5400000">
              <a:off x="3031787" y="3895435"/>
              <a:ext cx="436914" cy="10989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>
              <a:off x="2773157" y="3860825"/>
              <a:ext cx="991150" cy="4268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21" idx="2"/>
            </p:cNvCxnSpPr>
            <p:nvPr/>
          </p:nvCxnSpPr>
          <p:spPr bwMode="auto">
            <a:xfrm flipV="1">
              <a:off x="3887558" y="3673338"/>
              <a:ext cx="546416" cy="24105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 bwMode="auto">
          <a:xfrm rot="5400000">
            <a:off x="2798763" y="3021013"/>
            <a:ext cx="1679575" cy="314325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 bwMode="auto">
          <a:xfrm rot="9025581">
            <a:off x="3654425" y="2713038"/>
            <a:ext cx="468313" cy="350837"/>
          </a:xfrm>
          <a:prstGeom prst="arc">
            <a:avLst>
              <a:gd name="adj1" fmla="val 14409167"/>
              <a:gd name="adj2" fmla="val 0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9" name="TextBox 49"/>
          <p:cNvSpPr txBox="1">
            <a:spLocks noChangeArrowheads="1"/>
          </p:cNvSpPr>
          <p:nvPr/>
        </p:nvSpPr>
        <p:spPr bwMode="auto">
          <a:xfrm>
            <a:off x="3429000" y="16002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AAE1E"/>
                </a:solidFill>
              </a:rPr>
              <a:t>SNP </a:t>
            </a:r>
            <a:r>
              <a:rPr lang="en-US" b="1" i="1" dirty="0">
                <a:solidFill>
                  <a:srgbClr val="1AAE1E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</p:txBody>
      </p:sp>
      <p:sp>
        <p:nvSpPr>
          <p:cNvPr id="25610" name="TextBox 50"/>
          <p:cNvSpPr txBox="1">
            <a:spLocks noChangeArrowheads="1"/>
          </p:cNvSpPr>
          <p:nvPr/>
        </p:nvSpPr>
        <p:spPr bwMode="auto">
          <a:xfrm>
            <a:off x="4495800" y="3429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AAE1E"/>
                </a:solidFill>
              </a:rPr>
              <a:t>Trait </a:t>
            </a:r>
            <a:r>
              <a:rPr lang="en-US" b="1" i="1">
                <a:solidFill>
                  <a:srgbClr val="1AAE1E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</a:p>
        </p:txBody>
      </p:sp>
      <p:sp>
        <p:nvSpPr>
          <p:cNvPr id="25611" name="TextBox 51"/>
          <p:cNvSpPr txBox="1">
            <a:spLocks noChangeArrowheads="1"/>
          </p:cNvSpPr>
          <p:nvPr/>
        </p:nvSpPr>
        <p:spPr bwMode="auto">
          <a:xfrm>
            <a:off x="2514600" y="38862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AAE1E"/>
                </a:solidFill>
              </a:rPr>
              <a:t>Trait </a:t>
            </a:r>
            <a:r>
              <a:rPr lang="en-US" b="1" i="1">
                <a:solidFill>
                  <a:srgbClr val="1AAE1E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5813" y="2590800"/>
            <a:ext cx="2871787" cy="6159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Association strength   between SNP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j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and Trait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: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l-GR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jk</a:t>
            </a:r>
            <a:endParaRPr lang="en-US" b="1" i="1" baseline="-25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91000" y="2514600"/>
            <a:ext cx="3024188" cy="6159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Association strength   between SNP </a:t>
            </a:r>
            <a:r>
              <a:rPr lang="en-US" sz="1600" i="1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j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and Trait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Perpetua" charset="0"/>
                <a:ea typeface="Times New Roman" charset="0"/>
                <a:cs typeface="Times New Roman" charset="0"/>
              </a:rPr>
              <a:t>: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l-GR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jm</a:t>
            </a:r>
            <a:endParaRPr lang="en-US" b="1" i="1" baseline="-25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3200" y="6581001"/>
            <a:ext cx="2468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幼圆" charset="0"/>
                <a:cs typeface="幼圆" charset="0"/>
              </a:rPr>
              <a:t>Kim &amp; Xing, </a:t>
            </a:r>
            <a:r>
              <a:rPr lang="en-US" sz="1200" dirty="0" err="1" smtClean="0">
                <a:ea typeface="幼圆" charset="0"/>
                <a:cs typeface="幼圆" charset="0"/>
              </a:rPr>
              <a:t>PloS</a:t>
            </a:r>
            <a:r>
              <a:rPr lang="en-US" sz="1200" dirty="0" smtClean="0">
                <a:ea typeface="幼圆" charset="0"/>
                <a:cs typeface="幼圆" charset="0"/>
              </a:rPr>
              <a:t> Genetics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Box 38"/>
          <p:cNvSpPr txBox="1">
            <a:spLocks noChangeArrowheads="1"/>
          </p:cNvSpPr>
          <p:nvPr/>
        </p:nvSpPr>
        <p:spPr bwMode="auto">
          <a:xfrm>
            <a:off x="3595688" y="1600200"/>
            <a:ext cx="4191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C00000"/>
                </a:solidFill>
              </a:rPr>
              <a:t>Overall effect</a:t>
            </a:r>
          </a:p>
        </p:txBody>
      </p:sp>
      <p:sp>
        <p:nvSpPr>
          <p:cNvPr id="266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Transcriptome</a:t>
            </a:r>
            <a:r>
              <a:rPr lang="en-US" dirty="0" smtClean="0"/>
              <a:t> Association: </a:t>
            </a:r>
            <a:br>
              <a:rPr lang="en-US" dirty="0" smtClean="0"/>
            </a:br>
            <a:r>
              <a:rPr lang="en-US" dirty="0" smtClean="0"/>
              <a:t>Graph-Constrained Fused Lasso</a:t>
            </a:r>
            <a:endParaRPr lang="en-US" dirty="0"/>
          </a:p>
        </p:txBody>
      </p:sp>
      <p:sp>
        <p:nvSpPr>
          <p:cNvPr id="266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Fusion effect propagates to the entire network </a:t>
            </a:r>
          </a:p>
          <a:p>
            <a:r>
              <a:rPr lang="en-US" smtClean="0"/>
              <a:t>Association between SNPs and subnetworks of traits</a:t>
            </a:r>
          </a:p>
          <a:p>
            <a:pPr lvl="2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595224" y="6581001"/>
            <a:ext cx="238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幼圆" charset="0"/>
                <a:cs typeface="幼圆" charset="0"/>
              </a:rPr>
              <a:t>Kim &amp; Xing, </a:t>
            </a:r>
            <a:r>
              <a:rPr lang="en-US" sz="1200" dirty="0" err="1" smtClean="0">
                <a:ea typeface="幼圆" charset="0"/>
                <a:cs typeface="幼圆" charset="0"/>
              </a:rPr>
              <a:t>PloS</a:t>
            </a:r>
            <a:r>
              <a:rPr lang="en-US" sz="1200" dirty="0" smtClean="0">
                <a:ea typeface="幼圆" charset="0"/>
                <a:cs typeface="幼圆" charset="0"/>
              </a:rPr>
              <a:t> Genetics 2009</a:t>
            </a:r>
            <a:endParaRPr lang="en-US" sz="1200" dirty="0"/>
          </a:p>
        </p:txBody>
      </p:sp>
      <p:grpSp>
        <p:nvGrpSpPr>
          <p:cNvPr id="64" name="Group 39"/>
          <p:cNvGrpSpPr>
            <a:grpSpLocks/>
          </p:cNvGrpSpPr>
          <p:nvPr/>
        </p:nvGrpSpPr>
        <p:grpSpPr bwMode="auto">
          <a:xfrm>
            <a:off x="2285400" y="2407554"/>
            <a:ext cx="4930775" cy="2527300"/>
            <a:chOff x="2536825" y="2959100"/>
            <a:chExt cx="4092575" cy="1912937"/>
          </a:xfrm>
        </p:grpSpPr>
        <p:sp>
          <p:nvSpPr>
            <p:cNvPr id="65" name="TextBox 113"/>
            <p:cNvSpPr txBox="1">
              <a:spLocks noChangeArrowheads="1"/>
            </p:cNvSpPr>
            <p:nvPr/>
          </p:nvSpPr>
          <p:spPr bwMode="auto">
            <a:xfrm>
              <a:off x="2971800" y="2959100"/>
              <a:ext cx="3657600" cy="413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4772" tIns="72386" rIns="144772" bIns="72386">
              <a:prstTxWarp prst="textNoShape">
                <a:avLst/>
              </a:prstTxWarp>
              <a:spAutoFit/>
            </a:bodyPr>
            <a:lstStyle/>
            <a:p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A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C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GTTTT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A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CT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G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TACAA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T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5400000">
              <a:off x="3682283" y="3388857"/>
              <a:ext cx="568353" cy="35049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lowchart: Connector 8"/>
            <p:cNvSpPr/>
            <p:nvPr/>
          </p:nvSpPr>
          <p:spPr bwMode="auto">
            <a:xfrm>
              <a:off x="5389506" y="3719709"/>
              <a:ext cx="167339" cy="15260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68" name="Flowchart: Connector 9"/>
            <p:cNvSpPr/>
            <p:nvPr/>
          </p:nvSpPr>
          <p:spPr bwMode="auto">
            <a:xfrm>
              <a:off x="5392141" y="4122243"/>
              <a:ext cx="167339" cy="15260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69" name="Flowchart: Connector 10"/>
            <p:cNvSpPr/>
            <p:nvPr/>
          </p:nvSpPr>
          <p:spPr bwMode="auto">
            <a:xfrm>
              <a:off x="4738594" y="4038131"/>
              <a:ext cx="167339" cy="15260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70" name="Flowchart: Connector 11"/>
            <p:cNvSpPr/>
            <p:nvPr/>
          </p:nvSpPr>
          <p:spPr bwMode="auto">
            <a:xfrm>
              <a:off x="4057376" y="4324110"/>
              <a:ext cx="168657" cy="15260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71" name="Flowchart: Connector 12"/>
            <p:cNvSpPr/>
            <p:nvPr/>
          </p:nvSpPr>
          <p:spPr bwMode="auto">
            <a:xfrm>
              <a:off x="3526369" y="4022511"/>
              <a:ext cx="166022" cy="15260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72" name="Flowchart: Connector 3"/>
            <p:cNvSpPr/>
            <p:nvPr/>
          </p:nvSpPr>
          <p:spPr bwMode="auto">
            <a:xfrm>
              <a:off x="2896540" y="4229185"/>
              <a:ext cx="167339" cy="152602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73" name="Flowchart: Connector 14"/>
            <p:cNvSpPr/>
            <p:nvPr/>
          </p:nvSpPr>
          <p:spPr bwMode="auto">
            <a:xfrm>
              <a:off x="3391971" y="4610090"/>
              <a:ext cx="167339" cy="152603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 bwMode="auto">
            <a:xfrm rot="16200000" flipH="1">
              <a:off x="5319505" y="3454914"/>
              <a:ext cx="337648" cy="23717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 bwMode="auto">
            <a:xfrm rot="5400000">
              <a:off x="5092158" y="3251394"/>
              <a:ext cx="295592" cy="38870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89" idx="1"/>
            </p:cNvCxnSpPr>
            <p:nvPr/>
          </p:nvCxnSpPr>
          <p:spPr bwMode="auto">
            <a:xfrm rot="16200000" flipH="1">
              <a:off x="4469233" y="3426747"/>
              <a:ext cx="438581" cy="14494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78" idx="0"/>
            </p:cNvCxnSpPr>
            <p:nvPr/>
          </p:nvCxnSpPr>
          <p:spPr bwMode="auto">
            <a:xfrm rot="16200000" flipH="1">
              <a:off x="3110429" y="3481092"/>
              <a:ext cx="568353" cy="16602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 bwMode="auto">
            <a:xfrm>
              <a:off x="2536825" y="3848279"/>
              <a:ext cx="1881583" cy="1023758"/>
            </a:xfrm>
            <a:prstGeom prst="ellipse">
              <a:avLst/>
            </a:prstGeom>
            <a:noFill/>
            <a:ln w="50800">
              <a:solidFill>
                <a:srgbClr val="6699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79" name="Straight Connector 78"/>
            <p:cNvCxnSpPr>
              <a:endCxn id="68" idx="0"/>
            </p:cNvCxnSpPr>
            <p:nvPr/>
          </p:nvCxnSpPr>
          <p:spPr bwMode="auto">
            <a:xfrm rot="16200000" flipH="1">
              <a:off x="5328810" y="3974584"/>
              <a:ext cx="284777" cy="10541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7" idx="2"/>
              <a:endCxn id="69" idx="7"/>
            </p:cNvCxnSpPr>
            <p:nvPr/>
          </p:nvCxnSpPr>
          <p:spPr bwMode="auto">
            <a:xfrm rot="10800000" flipV="1">
              <a:off x="4879580" y="3795409"/>
              <a:ext cx="509925" cy="265553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68" idx="2"/>
            </p:cNvCxnSpPr>
            <p:nvPr/>
          </p:nvCxnSpPr>
          <p:spPr bwMode="auto">
            <a:xfrm>
              <a:off x="4905933" y="4100614"/>
              <a:ext cx="486208" cy="98531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2" idx="5"/>
            </p:cNvCxnSpPr>
            <p:nvPr/>
          </p:nvCxnSpPr>
          <p:spPr bwMode="auto">
            <a:xfrm rot="16200000" flipH="1">
              <a:off x="3070516" y="4328603"/>
              <a:ext cx="314818" cy="375526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70" idx="1"/>
            </p:cNvCxnSpPr>
            <p:nvPr/>
          </p:nvCxnSpPr>
          <p:spPr bwMode="auto">
            <a:xfrm>
              <a:off x="3677897" y="4092203"/>
              <a:ext cx="404514" cy="254738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0" idx="3"/>
              <a:endCxn id="73" idx="6"/>
            </p:cNvCxnSpPr>
            <p:nvPr/>
          </p:nvCxnSpPr>
          <p:spPr bwMode="auto">
            <a:xfrm rot="5400000">
              <a:off x="3704306" y="4307685"/>
              <a:ext cx="233109" cy="52310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1" idx="2"/>
            </p:cNvCxnSpPr>
            <p:nvPr/>
          </p:nvCxnSpPr>
          <p:spPr bwMode="auto">
            <a:xfrm rot="10800000" flipV="1">
              <a:off x="3024350" y="4099413"/>
              <a:ext cx="502019" cy="16582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1" idx="4"/>
            </p:cNvCxnSpPr>
            <p:nvPr/>
          </p:nvCxnSpPr>
          <p:spPr bwMode="auto">
            <a:xfrm rot="5400000">
              <a:off x="3337210" y="4337920"/>
              <a:ext cx="434977" cy="109363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>
              <a:off x="3078373" y="4302482"/>
              <a:ext cx="990862" cy="44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69" idx="2"/>
            </p:cNvCxnSpPr>
            <p:nvPr/>
          </p:nvCxnSpPr>
          <p:spPr bwMode="auto">
            <a:xfrm flipV="1">
              <a:off x="4193093" y="4115033"/>
              <a:ext cx="545501" cy="2415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 bwMode="auto">
            <a:xfrm>
              <a:off x="4556760" y="3593541"/>
              <a:ext cx="1392740" cy="851930"/>
            </a:xfrm>
            <a:prstGeom prst="ellipse">
              <a:avLst/>
            </a:prstGeom>
            <a:noFill/>
            <a:ln w="50800">
              <a:solidFill>
                <a:srgbClr val="6699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286000" y="2406650"/>
            <a:ext cx="4854575" cy="2522538"/>
            <a:chOff x="2765425" y="3344863"/>
            <a:chExt cx="4092575" cy="2065337"/>
          </a:xfrm>
        </p:grpSpPr>
        <p:sp>
          <p:nvSpPr>
            <p:cNvPr id="27655" name="TextBox 113"/>
            <p:cNvSpPr txBox="1">
              <a:spLocks noChangeArrowheads="1"/>
            </p:cNvSpPr>
            <p:nvPr/>
          </p:nvSpPr>
          <p:spPr bwMode="auto">
            <a:xfrm>
              <a:off x="3200400" y="3344863"/>
              <a:ext cx="3657600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4772" tIns="72386" rIns="144772" bIns="72386">
              <a:prstTxWarp prst="textNoShape">
                <a:avLst/>
              </a:prstTxWarp>
              <a:spAutoFit/>
            </a:bodyPr>
            <a:lstStyle/>
            <a:p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A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C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GTTT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AC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GTACA</a:t>
              </a:r>
              <a:r>
                <a:rPr lang="en-US" sz="260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A</a:t>
              </a:r>
              <a:r>
                <a:rPr lang="en-US" sz="2600">
                  <a:latin typeface="Calibri" charset="0"/>
                  <a:ea typeface="Arial" charset="0"/>
                  <a:cs typeface="Arial" charset="0"/>
                </a:rPr>
                <a:t>TT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rot="5400000">
              <a:off x="3892123" y="3830906"/>
              <a:ext cx="530307" cy="27569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rot="16200000" flipH="1">
              <a:off x="5443076" y="3861844"/>
              <a:ext cx="339241" cy="2275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5273432" y="3725696"/>
              <a:ext cx="346625" cy="254755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7" idx="1"/>
            </p:cNvCxnSpPr>
            <p:nvPr/>
          </p:nvCxnSpPr>
          <p:spPr bwMode="auto">
            <a:xfrm rot="16200000" flipH="1">
              <a:off x="4674983" y="3791842"/>
              <a:ext cx="391232" cy="23554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6" idx="0"/>
            </p:cNvCxnSpPr>
            <p:nvPr/>
          </p:nvCxnSpPr>
          <p:spPr bwMode="auto">
            <a:xfrm rot="16200000" flipH="1">
              <a:off x="3398625" y="3927607"/>
              <a:ext cx="508210" cy="10438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 bwMode="auto">
            <a:xfrm>
              <a:off x="2765425" y="4233907"/>
              <a:ext cx="1881674" cy="1176293"/>
            </a:xfrm>
            <a:prstGeom prst="ellipse">
              <a:avLst/>
            </a:prstGeom>
            <a:noFill/>
            <a:ln w="50800">
              <a:solidFill>
                <a:srgbClr val="1AAE1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784947" y="3962255"/>
              <a:ext cx="1393188" cy="973528"/>
            </a:xfrm>
            <a:prstGeom prst="ellipse">
              <a:avLst/>
            </a:prstGeom>
            <a:noFill/>
            <a:ln w="50800">
              <a:solidFill>
                <a:srgbClr val="1AAE1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772" tIns="72386" rIns="144772" bIns="72386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grpSp>
          <p:nvGrpSpPr>
            <p:cNvPr id="3" name="Group 128"/>
            <p:cNvGrpSpPr>
              <a:grpSpLocks/>
            </p:cNvGrpSpPr>
            <p:nvPr/>
          </p:nvGrpSpPr>
          <p:grpSpPr bwMode="auto">
            <a:xfrm>
              <a:off x="2971799" y="4081459"/>
              <a:ext cx="2913071" cy="1252535"/>
              <a:chOff x="381000" y="2633425"/>
              <a:chExt cx="2912521" cy="1252775"/>
            </a:xfrm>
          </p:grpSpPr>
          <p:sp>
            <p:nvSpPr>
              <p:cNvPr id="19" name="Flowchart: Connector 18"/>
              <p:cNvSpPr/>
              <p:nvPr/>
            </p:nvSpPr>
            <p:spPr bwMode="auto">
              <a:xfrm>
                <a:off x="3107703" y="2633800"/>
                <a:ext cx="183315" cy="18200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0" name="Flowchart: Connector 19"/>
              <p:cNvSpPr/>
              <p:nvPr/>
            </p:nvSpPr>
            <p:spPr bwMode="auto">
              <a:xfrm>
                <a:off x="3111718" y="3117408"/>
                <a:ext cx="181977" cy="183302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1" name="Flowchart: Connector 20"/>
              <p:cNvSpPr/>
              <p:nvPr/>
            </p:nvSpPr>
            <p:spPr bwMode="auto">
              <a:xfrm>
                <a:off x="2393177" y="3017306"/>
                <a:ext cx="184653" cy="18330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2" name="Flowchart: Connector 21"/>
              <p:cNvSpPr/>
              <p:nvPr/>
            </p:nvSpPr>
            <p:spPr bwMode="auto">
              <a:xfrm>
                <a:off x="1650551" y="3359211"/>
                <a:ext cx="183314" cy="18200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3" name="Flowchart: Connector 22"/>
              <p:cNvSpPr/>
              <p:nvPr/>
            </p:nvSpPr>
            <p:spPr bwMode="auto">
              <a:xfrm>
                <a:off x="1068492" y="2997806"/>
                <a:ext cx="181977" cy="183302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4" name="Flowchart: Connector 3"/>
              <p:cNvSpPr/>
              <p:nvPr/>
            </p:nvSpPr>
            <p:spPr bwMode="auto">
              <a:xfrm>
                <a:off x="380727" y="3246109"/>
                <a:ext cx="181977" cy="18200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5" name="Flowchart: Connector 24"/>
              <p:cNvSpPr/>
              <p:nvPr/>
            </p:nvSpPr>
            <p:spPr bwMode="auto">
              <a:xfrm>
                <a:off x="922644" y="3703716"/>
                <a:ext cx="183314" cy="182003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cxnSp>
            <p:nvCxnSpPr>
              <p:cNvPr id="26" name="Straight Connector 25"/>
              <p:cNvCxnSpPr>
                <a:endCxn id="20" idx="0"/>
              </p:cNvCxnSpPr>
              <p:nvPr/>
            </p:nvCxnSpPr>
            <p:spPr bwMode="auto">
              <a:xfrm rot="16200000" flipH="1">
                <a:off x="3025731" y="2941772"/>
                <a:ext cx="341906" cy="9366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9" idx="2"/>
                <a:endCxn id="21" idx="7"/>
              </p:cNvCxnSpPr>
              <p:nvPr/>
            </p:nvCxnSpPr>
            <p:spPr bwMode="auto">
              <a:xfrm rot="10800000" flipV="1">
                <a:off x="2551068" y="2726101"/>
                <a:ext cx="556635" cy="318505"/>
              </a:xfrm>
              <a:prstGeom prst="line">
                <a:avLst/>
              </a:prstGeom>
              <a:ln w="539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20" idx="2"/>
              </p:cNvCxnSpPr>
              <p:nvPr/>
            </p:nvCxnSpPr>
            <p:spPr bwMode="auto">
              <a:xfrm>
                <a:off x="2577829" y="3092707"/>
                <a:ext cx="533888" cy="115702"/>
              </a:xfrm>
              <a:prstGeom prst="line">
                <a:avLst/>
              </a:prstGeom>
              <a:ln w="539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4" idx="5"/>
              </p:cNvCxnSpPr>
              <p:nvPr/>
            </p:nvCxnSpPr>
            <p:spPr bwMode="auto">
              <a:xfrm rot="16200000" flipH="1">
                <a:off x="554170" y="3383884"/>
                <a:ext cx="377006" cy="413462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endCxn id="22" idx="1"/>
              </p:cNvCxnSpPr>
              <p:nvPr/>
            </p:nvCxnSpPr>
            <p:spPr bwMode="auto">
              <a:xfrm>
                <a:off x="1234412" y="3081007"/>
                <a:ext cx="442900" cy="305504"/>
              </a:xfrm>
              <a:prstGeom prst="line">
                <a:avLst/>
              </a:prstGeom>
              <a:ln w="603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2" idx="3"/>
                <a:endCxn id="25" idx="6"/>
              </p:cNvCxnSpPr>
              <p:nvPr/>
            </p:nvCxnSpPr>
            <p:spPr bwMode="auto">
              <a:xfrm rot="5400000">
                <a:off x="1251883" y="3367989"/>
                <a:ext cx="279505" cy="571354"/>
              </a:xfrm>
              <a:prstGeom prst="line">
                <a:avLst/>
              </a:prstGeom>
              <a:ln w="539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3" idx="2"/>
              </p:cNvCxnSpPr>
              <p:nvPr/>
            </p:nvCxnSpPr>
            <p:spPr bwMode="auto">
              <a:xfrm rot="10800000" flipV="1">
                <a:off x="518548" y="3088807"/>
                <a:ext cx="549944" cy="200203"/>
              </a:xfrm>
              <a:prstGeom prst="line">
                <a:avLst/>
              </a:prstGeom>
              <a:ln w="539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23" idx="4"/>
              </p:cNvCxnSpPr>
              <p:nvPr/>
            </p:nvCxnSpPr>
            <p:spPr bwMode="auto">
              <a:xfrm rot="5400000">
                <a:off x="839971" y="3382869"/>
                <a:ext cx="522608" cy="119088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578761" y="3333211"/>
                <a:ext cx="1085171" cy="5330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21" idx="2"/>
              </p:cNvCxnSpPr>
              <p:nvPr/>
            </p:nvCxnSpPr>
            <p:spPr>
              <a:xfrm flipV="1">
                <a:off x="1796400" y="3108307"/>
                <a:ext cx="596777" cy="2899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1" idx="2"/>
                <a:endCxn id="23" idx="6"/>
              </p:cNvCxnSpPr>
              <p:nvPr/>
            </p:nvCxnSpPr>
            <p:spPr bwMode="auto">
              <a:xfrm rot="10800000">
                <a:off x="1250469" y="3088807"/>
                <a:ext cx="1142707" cy="1950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0" idx="3"/>
                <a:endCxn id="22" idx="6"/>
              </p:cNvCxnSpPr>
              <p:nvPr/>
            </p:nvCxnSpPr>
            <p:spPr bwMode="auto">
              <a:xfrm rot="5400000">
                <a:off x="2398421" y="2708854"/>
                <a:ext cx="175502" cy="1304614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683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9600" y="2895600"/>
                <a:ext cx="32385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Transcriptome Association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:                Graph-Weighted Fused Lasso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65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 eaLnBrk="1" hangingPunct="1"/>
            <a:endParaRPr lang="en-US" sz="16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endParaRPr lang="en-US" sz="2000" dirty="0" smtClean="0">
              <a:latin typeface="Arial" charset="0"/>
            </a:endParaRPr>
          </a:p>
          <a:p>
            <a:pPr eaLnBrk="1" hangingPunct="1"/>
            <a:r>
              <a:rPr lang="en-US" sz="2000" dirty="0" err="1" smtClean="0">
                <a:latin typeface="Arial" charset="0"/>
              </a:rPr>
              <a:t>Subnetwork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structure is embedded as a densely connected nodes with </a:t>
            </a:r>
            <a:r>
              <a:rPr lang="en-US" sz="2000" dirty="0">
                <a:solidFill>
                  <a:srgbClr val="3516F0"/>
                </a:solidFill>
                <a:latin typeface="Arial" charset="0"/>
              </a:rPr>
              <a:t>large edge weights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Edges with small weights are effectively ignored</a:t>
            </a:r>
          </a:p>
          <a:p>
            <a:pPr lvl="2" eaLnBrk="1" hangingPunct="1"/>
            <a:endParaRPr lang="en-US" sz="160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25192" y="6581001"/>
            <a:ext cx="2321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ea typeface="幼圆" charset="0"/>
                <a:cs typeface="幼圆" charset="0"/>
              </a:rPr>
              <a:t>Kim &amp; Xing, </a:t>
            </a:r>
            <a:r>
              <a:rPr lang="en-US" sz="1200" dirty="0" err="1" smtClean="0">
                <a:ea typeface="幼圆" charset="0"/>
                <a:cs typeface="幼圆" charset="0"/>
              </a:rPr>
              <a:t>PloS</a:t>
            </a:r>
            <a:r>
              <a:rPr lang="en-US" sz="1200" dirty="0" smtClean="0">
                <a:ea typeface="幼圆" charset="0"/>
                <a:cs typeface="幼圆" charset="0"/>
              </a:rPr>
              <a:t> Genetics 2009</a:t>
            </a:r>
            <a:endParaRPr lang="en-US" sz="1200" dirty="0"/>
          </a:p>
        </p:txBody>
      </p:sp>
      <p:sp>
        <p:nvSpPr>
          <p:cNvPr id="65" name="TextBox 38"/>
          <p:cNvSpPr txBox="1">
            <a:spLocks noChangeArrowheads="1"/>
          </p:cNvSpPr>
          <p:nvPr/>
        </p:nvSpPr>
        <p:spPr bwMode="auto">
          <a:xfrm>
            <a:off x="3595688" y="1600200"/>
            <a:ext cx="4191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C00000"/>
                </a:solidFill>
              </a:rPr>
              <a:t>Overall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714375" y="214313"/>
            <a:ext cx="7786688" cy="1143000"/>
          </a:xfrm>
        </p:spPr>
        <p:txBody>
          <a:bodyPr/>
          <a:lstStyle/>
          <a:p>
            <a:pPr eaLnBrk="1" hangingPunct="1"/>
            <a:r>
              <a:rPr lang="en-US" sz="3600" b="1">
                <a:latin typeface="Arial" charset="0"/>
                <a:ea typeface="Arial" charset="0"/>
                <a:cs typeface="Arial" charset="0"/>
              </a:rPr>
              <a:t>Estimating Parameters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000" dirty="0">
                <a:latin typeface="Arial" charset="0"/>
              </a:rPr>
              <a:t>Quadratic programming formulation</a:t>
            </a:r>
          </a:p>
          <a:p>
            <a:pPr lvl="1" eaLnBrk="1" hangingPunct="1"/>
            <a:endParaRPr lang="en-US" sz="1800" dirty="0">
              <a:latin typeface="Arial" charset="0"/>
            </a:endParaRPr>
          </a:p>
          <a:p>
            <a:pPr lvl="1" eaLnBrk="1" hangingPunct="1"/>
            <a:endParaRPr lang="en-US" sz="1800" dirty="0">
              <a:latin typeface="Arial" charset="0"/>
            </a:endParaRPr>
          </a:p>
          <a:p>
            <a:pPr lvl="1" eaLnBrk="1" hangingPunct="1"/>
            <a:endParaRPr lang="en-US" sz="1800" dirty="0">
              <a:latin typeface="Arial" charset="0"/>
            </a:endParaRPr>
          </a:p>
          <a:p>
            <a:pPr lvl="1" eaLnBrk="1" hangingPunct="1"/>
            <a:endParaRPr lang="en-US" sz="1800" dirty="0">
              <a:latin typeface="Arial" charset="0"/>
            </a:endParaRPr>
          </a:p>
          <a:p>
            <a:pPr lvl="1" eaLnBrk="1" hangingPunct="1"/>
            <a:endParaRPr lang="en-US" sz="700" dirty="0">
              <a:latin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</a:rPr>
              <a:t>Important properties:</a:t>
            </a:r>
          </a:p>
          <a:p>
            <a:pPr marL="1143000" lvl="2" eaLnBrk="1" hangingPunct="1"/>
            <a:r>
              <a:rPr lang="en-US" sz="1800" dirty="0">
                <a:solidFill>
                  <a:srgbClr val="0000CC"/>
                </a:solidFill>
                <a:latin typeface="Arial" charset="0"/>
              </a:rPr>
              <a:t>Convex optimization --- therefore global optimum exist</a:t>
            </a:r>
          </a:p>
          <a:p>
            <a:pPr marL="1143000" lvl="2" eaLnBrk="1" hangingPunct="1"/>
            <a:r>
              <a:rPr lang="en-US" sz="1800" dirty="0">
                <a:solidFill>
                  <a:srgbClr val="0000CC"/>
                </a:solidFill>
                <a:latin typeface="Arial" charset="0"/>
              </a:rPr>
              <a:t>Sparse --- therefore results are parsimonious and interpretable</a:t>
            </a:r>
          </a:p>
          <a:p>
            <a:pPr marL="1143000" lvl="2" eaLnBrk="1" hangingPunct="1"/>
            <a:r>
              <a:rPr lang="en-US" sz="1800" dirty="0">
                <a:solidFill>
                  <a:srgbClr val="0000CC"/>
                </a:solidFill>
                <a:latin typeface="Arial" charset="0"/>
              </a:rPr>
              <a:t>Theoretical Guarantee ---  proof of consistency exist</a:t>
            </a:r>
          </a:p>
          <a:p>
            <a:pPr marL="1143000" lvl="2" eaLnBrk="1" hangingPunct="1"/>
            <a:endParaRPr lang="en-US" sz="700" dirty="0">
              <a:solidFill>
                <a:srgbClr val="0000CC"/>
              </a:solidFill>
              <a:latin typeface="Arial" charset="0"/>
            </a:endParaRPr>
          </a:p>
          <a:p>
            <a:pPr eaLnBrk="1" hangingPunct="1"/>
            <a:r>
              <a:rPr lang="en-US" sz="2000" dirty="0">
                <a:latin typeface="Arial" charset="0"/>
              </a:rPr>
              <a:t>Many publicly available software packages for solving convex optimization problems can be used</a:t>
            </a:r>
          </a:p>
          <a:p>
            <a:pPr eaLnBrk="1" hangingPunct="1"/>
            <a:r>
              <a:rPr lang="en-US" sz="2000" dirty="0">
                <a:solidFill>
                  <a:srgbClr val="FF3300"/>
                </a:solidFill>
                <a:latin typeface="Arial" charset="0"/>
              </a:rPr>
              <a:t>A new proximal gradient method can handle tens of thousands of </a:t>
            </a:r>
            <a:r>
              <a:rPr lang="en-US" sz="2000" dirty="0" err="1">
                <a:solidFill>
                  <a:srgbClr val="FF3300"/>
                </a:solidFill>
                <a:latin typeface="Arial" charset="0"/>
              </a:rPr>
              <a:t>SNPs</a:t>
            </a:r>
            <a:r>
              <a:rPr lang="en-US" sz="2000" dirty="0">
                <a:solidFill>
                  <a:srgbClr val="FF3300"/>
                </a:solidFill>
                <a:latin typeface="Arial" charset="0"/>
              </a:rPr>
              <a:t> and thousands of traits (later)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989138"/>
            <a:ext cx="7777162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Simulation Results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700213"/>
            <a:ext cx="5111750" cy="49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7" descr="gwa-simulatio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688" y="188913"/>
            <a:ext cx="2592387" cy="226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Yeast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eQTL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Dataset 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400" b="0" dirty="0" err="1" smtClean="0">
                <a:latin typeface="Arial" charset="0"/>
                <a:ea typeface="Arial" charset="0"/>
                <a:cs typeface="Arial" charset="0"/>
              </a:rPr>
              <a:t>Brem</a:t>
            </a: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400" b="0" dirty="0" err="1" smtClean="0">
                <a:latin typeface="Arial" charset="0"/>
                <a:ea typeface="Arial" charset="0"/>
                <a:cs typeface="Arial" charset="0"/>
              </a:rPr>
              <a:t>Kruglyak</a:t>
            </a: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, PNAS 2005)</a:t>
            </a:r>
            <a:endParaRPr lang="en-US" sz="1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Genotype: 1260 SNPs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Phenotype: expression measurements for 3684 genes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114 strains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Goal: are there any SNPs that influence expression levels of genes</a:t>
            </a:r>
            <a:r>
              <a:rPr lang="en-US" dirty="0" smtClean="0">
                <a:latin typeface="Arial" charset="0"/>
              </a:rPr>
              <a:t>?</a:t>
            </a:r>
          </a:p>
          <a:p>
            <a:pPr lvl="1"/>
            <a:r>
              <a:rPr lang="en-US" dirty="0" smtClean="0"/>
              <a:t>Scale-free network construction and module finding</a:t>
            </a:r>
          </a:p>
          <a:p>
            <a:pPr lvl="1"/>
            <a:r>
              <a:rPr lang="en-US" dirty="0" err="1" smtClean="0"/>
              <a:t>GFlasso</a:t>
            </a:r>
            <a:r>
              <a:rPr lang="en-US" dirty="0" smtClean="0"/>
              <a:t> analysis to find associations</a:t>
            </a:r>
            <a:endParaRPr lang="en-US" dirty="0" smtClean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546225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</a:t>
            </a: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87362"/>
            <a:ext cx="9165868" cy="644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914400" y="2895600"/>
            <a:ext cx="2984500" cy="2286000"/>
          </a:xfrm>
          <a:prstGeom prst="wedgeEllipseCallout">
            <a:avLst>
              <a:gd name="adj1" fmla="val 49637"/>
              <a:gd name="adj2" fmla="val 43682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“Modules” are highly connected groups of genes and are found and outlined in the network.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4582934" y="914398"/>
            <a:ext cx="2095500" cy="1280995"/>
          </a:xfrm>
          <a:prstGeom prst="wedgeEllipseCallout">
            <a:avLst>
              <a:gd name="adj1" fmla="val 72415"/>
              <a:gd name="adj2" fmla="val 46885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network is sorted by hierarchical clustering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76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87362"/>
            <a:ext cx="9165868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533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 : Mitochondrion module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10400" y="2438400"/>
            <a:ext cx="304800" cy="328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4822" t="29906" r="18332" b="48952"/>
          <a:stretch/>
        </p:blipFill>
        <p:spPr bwMode="auto">
          <a:xfrm>
            <a:off x="2955569" y="2767013"/>
            <a:ext cx="6210299" cy="122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4117618" y="4267200"/>
            <a:ext cx="3886200" cy="1371600"/>
          </a:xfrm>
          <a:prstGeom prst="wedgeEllipseCallout">
            <a:avLst>
              <a:gd name="adj1" fmla="val 62722"/>
              <a:gd name="adj2" fmla="val -7715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N: # total genes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X: # module genes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n: # genes in GO category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x: # overlap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856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87362"/>
            <a:ext cx="9165868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304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exploration: ribosome biogenesis module</a:t>
            </a:r>
            <a:endParaRPr lang="en-US" sz="1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2679" t="36857" r="20357" b="42476"/>
          <a:stretch/>
        </p:blipFill>
        <p:spPr bwMode="auto">
          <a:xfrm>
            <a:off x="1905000" y="2610643"/>
            <a:ext cx="7061446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895600" y="3972718"/>
            <a:ext cx="685800" cy="2047082"/>
          </a:xfrm>
          <a:prstGeom prst="straightConnector1">
            <a:avLst/>
          </a:prstGeom>
          <a:ln>
            <a:solidFill>
              <a:srgbClr val="1070FC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8174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7678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exploration: zoom into mitochondrion module</a:t>
            </a:r>
            <a:endParaRPr 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70081"/>
            <a:ext cx="9194108" cy="638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2088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4286250" y="1244531"/>
            <a:ext cx="3000375" cy="5143500"/>
            <a:chOff x="4286248" y="1500174"/>
            <a:chExt cx="3000396" cy="5143536"/>
          </a:xfrm>
        </p:grpSpPr>
        <p:sp>
          <p:nvSpPr>
            <p:cNvPr id="67" name="Rounded Rectangle 66"/>
            <p:cNvSpPr/>
            <p:nvPr/>
          </p:nvSpPr>
          <p:spPr>
            <a:xfrm>
              <a:off x="4286248" y="1500174"/>
              <a:ext cx="2928959" cy="5143536"/>
            </a:xfrm>
            <a:prstGeom prst="roundRect">
              <a:avLst>
                <a:gd name="adj" fmla="val 4014"/>
              </a:avLst>
            </a:prstGeom>
            <a:noFill/>
            <a:ln w="3175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7477" name="TextBox 67"/>
            <p:cNvSpPr txBox="1">
              <a:spLocks noChangeArrowheads="1"/>
            </p:cNvSpPr>
            <p:nvPr/>
          </p:nvSpPr>
          <p:spPr bwMode="auto">
            <a:xfrm>
              <a:off x="4286248" y="1500174"/>
              <a:ext cx="3000396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900" dirty="0">
                  <a:solidFill>
                    <a:srgbClr val="517A00"/>
                  </a:solidFill>
                </a:rPr>
                <a:t>Intermediate Phenotype</a:t>
              </a:r>
            </a:p>
          </p:txBody>
        </p:sp>
      </p:grp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0" y="4714875"/>
            <a:ext cx="1571625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Down Arrow 76"/>
          <p:cNvSpPr/>
          <p:nvPr/>
        </p:nvSpPr>
        <p:spPr bwMode="auto">
          <a:xfrm rot="15682642">
            <a:off x="3967162" y="4403656"/>
            <a:ext cx="428625" cy="222250"/>
          </a:xfrm>
          <a:prstGeom prst="downArrow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17000343">
            <a:off x="7411244" y="4780687"/>
            <a:ext cx="428625" cy="300037"/>
          </a:xfrm>
          <a:prstGeom prst="downArrow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6" name="Down Arrow 75"/>
          <p:cNvSpPr/>
          <p:nvPr/>
        </p:nvSpPr>
        <p:spPr bwMode="auto">
          <a:xfrm rot="16391817">
            <a:off x="3973513" y="3008243"/>
            <a:ext cx="404812" cy="198438"/>
          </a:xfrm>
          <a:prstGeom prst="downArrow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7415" name="Title 1"/>
          <p:cNvSpPr>
            <a:spLocks noGrp="1"/>
          </p:cNvSpPr>
          <p:nvPr>
            <p:ph type="title"/>
          </p:nvPr>
        </p:nvSpPr>
        <p:spPr>
          <a:xfrm>
            <a:off x="730250" y="-200713"/>
            <a:ext cx="7678738" cy="1143000"/>
          </a:xfrm>
        </p:spPr>
        <p:txBody>
          <a:bodyPr/>
          <a:lstStyle/>
          <a:p>
            <a:r>
              <a:rPr lang="en-US" dirty="0" smtClean="0">
                <a:ea typeface="幼圆"/>
              </a:rPr>
              <a:t/>
            </a:r>
            <a:br>
              <a:rPr lang="en-US" dirty="0" smtClean="0">
                <a:ea typeface="幼圆"/>
              </a:rPr>
            </a:br>
            <a:r>
              <a:rPr lang="en-US" sz="3200" b="1" dirty="0" smtClean="0">
                <a:latin typeface="Arial" pitchFamily="34" charset="0"/>
                <a:ea typeface="幼圆"/>
                <a:cs typeface="Arial" pitchFamily="34" charset="0"/>
              </a:rPr>
              <a:t>Genetic Basis of </a:t>
            </a:r>
            <a:r>
              <a:rPr lang="en-US" sz="3200" b="1" dirty="0" smtClean="0">
                <a:solidFill>
                  <a:srgbClr val="1F1FD3"/>
                </a:solidFill>
                <a:latin typeface="Arial" pitchFamily="34" charset="0"/>
                <a:ea typeface="幼圆"/>
                <a:cs typeface="Arial" pitchFamily="34" charset="0"/>
              </a:rPr>
              <a:t>Complex</a:t>
            </a:r>
            <a:r>
              <a:rPr lang="en-US" sz="3200" b="1" dirty="0" smtClean="0">
                <a:latin typeface="Arial" pitchFamily="34" charset="0"/>
                <a:ea typeface="幼圆"/>
                <a:cs typeface="Arial" pitchFamily="34" charset="0"/>
              </a:rPr>
              <a:t> Diseases</a:t>
            </a:r>
          </a:p>
        </p:txBody>
      </p: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7572375" y="2357438"/>
            <a:ext cx="1952625" cy="1357312"/>
            <a:chOff x="7834905" y="2357430"/>
            <a:chExt cx="1952069" cy="1357696"/>
          </a:xfrm>
        </p:grpSpPr>
        <p:pic>
          <p:nvPicPr>
            <p:cNvPr id="1747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34905" y="2357430"/>
              <a:ext cx="1452003" cy="1357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75" name="TextBox 40"/>
            <p:cNvSpPr txBox="1">
              <a:spLocks noChangeArrowheads="1"/>
            </p:cNvSpPr>
            <p:nvPr/>
          </p:nvSpPr>
          <p:spPr bwMode="auto">
            <a:xfrm>
              <a:off x="7929605" y="2714620"/>
              <a:ext cx="185736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3516F0"/>
                  </a:solidFill>
                </a:rPr>
                <a:t>Healthy</a:t>
              </a:r>
            </a:p>
          </p:txBody>
        </p:sp>
      </p:grpSp>
      <p:sp>
        <p:nvSpPr>
          <p:cNvPr id="17417" name="TextBox 41"/>
          <p:cNvSpPr txBox="1">
            <a:spLocks noChangeArrowheads="1"/>
          </p:cNvSpPr>
          <p:nvPr/>
        </p:nvSpPr>
        <p:spPr bwMode="auto">
          <a:xfrm>
            <a:off x="7786688" y="5211763"/>
            <a:ext cx="1643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Cancer</a:t>
            </a:r>
          </a:p>
        </p:txBody>
      </p: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142875" y="2244656"/>
            <a:ext cx="3929063" cy="3651250"/>
            <a:chOff x="317200" y="1571625"/>
            <a:chExt cx="4904057" cy="5172990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317200" y="2133907"/>
              <a:ext cx="4882261" cy="2087189"/>
            </a:xfrm>
            <a:prstGeom prst="roundRect">
              <a:avLst>
                <a:gd name="adj" fmla="val 8231"/>
              </a:avLst>
            </a:pr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317200" y="4286319"/>
              <a:ext cx="4882261" cy="1630617"/>
            </a:xfrm>
            <a:prstGeom prst="roundRect">
              <a:avLst>
                <a:gd name="adj" fmla="val 8231"/>
              </a:avLst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743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0669" y="2279650"/>
              <a:ext cx="131763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6382" y="2762250"/>
              <a:ext cx="15081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1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382" y="3284538"/>
              <a:ext cx="14446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2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6382" y="3806825"/>
              <a:ext cx="134937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43" name="TextBox 12"/>
            <p:cNvSpPr txBox="1">
              <a:spLocks noChangeArrowheads="1"/>
            </p:cNvSpPr>
            <p:nvPr/>
          </p:nvSpPr>
          <p:spPr bwMode="auto">
            <a:xfrm>
              <a:off x="720694" y="2306639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ACTCGTACGTAGACCTAGCATTACGCAATAATGCGA</a:t>
              </a:r>
            </a:p>
          </p:txBody>
        </p:sp>
        <p:pic>
          <p:nvPicPr>
            <p:cNvPr id="17444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6382" y="5437188"/>
              <a:ext cx="12700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5" name="Picture 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06382" y="4914900"/>
              <a:ext cx="138112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6" name="Picture 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06382" y="4392613"/>
              <a:ext cx="13970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47" name="TextBox 16"/>
            <p:cNvSpPr txBox="1">
              <a:spLocks noChangeArrowheads="1"/>
            </p:cNvSpPr>
            <p:nvPr/>
          </p:nvSpPr>
          <p:spPr bwMode="auto">
            <a:xfrm>
              <a:off x="720694" y="282733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ACTCGAACCTAGACCTAGCATTACGCAATAATGCGA</a:t>
              </a:r>
            </a:p>
          </p:txBody>
        </p:sp>
        <p:sp>
          <p:nvSpPr>
            <p:cNvPr id="17448" name="TextBox 17"/>
            <p:cNvSpPr txBox="1">
              <a:spLocks noChangeArrowheads="1"/>
            </p:cNvSpPr>
            <p:nvPr/>
          </p:nvSpPr>
          <p:spPr bwMode="auto">
            <a:xfrm>
              <a:off x="720694" y="3349624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TCTCGTACGTAGACGTAGCATTACGCAATTATCCGA</a:t>
              </a:r>
            </a:p>
          </p:txBody>
        </p:sp>
        <p:sp>
          <p:nvSpPr>
            <p:cNvPr id="17449" name="TextBox 18"/>
            <p:cNvSpPr txBox="1">
              <a:spLocks noChangeArrowheads="1"/>
            </p:cNvSpPr>
            <p:nvPr/>
          </p:nvSpPr>
          <p:spPr bwMode="auto">
            <a:xfrm>
              <a:off x="720694" y="3871913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ACTCGAACCTAGACCTAGCATTACGCAATTATCCGA</a:t>
              </a:r>
            </a:p>
          </p:txBody>
        </p:sp>
        <p:sp>
          <p:nvSpPr>
            <p:cNvPr id="17450" name="TextBox 19"/>
            <p:cNvSpPr txBox="1">
              <a:spLocks noChangeArrowheads="1"/>
            </p:cNvSpPr>
            <p:nvPr/>
          </p:nvSpPr>
          <p:spPr bwMode="auto">
            <a:xfrm>
              <a:off x="720694" y="4410075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ACTCGTACGTAGACGTAGCATAACGCAATAATGCGA</a:t>
              </a:r>
            </a:p>
          </p:txBody>
        </p:sp>
        <p:sp>
          <p:nvSpPr>
            <p:cNvPr id="17451" name="TextBox 20"/>
            <p:cNvSpPr txBox="1">
              <a:spLocks noChangeArrowheads="1"/>
            </p:cNvSpPr>
            <p:nvPr/>
          </p:nvSpPr>
          <p:spPr bwMode="auto">
            <a:xfrm>
              <a:off x="720694" y="497998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TCTCGTACCTAGACGTAGCATAACGCAATAATCCGA</a:t>
              </a:r>
            </a:p>
          </p:txBody>
        </p:sp>
        <p:sp>
          <p:nvSpPr>
            <p:cNvPr id="17452" name="TextBox 21"/>
            <p:cNvSpPr txBox="1">
              <a:spLocks noChangeArrowheads="1"/>
            </p:cNvSpPr>
            <p:nvPr/>
          </p:nvSpPr>
          <p:spPr bwMode="auto">
            <a:xfrm>
              <a:off x="720694" y="5519738"/>
              <a:ext cx="4362449" cy="3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/>
              <a:r>
                <a:rPr lang="en-US" sz="1000" b="0"/>
                <a:t>ACTCGAACCTAGACCTAGCATAACGCAATTATCCGA</a:t>
              </a:r>
            </a:p>
          </p:txBody>
        </p:sp>
        <p:pic>
          <p:nvPicPr>
            <p:cNvPr id="17453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00019" y="1571625"/>
              <a:ext cx="4821238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Rectangle 29"/>
            <p:cNvSpPr/>
            <p:nvPr/>
          </p:nvSpPr>
          <p:spPr>
            <a:xfrm>
              <a:off x="400420" y="2241865"/>
              <a:ext cx="4692043" cy="391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0420" y="2741171"/>
              <a:ext cx="4692043" cy="37335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420" y="3262968"/>
              <a:ext cx="4692043" cy="38010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0420" y="3782515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0420" y="4367288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0420" y="4893584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0420" y="5410883"/>
              <a:ext cx="4692043" cy="3756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7461" name="TextBox 48"/>
            <p:cNvSpPr txBox="1">
              <a:spLocks noChangeArrowheads="1"/>
            </p:cNvSpPr>
            <p:nvPr/>
          </p:nvSpPr>
          <p:spPr bwMode="auto">
            <a:xfrm>
              <a:off x="2437636" y="6221413"/>
              <a:ext cx="2169257" cy="523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Causal SNPs</a:t>
              </a:r>
            </a:p>
          </p:txBody>
        </p:sp>
        <p:grpSp>
          <p:nvGrpSpPr>
            <p:cNvPr id="5" name="Group 50"/>
            <p:cNvGrpSpPr>
              <a:grpSpLocks/>
            </p:cNvGrpSpPr>
            <p:nvPr/>
          </p:nvGrpSpPr>
          <p:grpSpPr bwMode="auto">
            <a:xfrm>
              <a:off x="785782" y="2035175"/>
              <a:ext cx="3843337" cy="4106863"/>
              <a:chOff x="1643042" y="1892808"/>
              <a:chExt cx="3843930" cy="410696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238585" y="1892578"/>
                <a:ext cx="128813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14670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57847" y="1892578"/>
                <a:ext cx="128813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585389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015005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42080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095477" y="1892578"/>
                <a:ext cx="128814" cy="4107010"/>
              </a:xfrm>
              <a:prstGeom prst="rect">
                <a:avLst/>
              </a:prstGeom>
              <a:solidFill>
                <a:srgbClr val="66990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800" b="0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237838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29965" y="2039443"/>
              <a:ext cx="128793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53262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8782" y="2039443"/>
              <a:ext cx="128794" cy="410690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4429125" y="5030718"/>
            <a:ext cx="2643188" cy="1298575"/>
            <a:chOff x="4429124" y="4988494"/>
            <a:chExt cx="2643206" cy="1298026"/>
          </a:xfrm>
        </p:grpSpPr>
        <p:sp>
          <p:nvSpPr>
            <p:cNvPr id="60" name="Rounded Rectangle 59"/>
            <p:cNvSpPr/>
            <p:nvPr/>
          </p:nvSpPr>
          <p:spPr>
            <a:xfrm>
              <a:off x="4429124" y="5001189"/>
              <a:ext cx="2643206" cy="1285331"/>
            </a:xfrm>
            <a:prstGeom prst="roundRect">
              <a:avLst>
                <a:gd name="adj" fmla="val 9940"/>
              </a:avLst>
            </a:prstGeom>
            <a:noFill/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graphicFrame>
          <p:nvGraphicFramePr>
            <p:cNvPr id="54" name="Diagram 53"/>
            <p:cNvGraphicFramePr/>
            <p:nvPr/>
          </p:nvGraphicFramePr>
          <p:xfrm>
            <a:off x="4696527" y="5297222"/>
            <a:ext cx="928694" cy="989298"/>
          </p:xfrm>
          <a:graphic>
            <a:graphicData uri="http://schemas.openxmlformats.org/drawingml/2006/diagram">
              <a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7435" name="Picture 4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696659" y="5365494"/>
              <a:ext cx="1161357" cy="860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6" name="TextBox 60"/>
            <p:cNvSpPr txBox="1">
              <a:spLocks noChangeArrowheads="1"/>
            </p:cNvSpPr>
            <p:nvPr/>
          </p:nvSpPr>
          <p:spPr bwMode="auto">
            <a:xfrm>
              <a:off x="4440924" y="4988494"/>
              <a:ext cx="2071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0">
                  <a:solidFill>
                    <a:srgbClr val="517A00"/>
                  </a:solidFill>
                </a:rPr>
                <a:t>Clinical records</a:t>
              </a:r>
            </a:p>
          </p:txBody>
        </p:sp>
      </p:grpSp>
      <p:sp>
        <p:nvSpPr>
          <p:cNvPr id="39" name="Down Arrow 38"/>
          <p:cNvSpPr/>
          <p:nvPr/>
        </p:nvSpPr>
        <p:spPr bwMode="auto">
          <a:xfrm rot="15573075">
            <a:off x="7307263" y="2705031"/>
            <a:ext cx="428625" cy="314325"/>
          </a:xfrm>
          <a:prstGeom prst="downArrow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7" name="Group 63"/>
          <p:cNvGrpSpPr>
            <a:grpSpLocks/>
          </p:cNvGrpSpPr>
          <p:nvPr/>
        </p:nvGrpSpPr>
        <p:grpSpPr bwMode="auto">
          <a:xfrm>
            <a:off x="4429125" y="1601718"/>
            <a:ext cx="2643188" cy="3370263"/>
            <a:chOff x="4500562" y="1416594"/>
            <a:chExt cx="2643206" cy="3369728"/>
          </a:xfrm>
        </p:grpSpPr>
        <p:sp>
          <p:nvSpPr>
            <p:cNvPr id="59" name="Rounded Rectangle 58"/>
            <p:cNvSpPr/>
            <p:nvPr/>
          </p:nvSpPr>
          <p:spPr>
            <a:xfrm>
              <a:off x="4500562" y="1429292"/>
              <a:ext cx="2643206" cy="3357030"/>
            </a:xfrm>
            <a:prstGeom prst="roundRect">
              <a:avLst>
                <a:gd name="adj" fmla="val 9940"/>
              </a:avLst>
            </a:prstGeom>
            <a:noFill/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pic>
          <p:nvPicPr>
            <p:cNvPr id="17428" name="Picture 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704755" y="3214686"/>
              <a:ext cx="2367575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4899044" y="1785935"/>
              <a:ext cx="1857385" cy="1285875"/>
              <a:chOff x="3286116" y="1857364"/>
              <a:chExt cx="2428875" cy="1500198"/>
            </a:xfrm>
          </p:grpSpPr>
          <p:pic>
            <p:nvPicPr>
              <p:cNvPr id="17431" name="Picture 41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3286116" y="2457450"/>
                <a:ext cx="2428875" cy="900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2" name="Picture 42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3286116" y="1857364"/>
                <a:ext cx="2381250" cy="528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30" name="TextBox 62"/>
            <p:cNvSpPr txBox="1">
              <a:spLocks noChangeArrowheads="1"/>
            </p:cNvSpPr>
            <p:nvPr/>
          </p:nvSpPr>
          <p:spPr bwMode="auto">
            <a:xfrm>
              <a:off x="4572000" y="1416594"/>
              <a:ext cx="25717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0">
                  <a:solidFill>
                    <a:srgbClr val="517A00"/>
                  </a:solidFill>
                </a:rPr>
                <a:t>Gene expression</a:t>
              </a:r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142875" y="1101656"/>
            <a:ext cx="7429500" cy="5357812"/>
          </a:xfrm>
          <a:prstGeom prst="roundRect">
            <a:avLst>
              <a:gd name="adj" fmla="val 396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9" name="Group 81"/>
          <p:cNvGrpSpPr>
            <a:grpSpLocks/>
          </p:cNvGrpSpPr>
          <p:nvPr/>
        </p:nvGrpSpPr>
        <p:grpSpPr bwMode="auto">
          <a:xfrm>
            <a:off x="142875" y="958781"/>
            <a:ext cx="3714750" cy="1285875"/>
            <a:chOff x="142844" y="1214422"/>
            <a:chExt cx="3714776" cy="1285884"/>
          </a:xfrm>
        </p:grpSpPr>
        <p:sp>
          <p:nvSpPr>
            <p:cNvPr id="81" name="Cloud 80"/>
            <p:cNvSpPr/>
            <p:nvPr/>
          </p:nvSpPr>
          <p:spPr>
            <a:xfrm>
              <a:off x="142844" y="1214422"/>
              <a:ext cx="3714776" cy="1285884"/>
            </a:xfrm>
            <a:prstGeom prst="cloud">
              <a:avLst/>
            </a:prstGeom>
            <a:solidFill>
              <a:srgbClr val="00B0F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17426" name="TextBox 79"/>
            <p:cNvSpPr txBox="1">
              <a:spLocks noChangeArrowheads="1"/>
            </p:cNvSpPr>
            <p:nvPr/>
          </p:nvSpPr>
          <p:spPr bwMode="auto">
            <a:xfrm>
              <a:off x="500034" y="1500174"/>
              <a:ext cx="3214710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900" b="0">
                  <a:solidFill>
                    <a:srgbClr val="3516F0"/>
                  </a:solidFill>
                </a:rPr>
                <a:t>Association to intermediate phenotypes</a:t>
              </a:r>
            </a:p>
          </p:txBody>
        </p:sp>
      </p:grpSp>
      <p:sp>
        <p:nvSpPr>
          <p:cNvPr id="17479" name="Oval 71"/>
          <p:cNvSpPr>
            <a:spLocks noChangeArrowheads="1"/>
          </p:cNvSpPr>
          <p:nvPr/>
        </p:nvSpPr>
        <p:spPr bwMode="auto">
          <a:xfrm>
            <a:off x="5753100" y="4062343"/>
            <a:ext cx="406400" cy="3175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76"/>
          <p:cNvGrpSpPr>
            <a:grpSpLocks/>
          </p:cNvGrpSpPr>
          <p:nvPr/>
        </p:nvGrpSpPr>
        <p:grpSpPr bwMode="auto">
          <a:xfrm>
            <a:off x="558800" y="2487543"/>
            <a:ext cx="5473700" cy="1727200"/>
            <a:chOff x="352" y="1728"/>
            <a:chExt cx="3448" cy="1088"/>
          </a:xfrm>
        </p:grpSpPr>
        <p:sp>
          <p:nvSpPr>
            <p:cNvPr id="17480" name="Line 72"/>
            <p:cNvSpPr>
              <a:spLocks noChangeShapeType="1"/>
            </p:cNvSpPr>
            <p:nvPr/>
          </p:nvSpPr>
          <p:spPr bwMode="auto">
            <a:xfrm>
              <a:off x="352" y="1736"/>
              <a:ext cx="3280" cy="108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1" name="Line 73"/>
            <p:cNvSpPr>
              <a:spLocks noChangeShapeType="1"/>
            </p:cNvSpPr>
            <p:nvPr/>
          </p:nvSpPr>
          <p:spPr bwMode="auto">
            <a:xfrm>
              <a:off x="816" y="1744"/>
              <a:ext cx="2848" cy="101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2" name="Line 74"/>
            <p:cNvSpPr>
              <a:spLocks noChangeShapeType="1"/>
            </p:cNvSpPr>
            <p:nvPr/>
          </p:nvSpPr>
          <p:spPr bwMode="auto">
            <a:xfrm>
              <a:off x="1600" y="1736"/>
              <a:ext cx="2128" cy="98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83" name="Line 75"/>
            <p:cNvSpPr>
              <a:spLocks noChangeShapeType="1"/>
            </p:cNvSpPr>
            <p:nvPr/>
          </p:nvSpPr>
          <p:spPr bwMode="auto">
            <a:xfrm>
              <a:off x="2064" y="1728"/>
              <a:ext cx="1736" cy="10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747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9525" y="438150"/>
            <a:ext cx="9121762" cy="641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6443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9525" y="609600"/>
            <a:ext cx="91535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exploration: GO analysis</a:t>
            </a:r>
            <a:endParaRPr lang="en-US" sz="1600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2041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9525" y="681037"/>
            <a:ext cx="9164328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4282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6337" y="496887"/>
            <a:ext cx="9121762" cy="636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457200" y="9525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exploration: Identify hubs</a:t>
            </a:r>
            <a:endParaRPr lang="en-US" sz="1600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55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420"/>
          <a:stretch/>
        </p:blipFill>
        <p:spPr bwMode="auto">
          <a:xfrm>
            <a:off x="0" y="571761"/>
            <a:ext cx="9144000" cy="628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1828800" y="3057525"/>
            <a:ext cx="2971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457200" y="9525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Gene-gene network exploration: </a:t>
            </a:r>
            <a:r>
              <a:rPr lang="en-US" sz="1600" dirty="0" err="1" smtClean="0"/>
              <a:t>UniProt</a:t>
            </a:r>
            <a:r>
              <a:rPr lang="en-US" sz="1600" dirty="0" smtClean="0"/>
              <a:t> information</a:t>
            </a:r>
            <a:endParaRPr lang="en-US" sz="1600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822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46454" y="381000"/>
            <a:ext cx="9190454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Callout 12"/>
          <p:cNvSpPr/>
          <p:nvPr/>
        </p:nvSpPr>
        <p:spPr>
          <a:xfrm>
            <a:off x="485775" y="1676400"/>
            <a:ext cx="2654299" cy="1600200"/>
          </a:xfrm>
          <a:prstGeom prst="wedgeEllipseCallout">
            <a:avLst>
              <a:gd name="adj1" fmla="val 66631"/>
              <a:gd name="adj2" fmla="val 3669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overview of association results are presented as a heat </a:t>
            </a:r>
            <a:r>
              <a:rPr lang="en-US" dirty="0" smtClean="0">
                <a:solidFill>
                  <a:schemeClr val="tx1"/>
                </a:solidFill>
              </a:rPr>
              <a:t>map.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286000" y="4419600"/>
            <a:ext cx="1892299" cy="1371600"/>
          </a:xfrm>
          <a:prstGeom prst="wedgeEllipseCallout">
            <a:avLst>
              <a:gd name="adj1" fmla="val 53040"/>
              <a:gd name="adj2" fmla="val 3392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Genes are clustered.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77276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 smtClean="0"/>
              <a:t>GFlasso</a:t>
            </a:r>
            <a:r>
              <a:rPr lang="en-US" sz="1600" dirty="0" smtClean="0"/>
              <a:t> association results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5279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46454" y="609600"/>
            <a:ext cx="9190454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000" y="5638799"/>
            <a:ext cx="533400" cy="2897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905000"/>
            <a:ext cx="1752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Interacting eQTL hotspots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57400" y="1752600"/>
            <a:ext cx="1828800" cy="4755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057400" y="2228165"/>
            <a:ext cx="1828800" cy="1340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057400" y="2228166"/>
            <a:ext cx="1828800" cy="5912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-21717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GFlasso results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3809999" y="4978707"/>
            <a:ext cx="1587499" cy="981469"/>
          </a:xfrm>
          <a:prstGeom prst="wedgeEllipseCallout">
            <a:avLst>
              <a:gd name="adj1" fmla="val 66631"/>
              <a:gd name="adj2" fmla="val 3669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eQTL hotspot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1700" y="2703731"/>
            <a:ext cx="1752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Interacting eQTL hotspots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181600" y="2447583"/>
            <a:ext cx="800100" cy="3718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5400" y="2819401"/>
            <a:ext cx="876300" cy="8220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105400" y="2819401"/>
            <a:ext cx="876300" cy="19049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81600" y="2819401"/>
            <a:ext cx="800100" cy="21593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507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3006" t="-3739" r="-2567" b="-4160"/>
          <a:stretch/>
        </p:blipFill>
        <p:spPr bwMode="auto">
          <a:xfrm>
            <a:off x="-283719" y="288799"/>
            <a:ext cx="9612642" cy="673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0867" y="126178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/>
              <a:t>Comparing results with </a:t>
            </a:r>
            <a:r>
              <a:rPr lang="en-US" sz="1600" dirty="0" err="1" smtClean="0">
                <a:solidFill>
                  <a:srgbClr val="002060"/>
                </a:solidFill>
              </a:rPr>
              <a:t>wilcoxon</a:t>
            </a:r>
            <a:r>
              <a:rPr lang="en-US" sz="1600" dirty="0" smtClean="0">
                <a:solidFill>
                  <a:srgbClr val="002060"/>
                </a:solidFill>
              </a:rPr>
              <a:t>-sum-rank test (single SNP/gene analysis)</a:t>
            </a:r>
          </a:p>
          <a:p>
            <a:pPr algn="l"/>
            <a:endParaRPr lang="en-US" sz="1600" dirty="0" smtClean="0"/>
          </a:p>
        </p:txBody>
      </p:sp>
      <p:sp>
        <p:nvSpPr>
          <p:cNvPr id="13" name="Oval Callout 12"/>
          <p:cNvSpPr/>
          <p:nvPr/>
        </p:nvSpPr>
        <p:spPr>
          <a:xfrm>
            <a:off x="94642" y="2800383"/>
            <a:ext cx="2573659" cy="1654972"/>
          </a:xfrm>
          <a:prstGeom prst="wedgeEllipseCallout">
            <a:avLst>
              <a:gd name="adj1" fmla="val 76394"/>
              <a:gd name="adj2" fmla="val -35207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</a:rPr>
              <a:t>GFlasso</a:t>
            </a:r>
            <a:r>
              <a:rPr lang="en-US" sz="1600" dirty="0" smtClean="0">
                <a:solidFill>
                  <a:schemeClr val="tx1"/>
                </a:solidFill>
              </a:rPr>
              <a:t> results are more sparse and structured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 No interacting </a:t>
            </a:r>
            <a:r>
              <a:rPr lang="en-US" sz="1600" dirty="0" err="1" smtClean="0">
                <a:solidFill>
                  <a:schemeClr val="tx1"/>
                </a:solidFill>
              </a:rPr>
              <a:t>eQTL</a:t>
            </a:r>
            <a:r>
              <a:rPr lang="en-US" sz="1600" dirty="0" smtClean="0">
                <a:solidFill>
                  <a:schemeClr val="tx1"/>
                </a:solidFill>
              </a:rPr>
              <a:t> hotspots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4" name="Group 29"/>
          <p:cNvGrpSpPr>
            <a:grpSpLocks/>
          </p:cNvGrpSpPr>
          <p:nvPr/>
        </p:nvGrpSpPr>
        <p:grpSpPr bwMode="auto">
          <a:xfrm>
            <a:off x="94642" y="4857751"/>
            <a:ext cx="4643437" cy="1439862"/>
            <a:chOff x="891812" y="4653136"/>
            <a:chExt cx="4643437" cy="144016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891812" y="4653136"/>
              <a:ext cx="4643437" cy="1429046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1187500" y="4830973"/>
              <a:ext cx="4176712" cy="1262323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dirty="0" err="1"/>
                <a:t>GFLasso</a:t>
              </a:r>
              <a:r>
                <a:rPr lang="en-US" sz="1900" b="1" dirty="0"/>
                <a:t> has </a:t>
              </a:r>
              <a:r>
                <a:rPr lang="en-US" sz="1900" b="1" dirty="0">
                  <a:solidFill>
                    <a:srgbClr val="FF0000"/>
                  </a:solidFill>
                </a:rPr>
                <a:t>greater power</a:t>
              </a:r>
              <a:r>
                <a:rPr lang="en-US" sz="1900" b="1" dirty="0"/>
                <a:t>: </a:t>
              </a:r>
            </a:p>
            <a:p>
              <a:r>
                <a:rPr lang="en-US" sz="1900" b="1" dirty="0">
                  <a:solidFill>
                    <a:srgbClr val="1F1FD3"/>
                  </a:solidFill>
                </a:rPr>
                <a:t>More </a:t>
              </a:r>
              <a:r>
                <a:rPr lang="en-US" sz="1900" b="1" dirty="0" err="1">
                  <a:solidFill>
                    <a:srgbClr val="1F1FD3"/>
                  </a:solidFill>
                </a:rPr>
                <a:t>eQTL</a:t>
              </a:r>
              <a:r>
                <a:rPr lang="en-US" sz="1900" b="1" dirty="0">
                  <a:solidFill>
                    <a:srgbClr val="1F1FD3"/>
                  </a:solidFill>
                </a:rPr>
                <a:t> hotspots</a:t>
              </a:r>
              <a:r>
                <a:rPr lang="en-US" sz="1900" b="1" dirty="0"/>
                <a:t> with potential </a:t>
              </a:r>
              <a:r>
                <a:rPr lang="en-US" sz="1900" b="1" dirty="0">
                  <a:solidFill>
                    <a:srgbClr val="1F1FD3"/>
                  </a:solidFill>
                </a:rPr>
                <a:t>interactions</a:t>
              </a:r>
              <a:r>
                <a:rPr lang="en-US" sz="1900" b="1" dirty="0"/>
                <a:t> among them</a:t>
              </a:r>
            </a:p>
            <a:p>
              <a:pPr algn="ctr"/>
              <a:endParaRPr lang="en-US" sz="1900" dirty="0"/>
            </a:p>
          </p:txBody>
        </p:sp>
      </p:grp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757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46454" y="609600"/>
            <a:ext cx="9190454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855061" y="1447801"/>
            <a:ext cx="685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457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Investigate an eQTL hotspot associated with a single locus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457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304800" y="1905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GO analysis reveals hotspot is enriched for ribosome genes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156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000625" y="1928813"/>
            <a:ext cx="3214688" cy="1785937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1500" y="1928813"/>
            <a:ext cx="3214688" cy="1714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730250" y="500063"/>
            <a:ext cx="7678738" cy="11430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Population association analysis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461" name="TextBox 3"/>
          <p:cNvSpPr txBox="1">
            <a:spLocks noChangeArrowheads="1"/>
          </p:cNvSpPr>
          <p:nvPr/>
        </p:nvSpPr>
        <p:spPr bwMode="auto">
          <a:xfrm>
            <a:off x="928688" y="2443163"/>
            <a:ext cx="25003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Consider</a:t>
            </a:r>
          </a:p>
          <a:p>
            <a:r>
              <a:rPr lang="en-US" sz="2000" b="1">
                <a:solidFill>
                  <a:srgbClr val="FF0000"/>
                </a:solidFill>
              </a:rPr>
              <a:t>one phenotype</a:t>
            </a:r>
            <a:r>
              <a:rPr lang="en-US" sz="2000"/>
              <a:t> at a time</a:t>
            </a:r>
            <a:endParaRPr lang="en-US" sz="2000">
              <a:solidFill>
                <a:srgbClr val="3516F0"/>
              </a:solidFill>
            </a:endParaRPr>
          </a:p>
        </p:txBody>
      </p:sp>
      <p:sp>
        <p:nvSpPr>
          <p:cNvPr id="19462" name="TextBox 4"/>
          <p:cNvSpPr txBox="1">
            <a:spLocks noChangeArrowheads="1"/>
          </p:cNvSpPr>
          <p:nvPr/>
        </p:nvSpPr>
        <p:spPr bwMode="auto">
          <a:xfrm>
            <a:off x="5143500" y="2286000"/>
            <a:ext cx="307181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Consider</a:t>
            </a:r>
            <a:r>
              <a:rPr lang="en-US" sz="2000" b="1" dirty="0" smtClean="0">
                <a:solidFill>
                  <a:srgbClr val="FF0000"/>
                </a:solidFill>
              </a:rPr>
              <a:t> multiple </a:t>
            </a:r>
            <a:r>
              <a:rPr lang="en-US" sz="2000" b="1" dirty="0">
                <a:solidFill>
                  <a:srgbClr val="FF0000"/>
                </a:solidFill>
              </a:rPr>
              <a:t>correlated phenotypes (</a:t>
            </a:r>
            <a:r>
              <a:rPr lang="en-US" sz="2000" b="1" dirty="0" err="1">
                <a:solidFill>
                  <a:srgbClr val="FF0000"/>
                </a:solidFill>
              </a:rPr>
              <a:t>phenome</a:t>
            </a:r>
            <a:r>
              <a:rPr lang="en-US" sz="2000" b="1" dirty="0" smtClean="0">
                <a:solidFill>
                  <a:srgbClr val="FF0000"/>
                </a:solidFill>
              </a:rPr>
              <a:t>) and genotypes (genome) </a:t>
            </a:r>
            <a:r>
              <a:rPr lang="en-US" sz="2000" b="1" dirty="0">
                <a:solidFill>
                  <a:srgbClr val="FF0000"/>
                </a:solidFill>
              </a:rPr>
              <a:t>jointly </a:t>
            </a:r>
            <a:endParaRPr lang="en-US" sz="2000" dirty="0">
              <a:solidFill>
                <a:srgbClr val="3516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1938" y="2571750"/>
            <a:ext cx="6429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+mn-cs"/>
              </a:rPr>
              <a:t>vs.</a:t>
            </a:r>
          </a:p>
        </p:txBody>
      </p:sp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1000125" y="1973263"/>
            <a:ext cx="2428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3516F0"/>
                </a:solidFill>
              </a:rPr>
              <a:t>Standard Approach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5715000" y="1973263"/>
            <a:ext cx="2428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3516F0"/>
                </a:solidFill>
              </a:rPr>
              <a:t>New Approach</a:t>
            </a:r>
          </a:p>
        </p:txBody>
      </p:sp>
      <p:pic>
        <p:nvPicPr>
          <p:cNvPr id="19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4357688"/>
            <a:ext cx="157162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14500" y="4357688"/>
            <a:ext cx="1714500" cy="28575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68" name="TextBox 13"/>
          <p:cNvSpPr txBox="1">
            <a:spLocks noChangeArrowheads="1"/>
          </p:cNvSpPr>
          <p:nvPr/>
        </p:nvSpPr>
        <p:spPr bwMode="auto">
          <a:xfrm>
            <a:off x="2000250" y="4059238"/>
            <a:ext cx="16430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Phenotypes</a:t>
            </a:r>
          </a:p>
        </p:txBody>
      </p:sp>
      <p:cxnSp>
        <p:nvCxnSpPr>
          <p:cNvPr id="19" name="Straight Connector 18"/>
          <p:cNvCxnSpPr>
            <a:endCxn id="12" idx="2"/>
          </p:cNvCxnSpPr>
          <p:nvPr/>
        </p:nvCxnSpPr>
        <p:spPr>
          <a:xfrm flipV="1">
            <a:off x="1000125" y="4643438"/>
            <a:ext cx="1571625" cy="642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4370388"/>
            <a:ext cx="1571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6072188" y="4370388"/>
            <a:ext cx="1714500" cy="28575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72" name="TextBox 30"/>
          <p:cNvSpPr txBox="1">
            <a:spLocks noChangeArrowheads="1"/>
          </p:cNvSpPr>
          <p:nvPr/>
        </p:nvSpPr>
        <p:spPr bwMode="auto">
          <a:xfrm>
            <a:off x="6357938" y="4071938"/>
            <a:ext cx="16430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Phenome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357813" y="4643438"/>
            <a:ext cx="1000125" cy="928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57813" y="4643438"/>
            <a:ext cx="1928812" cy="1357312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15936"/>
            <a:ext cx="9144000" cy="634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457325" y="28575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Associations on chromosome 2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9622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" y="477837"/>
            <a:ext cx="9067800" cy="638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457200" y="-9525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Look at association strengths to highest connected genes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041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8895" y="533400"/>
            <a:ext cx="915289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42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Only a few genes are associated with the hotspot around this SNP (not black), but the highest connected genes are associated with this hotspot.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858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7606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641"/>
          <a:stretch/>
        </p:blipFill>
        <p:spPr bwMode="auto">
          <a:xfrm>
            <a:off x="0" y="609600"/>
            <a:ext cx="9144000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382008" y="9525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SNP in RPB5 – causal or linked?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6951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7879" y="609600"/>
            <a:ext cx="9190454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3875655" y="1476375"/>
            <a:ext cx="685800" cy="1419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19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Investigate interacting eQTL hotspots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8683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60892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76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Genes are enriched for ribosome biogenesis and are associated with these SNPs on chromosome 5.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9120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/>
              <a:t>DOT6</a:t>
            </a:r>
            <a:r>
              <a:rPr lang="en-US" sz="1600" dirty="0" smtClean="0"/>
              <a:t> (also known as </a:t>
            </a:r>
            <a:r>
              <a:rPr lang="en-US" sz="1600" i="1" dirty="0" smtClean="0"/>
              <a:t>PBF2</a:t>
            </a:r>
            <a:r>
              <a:rPr lang="en-US" sz="1600" dirty="0" smtClean="0"/>
              <a:t>) is located in </a:t>
            </a:r>
            <a:r>
              <a:rPr lang="en-US" sz="1600" i="1" dirty="0" smtClean="0"/>
              <a:t>cis</a:t>
            </a:r>
            <a:r>
              <a:rPr lang="en-US" sz="1600" dirty="0" smtClean="0"/>
              <a:t> with these SNPs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92928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172"/>
          <a:stretch/>
        </p:blipFill>
        <p:spPr bwMode="auto">
          <a:xfrm>
            <a:off x="0" y="380999"/>
            <a:ext cx="9144000" cy="647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810000" y="4724400"/>
            <a:ext cx="2438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6038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76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Genes are also associated with these SNPs on chromosome 2.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5432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905493" y="4143375"/>
            <a:ext cx="3571875" cy="2143125"/>
          </a:xfrm>
          <a:prstGeom prst="ellipse">
            <a:avLst/>
          </a:prstGeom>
          <a:solidFill>
            <a:schemeClr val="accent1">
              <a:alpha val="1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72125" y="1989285"/>
            <a:ext cx="3286125" cy="2357437"/>
          </a:xfrm>
          <a:prstGeom prst="ellipse">
            <a:avLst/>
          </a:prstGeom>
          <a:solidFill>
            <a:srgbClr val="008000">
              <a:alpha val="12000"/>
            </a:srgbClr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2875" y="2000250"/>
            <a:ext cx="3714750" cy="2357438"/>
          </a:xfrm>
          <a:prstGeom prst="ellipse">
            <a:avLst/>
          </a:prstGeom>
          <a:solidFill>
            <a:srgbClr val="FF0000">
              <a:alpha val="12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7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Summary: Structured Genome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-Transcriptome-Phenome Association Analysis</a:t>
            </a:r>
          </a:p>
        </p:txBody>
      </p:sp>
      <p:sp>
        <p:nvSpPr>
          <p:cNvPr id="67590" name="TextBox 12"/>
          <p:cNvSpPr txBox="1">
            <a:spLocks noChangeArrowheads="1"/>
          </p:cNvSpPr>
          <p:nvPr/>
        </p:nvSpPr>
        <p:spPr bwMode="auto">
          <a:xfrm>
            <a:off x="857250" y="2286000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</a:rPr>
              <a:t>Genome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1" name="TextBox 13"/>
          <p:cNvSpPr txBox="1">
            <a:spLocks noChangeArrowheads="1"/>
          </p:cNvSpPr>
          <p:nvPr/>
        </p:nvSpPr>
        <p:spPr bwMode="auto">
          <a:xfrm>
            <a:off x="3318998" y="4534086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00FF"/>
                </a:solidFill>
              </a:rPr>
              <a:t>Transcriptome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2" name="TextBox 14"/>
          <p:cNvSpPr txBox="1">
            <a:spLocks noChangeArrowheads="1"/>
          </p:cNvSpPr>
          <p:nvPr/>
        </p:nvSpPr>
        <p:spPr bwMode="auto">
          <a:xfrm>
            <a:off x="6072188" y="2549525"/>
            <a:ext cx="2500312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8000"/>
                </a:solidFill>
              </a:rPr>
              <a:t>Phenome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3" name="TextBox 15"/>
          <p:cNvSpPr txBox="1">
            <a:spLocks noChangeArrowheads="1"/>
          </p:cNvSpPr>
          <p:nvPr/>
        </p:nvSpPr>
        <p:spPr bwMode="auto">
          <a:xfrm>
            <a:off x="642938" y="2857500"/>
            <a:ext cx="28575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 </a:t>
            </a:r>
            <a:r>
              <a:rPr lang="en-US" sz="1400" dirty="0" err="1"/>
              <a:t>Epistasis</a:t>
            </a:r>
            <a:endParaRPr lang="en-US" sz="1400" dirty="0" smtClean="0"/>
          </a:p>
          <a:p>
            <a:pPr>
              <a:buFont typeface="Arial" charset="0"/>
              <a:buChar char="•"/>
            </a:pPr>
            <a:r>
              <a:rPr lang="en-US" sz="1400" dirty="0" smtClean="0"/>
              <a:t>  Population </a:t>
            </a:r>
            <a:r>
              <a:rPr lang="en-US" sz="1400" dirty="0"/>
              <a:t>structure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Incorporating prior knowledge</a:t>
            </a:r>
          </a:p>
        </p:txBody>
      </p:sp>
      <p:sp>
        <p:nvSpPr>
          <p:cNvPr id="67594" name="TextBox 17"/>
          <p:cNvSpPr txBox="1">
            <a:spLocks noChangeArrowheads="1"/>
          </p:cNvSpPr>
          <p:nvPr/>
        </p:nvSpPr>
        <p:spPr bwMode="auto">
          <a:xfrm>
            <a:off x="3116738" y="4855071"/>
            <a:ext cx="361027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</a:t>
            </a:r>
            <a:r>
              <a:rPr lang="en-US" sz="1400" dirty="0" smtClean="0"/>
              <a:t> Exploiting gene-interaction network</a:t>
            </a:r>
          </a:p>
          <a:p>
            <a:pPr>
              <a:buFont typeface="Arial" charset="0"/>
              <a:buChar char="•"/>
            </a:pPr>
            <a:r>
              <a:rPr lang="en-US" sz="1400" dirty="0" smtClean="0"/>
              <a:t>  Exploiting a hierarchical clustering tree of genes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Temporal modeling across time</a:t>
            </a:r>
          </a:p>
        </p:txBody>
      </p:sp>
      <p:sp>
        <p:nvSpPr>
          <p:cNvPr id="67595" name="TextBox 18"/>
          <p:cNvSpPr txBox="1">
            <a:spLocks noChangeArrowheads="1"/>
          </p:cNvSpPr>
          <p:nvPr/>
        </p:nvSpPr>
        <p:spPr bwMode="auto">
          <a:xfrm>
            <a:off x="6152198" y="2932400"/>
            <a:ext cx="20716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endParaRPr lang="en-US" sz="1400" dirty="0" smtClean="0"/>
          </a:p>
          <a:p>
            <a:pPr>
              <a:buFont typeface="Arial" charset="0"/>
              <a:buChar char="•"/>
            </a:pPr>
            <a:r>
              <a:rPr lang="en-US" sz="1400" dirty="0" smtClean="0"/>
              <a:t>  Trait network</a:t>
            </a:r>
          </a:p>
          <a:p>
            <a:pPr>
              <a:buFont typeface="Arial" charset="0"/>
              <a:buChar char="•"/>
            </a:pPr>
            <a:r>
              <a:rPr lang="en-US" sz="1400" dirty="0" smtClean="0"/>
              <a:t>  Dynamic </a:t>
            </a:r>
            <a:r>
              <a:rPr lang="en-US" sz="1400" dirty="0"/>
              <a:t>trait </a:t>
            </a:r>
            <a:r>
              <a:rPr lang="en-US" sz="1400" dirty="0" smtClean="0"/>
              <a:t>analysis</a:t>
            </a:r>
          </a:p>
          <a:p>
            <a:pPr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26" name="Left-Right Arrow 25"/>
          <p:cNvSpPr/>
          <p:nvPr/>
        </p:nvSpPr>
        <p:spPr>
          <a:xfrm>
            <a:off x="3989543" y="2286000"/>
            <a:ext cx="1428750" cy="285750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7" name="Left-Right Arrow 26"/>
          <p:cNvSpPr/>
          <p:nvPr/>
        </p:nvSpPr>
        <p:spPr>
          <a:xfrm rot="19300148">
            <a:off x="5957493" y="4186751"/>
            <a:ext cx="476250" cy="319088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5" name="Left-Right Arrow 14"/>
          <p:cNvSpPr/>
          <p:nvPr/>
        </p:nvSpPr>
        <p:spPr>
          <a:xfrm rot="2299852" flipH="1">
            <a:off x="2953112" y="4152790"/>
            <a:ext cx="476250" cy="319088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641"/>
          <a:stretch/>
        </p:blipFill>
        <p:spPr bwMode="auto">
          <a:xfrm>
            <a:off x="0" y="609601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990600" y="-8466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Candidate regulators on chromosome 2.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2594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76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Genes are also associated with these SNPs on chromosome 7.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850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309"/>
          <a:stretch/>
        </p:blipFill>
        <p:spPr bwMode="auto">
          <a:xfrm>
            <a:off x="0" y="590533"/>
            <a:ext cx="9144000" cy="626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66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Candidate regulators on chromosome 7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85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997"/>
          <a:stretch/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066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Could KAP114 also import Ribi genes?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1253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8467" y="609600"/>
            <a:ext cx="92202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191000" y="1905000"/>
            <a:ext cx="685800" cy="388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19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Investigate interacting eQTL hotspots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0190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187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3447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4127850" y="5943600"/>
            <a:ext cx="878774" cy="56303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link</a:t>
            </a:r>
            <a:endParaRPr lang="en-US" sz="1200" dirty="0"/>
          </a:p>
        </p:txBody>
      </p:sp>
      <p:sp>
        <p:nvSpPr>
          <p:cNvPr id="6" name="Explosion 1 5"/>
          <p:cNvSpPr/>
          <p:nvPr/>
        </p:nvSpPr>
        <p:spPr>
          <a:xfrm>
            <a:off x="7620000" y="6019800"/>
            <a:ext cx="878774" cy="56303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link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52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Two SNPs on chromosome 12 are associated with these genes.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3898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1717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/>
              <a:t>NUP2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90101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172"/>
          <a:stretch/>
        </p:blipFill>
        <p:spPr bwMode="auto">
          <a:xfrm>
            <a:off x="-37985" y="476251"/>
            <a:ext cx="9181983" cy="638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657600" y="2286000"/>
            <a:ext cx="2943225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06937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9050" y="609600"/>
            <a:ext cx="912495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1717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smtClean="0"/>
              <a:t>SIR3 / RIF2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4776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918"/>
            <a:ext cx="8229600" cy="5313521"/>
          </a:xfrm>
        </p:spPr>
        <p:txBody>
          <a:bodyPr>
            <a:noAutofit/>
          </a:bodyPr>
          <a:lstStyle/>
          <a:p>
            <a:pPr lvl="0"/>
            <a:r>
              <a:rPr lang="en-AU" sz="1800" dirty="0" smtClean="0"/>
              <a:t>Preparing Data for Association Analysis</a:t>
            </a:r>
            <a:endParaRPr lang="en-US" sz="1800" dirty="0" smtClean="0"/>
          </a:p>
          <a:p>
            <a:pPr lvl="1"/>
            <a:r>
              <a:rPr lang="en-AU" sz="1400" dirty="0"/>
              <a:t>Missing genotypes/</a:t>
            </a:r>
            <a:r>
              <a:rPr lang="en-AU" sz="1400" dirty="0" smtClean="0"/>
              <a:t>phenotypes</a:t>
            </a:r>
            <a:r>
              <a:rPr lang="en-US" sz="1400" dirty="0" smtClean="0"/>
              <a:t>, </a:t>
            </a:r>
            <a:r>
              <a:rPr lang="en-AU" sz="1400" dirty="0" smtClean="0"/>
              <a:t>tag </a:t>
            </a:r>
            <a:r>
              <a:rPr lang="en-AU" sz="1400" dirty="0"/>
              <a:t>SNP selection, haplotype inference, population </a:t>
            </a:r>
            <a:r>
              <a:rPr lang="en-AU" sz="1400" dirty="0" smtClean="0"/>
              <a:t>structure</a:t>
            </a:r>
          </a:p>
          <a:p>
            <a:pPr lvl="1"/>
            <a:endParaRPr lang="en-US" sz="1400" dirty="0" smtClean="0"/>
          </a:p>
          <a:p>
            <a:pPr lvl="0"/>
            <a:r>
              <a:rPr lang="en-AU" sz="1800" dirty="0" smtClean="0"/>
              <a:t>Background on Association Analysis: Single Phenotype Method</a:t>
            </a:r>
            <a:r>
              <a:rPr lang="en-AU" sz="1400" dirty="0" smtClean="0"/>
              <a:t>s</a:t>
            </a:r>
            <a:endParaRPr lang="en-US" sz="1400" dirty="0" smtClean="0"/>
          </a:p>
          <a:p>
            <a:pPr lvl="1"/>
            <a:r>
              <a:rPr lang="en-AU" sz="1400" dirty="0"/>
              <a:t>Single SNP </a:t>
            </a:r>
            <a:r>
              <a:rPr lang="en-AU" sz="1400" dirty="0" smtClean="0"/>
              <a:t>approach</a:t>
            </a:r>
            <a:r>
              <a:rPr lang="en-US" sz="1400" dirty="0" smtClean="0"/>
              <a:t> : </a:t>
            </a:r>
            <a:r>
              <a:rPr lang="en-AU" sz="1400" dirty="0" smtClean="0"/>
              <a:t>case</a:t>
            </a:r>
            <a:r>
              <a:rPr lang="en-AU" sz="1400" dirty="0"/>
              <a:t>/control </a:t>
            </a:r>
            <a:r>
              <a:rPr lang="en-AU" sz="1400" dirty="0" smtClean="0"/>
              <a:t>study, quantitative </a:t>
            </a:r>
            <a:r>
              <a:rPr lang="en-AU" sz="1400" dirty="0"/>
              <a:t>trait as phenotype</a:t>
            </a:r>
            <a:endParaRPr lang="en-US" sz="1400" dirty="0" smtClean="0"/>
          </a:p>
          <a:p>
            <a:pPr lvl="1"/>
            <a:r>
              <a:rPr lang="en-AU" sz="1400" dirty="0" smtClean="0"/>
              <a:t>Simultaneous </a:t>
            </a:r>
            <a:r>
              <a:rPr lang="en-AU" sz="1400" dirty="0"/>
              <a:t>analysis of all SNPs: Sparse regression </a:t>
            </a:r>
            <a:r>
              <a:rPr lang="en-AU" sz="1400" dirty="0" smtClean="0"/>
              <a:t>method</a:t>
            </a:r>
          </a:p>
          <a:p>
            <a:pPr lvl="1"/>
            <a:endParaRPr lang="en-US" sz="1400" dirty="0" smtClean="0"/>
          </a:p>
          <a:p>
            <a:pPr lvl="0"/>
            <a:r>
              <a:rPr lang="en-AU" sz="1800" dirty="0" smtClean="0"/>
              <a:t>Structured </a:t>
            </a:r>
            <a:r>
              <a:rPr lang="en-AU" sz="1800" dirty="0"/>
              <a:t>G</a:t>
            </a:r>
            <a:r>
              <a:rPr lang="en-AU" sz="1800" dirty="0" smtClean="0"/>
              <a:t>eome-</a:t>
            </a:r>
            <a:r>
              <a:rPr lang="en-AU" sz="1800" dirty="0"/>
              <a:t>P</a:t>
            </a:r>
            <a:r>
              <a:rPr lang="en-AU" sz="1800" dirty="0" smtClean="0"/>
              <a:t>henome-Transcriptome Analysis</a:t>
            </a:r>
            <a:endParaRPr lang="en-US" sz="1800" dirty="0"/>
          </a:p>
          <a:p>
            <a:pPr lvl="1"/>
            <a:r>
              <a:rPr lang="en-AU" sz="1400" dirty="0"/>
              <a:t>Exploiting </a:t>
            </a:r>
            <a:r>
              <a:rPr lang="en-AU" sz="1400" b="1" dirty="0">
                <a:solidFill>
                  <a:srgbClr val="FF0000"/>
                </a:solidFill>
              </a:rPr>
              <a:t>genome structure </a:t>
            </a:r>
            <a:r>
              <a:rPr lang="en-AU" sz="1400" dirty="0"/>
              <a:t>in association </a:t>
            </a:r>
            <a:r>
              <a:rPr lang="en-AU" sz="1400" dirty="0" smtClean="0"/>
              <a:t>analysis</a:t>
            </a:r>
            <a:endParaRPr lang="en-US" sz="1400" dirty="0" smtClean="0"/>
          </a:p>
          <a:p>
            <a:pPr lvl="2"/>
            <a:r>
              <a:rPr lang="en-AU" sz="1400" dirty="0"/>
              <a:t>Linkage </a:t>
            </a:r>
            <a:r>
              <a:rPr lang="en-AU" sz="1400" dirty="0" smtClean="0"/>
              <a:t>disequilibrium</a:t>
            </a:r>
            <a:r>
              <a:rPr lang="en-US" sz="1400" dirty="0" smtClean="0"/>
              <a:t>, </a:t>
            </a:r>
            <a:r>
              <a:rPr lang="en-AU" sz="1400" dirty="0" smtClean="0"/>
              <a:t>population structure</a:t>
            </a:r>
            <a:r>
              <a:rPr lang="en-US" sz="1400" dirty="0" smtClean="0"/>
              <a:t>, </a:t>
            </a:r>
            <a:r>
              <a:rPr lang="en-AU" sz="1400" dirty="0" smtClean="0"/>
              <a:t>epistasis</a:t>
            </a:r>
            <a:endParaRPr lang="en-US" sz="1400" dirty="0" smtClean="0"/>
          </a:p>
          <a:p>
            <a:pPr lvl="1"/>
            <a:r>
              <a:rPr lang="en-AU" sz="1400" dirty="0" smtClean="0"/>
              <a:t>Exploiting </a:t>
            </a:r>
            <a:r>
              <a:rPr lang="en-AU" sz="1400" b="1" dirty="0">
                <a:solidFill>
                  <a:srgbClr val="0000FF"/>
                </a:solidFill>
              </a:rPr>
              <a:t>transcriptome structure </a:t>
            </a:r>
            <a:r>
              <a:rPr lang="en-AU" sz="1400" dirty="0"/>
              <a:t>in association </a:t>
            </a:r>
            <a:r>
              <a:rPr lang="en-AU" sz="1400" dirty="0" smtClean="0"/>
              <a:t>analysis</a:t>
            </a:r>
            <a:endParaRPr lang="en-US" sz="1400" dirty="0" smtClean="0"/>
          </a:p>
          <a:p>
            <a:pPr lvl="2"/>
            <a:r>
              <a:rPr lang="en-AU" sz="1400" dirty="0" smtClean="0"/>
              <a:t>Pleiotropy : Pathway</a:t>
            </a:r>
            <a:r>
              <a:rPr lang="en-AU" sz="1400" dirty="0"/>
              <a:t>-based statistical </a:t>
            </a:r>
            <a:r>
              <a:rPr lang="en-AU" sz="1400" dirty="0" smtClean="0"/>
              <a:t>tests</a:t>
            </a:r>
            <a:endParaRPr lang="en-US" sz="1400" dirty="0" smtClean="0"/>
          </a:p>
          <a:p>
            <a:pPr lvl="2"/>
            <a:r>
              <a:rPr lang="en-AU" sz="1400" dirty="0" smtClean="0"/>
              <a:t>Leveraging </a:t>
            </a:r>
            <a:r>
              <a:rPr lang="en-AU" sz="1400" dirty="0"/>
              <a:t>trait structures: graph and tree</a:t>
            </a:r>
            <a:endParaRPr lang="en-US" sz="1400" dirty="0" smtClean="0"/>
          </a:p>
          <a:p>
            <a:pPr lvl="1"/>
            <a:r>
              <a:rPr lang="en-AU" sz="1400" dirty="0" smtClean="0"/>
              <a:t>Exploiting </a:t>
            </a:r>
            <a:r>
              <a:rPr lang="en-AU" sz="1400" b="1" dirty="0">
                <a:solidFill>
                  <a:srgbClr val="008000"/>
                </a:solidFill>
              </a:rPr>
              <a:t>phenome structure </a:t>
            </a:r>
            <a:r>
              <a:rPr lang="en-AU" sz="1400" dirty="0"/>
              <a:t>in association </a:t>
            </a:r>
            <a:r>
              <a:rPr lang="en-AU" sz="1400" dirty="0" smtClean="0"/>
              <a:t>analysis</a:t>
            </a:r>
            <a:endParaRPr lang="en-US" sz="1400" dirty="0" smtClean="0"/>
          </a:p>
          <a:p>
            <a:pPr lvl="2"/>
            <a:r>
              <a:rPr lang="en-AU" sz="1400" dirty="0" smtClean="0"/>
              <a:t>Pleiotropy</a:t>
            </a:r>
            <a:r>
              <a:rPr lang="en-US" sz="1400" dirty="0" smtClean="0"/>
              <a:t>, </a:t>
            </a:r>
            <a:r>
              <a:rPr lang="en-AU" sz="1400" dirty="0" smtClean="0"/>
              <a:t>dynamic</a:t>
            </a:r>
            <a:r>
              <a:rPr lang="en-AU" sz="1400" dirty="0"/>
              <a:t>-trait association</a:t>
            </a:r>
            <a:endParaRPr lang="en-US" sz="1400" dirty="0" smtClean="0"/>
          </a:p>
          <a:p>
            <a:pPr lvl="1"/>
            <a:r>
              <a:rPr lang="en-AU" sz="1400" b="1" dirty="0" smtClean="0">
                <a:solidFill>
                  <a:srgbClr val="FF6600"/>
                </a:solidFill>
              </a:rPr>
              <a:t>Two-</a:t>
            </a:r>
            <a:r>
              <a:rPr lang="en-AU" sz="1400" b="1" dirty="0">
                <a:solidFill>
                  <a:srgbClr val="FF6600"/>
                </a:solidFill>
              </a:rPr>
              <a:t>way </a:t>
            </a:r>
            <a:r>
              <a:rPr lang="en-AU" sz="1400" dirty="0"/>
              <a:t>structured </a:t>
            </a:r>
            <a:r>
              <a:rPr lang="en-AU" sz="1400" dirty="0" smtClean="0"/>
              <a:t>association</a:t>
            </a:r>
          </a:p>
          <a:p>
            <a:pPr lvl="1"/>
            <a:r>
              <a:rPr lang="en-AU" sz="1400" b="1" dirty="0" smtClean="0">
                <a:solidFill>
                  <a:srgbClr val="FF6600"/>
                </a:solidFill>
              </a:rPr>
              <a:t>Three-way </a:t>
            </a:r>
            <a:r>
              <a:rPr lang="en-AU" sz="1400" dirty="0" smtClean="0"/>
              <a:t>structured association</a:t>
            </a:r>
          </a:p>
          <a:p>
            <a:pPr lvl="1"/>
            <a:endParaRPr lang="en-US" sz="1400" dirty="0" smtClean="0"/>
          </a:p>
          <a:p>
            <a:pPr lvl="0"/>
            <a:r>
              <a:rPr lang="en-AU" sz="1800" dirty="0" smtClean="0"/>
              <a:t>Association Analysis and Next</a:t>
            </a:r>
            <a:r>
              <a:rPr lang="en-AU" sz="1800" dirty="0"/>
              <a:t>-generation</a:t>
            </a:r>
            <a:r>
              <a:rPr lang="en-AU" sz="1800" dirty="0" smtClean="0"/>
              <a:t> Sequencing</a:t>
            </a:r>
            <a:endParaRPr lang="en-US" sz="1800" dirty="0" smtClean="0"/>
          </a:p>
          <a:p>
            <a:pPr lvl="1"/>
            <a:r>
              <a:rPr lang="en-AU" sz="1400" dirty="0"/>
              <a:t>Going beyond SNPs: Structural variants</a:t>
            </a:r>
            <a:endParaRPr lang="en-US" sz="1400" dirty="0"/>
          </a:p>
          <a:p>
            <a:pPr lvl="1"/>
            <a:r>
              <a:rPr lang="en-AU" sz="1400" dirty="0"/>
              <a:t>From common variants to rare variants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586847" y="3224283"/>
            <a:ext cx="336499" cy="339296"/>
            <a:chOff x="142876" y="3933568"/>
            <a:chExt cx="420624" cy="424120"/>
          </a:xfrm>
        </p:grpSpPr>
        <p:sp>
          <p:nvSpPr>
            <p:cNvPr id="4" name="Oval 3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86847" y="3762980"/>
            <a:ext cx="336499" cy="339296"/>
            <a:chOff x="142876" y="3933568"/>
            <a:chExt cx="420624" cy="424120"/>
          </a:xfrm>
        </p:grpSpPr>
        <p:sp>
          <p:nvSpPr>
            <p:cNvPr id="8" name="Oval 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86847" y="4405789"/>
            <a:ext cx="336499" cy="339296"/>
            <a:chOff x="142876" y="3933568"/>
            <a:chExt cx="420624" cy="424120"/>
          </a:xfrm>
        </p:grpSpPr>
        <p:sp>
          <p:nvSpPr>
            <p:cNvPr id="11" name="Oval 1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25635" y="4919023"/>
            <a:ext cx="336499" cy="339296"/>
            <a:chOff x="142876" y="3933568"/>
            <a:chExt cx="420624" cy="424120"/>
          </a:xfrm>
        </p:grpSpPr>
        <p:sp>
          <p:nvSpPr>
            <p:cNvPr id="14" name="Oval 13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63914" y="4919023"/>
            <a:ext cx="336499" cy="339296"/>
            <a:chOff x="142876" y="3933568"/>
            <a:chExt cx="420624" cy="424120"/>
          </a:xfrm>
        </p:grpSpPr>
        <p:sp>
          <p:nvSpPr>
            <p:cNvPr id="17" name="Oval 1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915" y="4901039"/>
            <a:ext cx="336499" cy="339296"/>
            <a:chOff x="142876" y="3933568"/>
            <a:chExt cx="420624" cy="424120"/>
          </a:xfrm>
        </p:grpSpPr>
        <p:sp>
          <p:nvSpPr>
            <p:cNvPr id="20" name="Oval 1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56211" y="4901039"/>
            <a:ext cx="336499" cy="339296"/>
            <a:chOff x="142876" y="3933568"/>
            <a:chExt cx="420624" cy="424120"/>
          </a:xfrm>
        </p:grpSpPr>
        <p:sp>
          <p:nvSpPr>
            <p:cNvPr id="23" name="Oval 2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89729" y="4895676"/>
            <a:ext cx="336499" cy="339296"/>
            <a:chOff x="142876" y="3933568"/>
            <a:chExt cx="420624" cy="424120"/>
          </a:xfrm>
        </p:grpSpPr>
        <p:sp>
          <p:nvSpPr>
            <p:cNvPr id="26" name="Oval 2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26951" y="4901039"/>
            <a:ext cx="336499" cy="339296"/>
            <a:chOff x="142876" y="3933568"/>
            <a:chExt cx="420624" cy="424120"/>
          </a:xfrm>
        </p:grpSpPr>
        <p:sp>
          <p:nvSpPr>
            <p:cNvPr id="29" name="Oval 2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799470" y="5096611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089466" y="5093611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369192" y="5095199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356211" y="5305143"/>
            <a:ext cx="336499" cy="339296"/>
            <a:chOff x="142876" y="3933568"/>
            <a:chExt cx="420624" cy="424120"/>
          </a:xfrm>
        </p:grpSpPr>
        <p:sp>
          <p:nvSpPr>
            <p:cNvPr id="41" name="Oval 4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610443" y="5310506"/>
            <a:ext cx="336499" cy="339296"/>
            <a:chOff x="142876" y="3933568"/>
            <a:chExt cx="420624" cy="424120"/>
          </a:xfrm>
        </p:grpSpPr>
        <p:sp>
          <p:nvSpPr>
            <p:cNvPr id="44" name="Oval 43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94490" y="5568626"/>
            <a:ext cx="336499" cy="339296"/>
            <a:chOff x="142876" y="3933568"/>
            <a:chExt cx="420624" cy="424120"/>
          </a:xfrm>
        </p:grpSpPr>
        <p:sp>
          <p:nvSpPr>
            <p:cNvPr id="47" name="Oval 4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>
            <a:off x="6726130" y="5485970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330989" y="5600113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6200000" flipH="1">
            <a:off x="6704354" y="5533826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057"/>
          <a:stretch/>
        </p:blipFill>
        <p:spPr bwMode="auto">
          <a:xfrm>
            <a:off x="0" y="685799"/>
            <a:ext cx="9067800" cy="620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2971800" y="5257800"/>
            <a:ext cx="2438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126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4025" y="3922713"/>
            <a:ext cx="2106613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Summary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Exploiting </a:t>
            </a:r>
            <a:r>
              <a:rPr lang="en-US" dirty="0" err="1" smtClean="0">
                <a:solidFill>
                  <a:srgbClr val="0000FF"/>
                </a:solidFill>
              </a:rPr>
              <a:t>transcriptome</a:t>
            </a:r>
            <a:r>
              <a:rPr lang="en-US" dirty="0" smtClean="0">
                <a:solidFill>
                  <a:srgbClr val="0000FF"/>
                </a:solidFill>
              </a:rPr>
              <a:t>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sz="1800" dirty="0" smtClean="0"/>
              <a:t>Pathway-based statistical tests</a:t>
            </a:r>
          </a:p>
          <a:p>
            <a:pPr lvl="2"/>
            <a:r>
              <a:rPr lang="en-US" sz="1800" dirty="0" smtClean="0"/>
              <a:t>Leveraging gene expression network</a:t>
            </a:r>
            <a:endParaRPr lang="en-US" sz="1800" dirty="0" smtClean="0">
              <a:latin typeface="Arial" charset="0"/>
            </a:endParaRPr>
          </a:p>
          <a:p>
            <a:endParaRPr lang="en-US" sz="2000" dirty="0" smtClean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Structured association – a new paradigm</a:t>
            </a:r>
          </a:p>
          <a:p>
            <a:pPr lvl="1"/>
            <a:r>
              <a:rPr lang="en-US" sz="1800" dirty="0">
                <a:latin typeface="Arial" charset="0"/>
              </a:rPr>
              <a:t>Association to a </a:t>
            </a: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graph</a:t>
            </a:r>
            <a:r>
              <a:rPr lang="en-US" sz="1800" dirty="0">
                <a:latin typeface="Arial" charset="0"/>
              </a:rPr>
              <a:t>-structured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transcriptome</a:t>
            </a:r>
            <a:endParaRPr lang="en-US" sz="1800" dirty="0" smtClean="0">
              <a:latin typeface="Arial" charset="0"/>
            </a:endParaRPr>
          </a:p>
          <a:p>
            <a:pPr lvl="2"/>
            <a:r>
              <a:rPr lang="en-US" sz="1600" dirty="0">
                <a:latin typeface="Arial" charset="0"/>
              </a:rPr>
              <a:t>Graph-guided fused lasso </a:t>
            </a:r>
            <a:r>
              <a:rPr lang="en-US" sz="1200" dirty="0">
                <a:latin typeface="Arial" charset="0"/>
              </a:rPr>
              <a:t>(Kim &amp; Xing, </a:t>
            </a:r>
            <a:r>
              <a:rPr lang="en-US" sz="1200" dirty="0" err="1">
                <a:latin typeface="Arial" charset="0"/>
              </a:rPr>
              <a:t>PLoS</a:t>
            </a:r>
            <a:r>
              <a:rPr lang="en-US" sz="1200" dirty="0">
                <a:latin typeface="Arial" charset="0"/>
              </a:rPr>
              <a:t> Genetics, 2009)</a:t>
            </a:r>
            <a:endParaRPr lang="en-US" sz="1200" dirty="0" smtClean="0">
              <a:latin typeface="Arial" charset="0"/>
            </a:endParaRPr>
          </a:p>
          <a:p>
            <a:pPr lvl="2"/>
            <a:endParaRPr lang="en-US" sz="1400" dirty="0" smtClean="0">
              <a:latin typeface="Arial" charset="0"/>
            </a:endParaRPr>
          </a:p>
          <a:p>
            <a:r>
              <a:rPr lang="en-US" sz="2000" dirty="0" smtClean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More structures (next)</a:t>
            </a:r>
          </a:p>
          <a:p>
            <a:pPr lvl="1"/>
            <a:r>
              <a:rPr lang="en-US" sz="1800" dirty="0" smtClean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Leveraging gene expression hierarchical cluster </a:t>
            </a:r>
          </a:p>
          <a:p>
            <a:pPr lvl="1"/>
            <a:r>
              <a:rPr lang="en-US" sz="1800" dirty="0" smtClean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Association </a:t>
            </a:r>
            <a:r>
              <a:rPr lang="en-US" sz="18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to a </a:t>
            </a:r>
            <a:r>
              <a:rPr lang="en-US" sz="1800" b="1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tree</a:t>
            </a:r>
            <a:r>
              <a:rPr lang="en-US" sz="18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-structured</a:t>
            </a:r>
            <a:r>
              <a:rPr lang="en-US" sz="1800" dirty="0" smtClean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 </a:t>
            </a:r>
            <a:r>
              <a:rPr lang="en-US" sz="1800" dirty="0" err="1" smtClean="0">
                <a:solidFill>
                  <a:schemeClr val="accent1">
                    <a:alpha val="70000"/>
                  </a:schemeClr>
                </a:solidFill>
              </a:rPr>
              <a:t>transcriptome</a:t>
            </a:r>
            <a:endParaRPr lang="en-US" sz="1800" dirty="0" smtClean="0">
              <a:solidFill>
                <a:schemeClr val="accent1">
                  <a:alpha val="70000"/>
                </a:schemeClr>
              </a:solidFill>
              <a:latin typeface="Arial" charset="0"/>
            </a:endParaRPr>
          </a:p>
          <a:p>
            <a:pPr lvl="2"/>
            <a:r>
              <a:rPr lang="en-US" sz="16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Tree-guided group lasso </a:t>
            </a:r>
            <a:r>
              <a:rPr lang="en-US" sz="12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(Kim &amp; Xing, </a:t>
            </a:r>
            <a:r>
              <a:rPr lang="en-US" altLang="zh-CN" sz="12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ICML 2010</a:t>
            </a:r>
            <a:r>
              <a:rPr lang="en-US" sz="1200" dirty="0">
                <a:solidFill>
                  <a:schemeClr val="accent1">
                    <a:alpha val="70000"/>
                  </a:schemeClr>
                </a:solidFill>
                <a:latin typeface="Arial" charset="0"/>
              </a:rPr>
              <a:t>)</a:t>
            </a:r>
            <a:endParaRPr lang="en-US" sz="1200" dirty="0" smtClean="0">
              <a:solidFill>
                <a:schemeClr val="accent1">
                  <a:alpha val="70000"/>
                </a:schemeClr>
              </a:solidFill>
              <a:latin typeface="Arial" charset="0"/>
            </a:endParaRPr>
          </a:p>
          <a:p>
            <a:pPr lvl="2"/>
            <a:endParaRPr lang="en-US" sz="1400" dirty="0" smtClean="0">
              <a:solidFill>
                <a:schemeClr val="accent1">
                  <a:alpha val="50000"/>
                </a:scheme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214438"/>
            <a:ext cx="62293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5000625" y="5643563"/>
            <a:ext cx="2571750" cy="571500"/>
          </a:xfrm>
          <a:prstGeom prst="roundRect">
            <a:avLst/>
          </a:prstGeom>
          <a:noFill/>
          <a:ln w="41275">
            <a:solidFill>
              <a:srgbClr val="004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429125" y="3714750"/>
            <a:ext cx="3143250" cy="571500"/>
          </a:xfrm>
          <a:prstGeom prst="roundRect">
            <a:avLst/>
          </a:prstGeom>
          <a:noFill/>
          <a:ln w="41275">
            <a:solidFill>
              <a:srgbClr val="004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28625" y="357188"/>
            <a:ext cx="2857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Gene Expression Trait Analysis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5202238" y="366713"/>
            <a:ext cx="3733800" cy="5205412"/>
            <a:chOff x="4952480" y="152400"/>
            <a:chExt cx="3734320" cy="5205426"/>
          </a:xfrm>
        </p:grpSpPr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4952480" y="152400"/>
              <a:ext cx="3734320" cy="533401"/>
              <a:chOff x="4952480" y="152400"/>
              <a:chExt cx="3734320" cy="53340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952480" y="152400"/>
                <a:ext cx="3353267" cy="53340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5" name="TextBox 113"/>
              <p:cNvSpPr txBox="1">
                <a:spLocks noChangeArrowheads="1"/>
              </p:cNvSpPr>
              <p:nvPr/>
            </p:nvSpPr>
            <p:spPr bwMode="auto">
              <a:xfrm>
                <a:off x="5029200" y="152400"/>
                <a:ext cx="3657600" cy="453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44772" tIns="72386" rIns="144772" bIns="72386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TCG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A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CG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T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TT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T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ACT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G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TACAATT</a:t>
                </a:r>
              </a:p>
            </p:txBody>
          </p:sp>
        </p:grp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rot="16200000" flipH="1">
              <a:off x="3532559" y="2639218"/>
              <a:ext cx="4324362" cy="11272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 rot="16200000" flipH="1">
              <a:off x="4904257" y="1724783"/>
              <a:ext cx="2967045" cy="58428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5340089" y="1839895"/>
              <a:ext cx="3000383" cy="32072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3" name="Straight Arrow Connector 12"/>
            <p:cNvCxnSpPr>
              <a:cxnSpLocks noChangeShapeType="1"/>
            </p:cNvCxnSpPr>
            <p:nvPr/>
          </p:nvCxnSpPr>
          <p:spPr bwMode="auto">
            <a:xfrm rot="5400000">
              <a:off x="3951752" y="2832885"/>
              <a:ext cx="4824425" cy="22545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</p:grpSp>
      <p:sp>
        <p:nvSpPr>
          <p:cNvPr id="16" name="Rounded Rectangle 15"/>
          <p:cNvSpPr/>
          <p:nvPr/>
        </p:nvSpPr>
        <p:spPr>
          <a:xfrm>
            <a:off x="2928938" y="5072063"/>
            <a:ext cx="4714875" cy="1214437"/>
          </a:xfrm>
          <a:prstGeom prst="roundRect">
            <a:avLst/>
          </a:prstGeom>
          <a:noFill/>
          <a:ln w="41275">
            <a:solidFill>
              <a:srgbClr val="004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486650" y="1258888"/>
            <a:ext cx="942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Genes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7180263" y="2106613"/>
            <a:ext cx="928687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58000" y="1143000"/>
            <a:ext cx="641350" cy="95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5786438" y="947738"/>
            <a:ext cx="1219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Samples</a:t>
            </a:r>
          </a:p>
        </p:txBody>
      </p: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2357438" y="2714625"/>
            <a:ext cx="4786312" cy="1428750"/>
            <a:chOff x="-126298" y="4799304"/>
            <a:chExt cx="4230047" cy="1948339"/>
          </a:xfrm>
        </p:grpSpPr>
        <p:sp>
          <p:nvSpPr>
            <p:cNvPr id="22" name="Rectangle 21"/>
            <p:cNvSpPr/>
            <p:nvPr/>
          </p:nvSpPr>
          <p:spPr>
            <a:xfrm>
              <a:off x="-28" y="4799304"/>
              <a:ext cx="4103777" cy="194833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126298" y="4937853"/>
              <a:ext cx="4207599" cy="17210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900" b="1" u="sng" dirty="0">
                  <a:solidFill>
                    <a:srgbClr val="FF0000"/>
                  </a:solidFill>
                  <a:latin typeface="Arial" pitchFamily="34" charset="0"/>
                  <a:cs typeface="+mn-cs"/>
                </a:rPr>
                <a:t>Statistical challenge</a:t>
              </a:r>
            </a:p>
            <a:p>
              <a:pPr algn="ctr">
                <a:defRPr/>
              </a:pPr>
              <a:r>
                <a:rPr lang="en-US" sz="1900" dirty="0">
                  <a:latin typeface="Arial" pitchFamily="34" charset="0"/>
                  <a:cs typeface="+mn-cs"/>
                </a:rPr>
                <a:t>How to find </a:t>
              </a:r>
            </a:p>
            <a:p>
              <a:pPr algn="ctr">
                <a:defRPr/>
              </a:pPr>
              <a:r>
                <a:rPr lang="en-US" sz="19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+mn-cs"/>
                </a:rPr>
                <a:t>associations to a multivariate entity </a:t>
              </a:r>
            </a:p>
            <a:p>
              <a:pPr algn="ctr">
                <a:defRPr/>
              </a:pPr>
              <a:r>
                <a:rPr lang="en-US" sz="1900" dirty="0">
                  <a:latin typeface="Arial" pitchFamily="34" charset="0"/>
                  <a:cs typeface="+mn-cs"/>
                </a:rPr>
                <a:t>in a </a:t>
              </a:r>
              <a:r>
                <a:rPr lang="en-US" sz="19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+mn-cs"/>
                </a:rPr>
                <a:t>tree</a:t>
              </a:r>
              <a:r>
                <a:rPr lang="en-US" sz="1900" dirty="0">
                  <a:latin typeface="Arial" pitchFamily="34" charset="0"/>
                  <a:cs typeface="+mn-cs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/>
      <p:bldP spid="16" grpId="0" animBg="1"/>
      <p:bldP spid="16" grpId="1" animBg="1"/>
      <p:bldP spid="17" grpId="0"/>
      <p:bldP spid="20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786438" y="142875"/>
            <a:ext cx="3133725" cy="2786063"/>
            <a:chOff x="1285875" y="268135"/>
            <a:chExt cx="6452359" cy="6404128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1285875" y="1214438"/>
              <a:ext cx="6286500" cy="5457825"/>
              <a:chOff x="2214546" y="1214422"/>
              <a:chExt cx="6286544" cy="5457825"/>
            </a:xfrm>
          </p:grpSpPr>
          <p:pic>
            <p:nvPicPr>
              <p:cNvPr id="4507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214546" y="1214422"/>
                <a:ext cx="6229350" cy="5457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5927784" y="5643208"/>
                <a:ext cx="2572462" cy="572904"/>
              </a:xfrm>
              <a:prstGeom prst="roundRect">
                <a:avLst/>
              </a:prstGeom>
              <a:noFill/>
              <a:ln w="41275">
                <a:solidFill>
                  <a:srgbClr val="0046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855872" y="3712846"/>
                <a:ext cx="2644373" cy="572906"/>
              </a:xfrm>
              <a:prstGeom prst="roundRect">
                <a:avLst/>
              </a:prstGeom>
              <a:noFill/>
              <a:ln w="41275">
                <a:solidFill>
                  <a:srgbClr val="0046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4081144" y="268135"/>
              <a:ext cx="3657090" cy="5303987"/>
              <a:chOff x="3831230" y="53822"/>
              <a:chExt cx="3657599" cy="5303997"/>
            </a:xfrm>
          </p:grpSpPr>
          <p:grpSp>
            <p:nvGrpSpPr>
              <p:cNvPr id="5" name="Group 24"/>
              <p:cNvGrpSpPr>
                <a:grpSpLocks/>
              </p:cNvGrpSpPr>
              <p:nvPr/>
            </p:nvGrpSpPr>
            <p:grpSpPr bwMode="auto">
              <a:xfrm>
                <a:off x="3831230" y="53822"/>
                <a:ext cx="3657599" cy="689755"/>
                <a:chOff x="3831230" y="53822"/>
                <a:chExt cx="3657599" cy="689755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922210" y="152348"/>
                  <a:ext cx="3354125" cy="532765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SimSun" pitchFamily="2" charset="-122"/>
                  </a:endParaRPr>
                </a:p>
              </p:txBody>
            </p:sp>
            <p:sp>
              <p:nvSpPr>
                <p:cNvPr id="45071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3831230" y="53822"/>
                  <a:ext cx="3657599" cy="689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44772" tIns="72386" rIns="144772" bIns="72386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000" b="1">
                      <a:solidFill>
                        <a:srgbClr val="0070C0"/>
                      </a:solidFill>
                      <a:latin typeface="Calibri" charset="0"/>
                      <a:ea typeface="Arial" charset="0"/>
                      <a:cs typeface="Arial" charset="0"/>
                    </a:rPr>
                    <a:t>TCG</a:t>
                  </a:r>
                  <a:r>
                    <a:rPr lang="en-US" sz="1000" b="1">
                      <a:solidFill>
                        <a:srgbClr val="FF0000"/>
                      </a:solidFill>
                      <a:latin typeface="Calibri" charset="0"/>
                      <a:ea typeface="Arial" charset="0"/>
                      <a:cs typeface="Arial" charset="0"/>
                    </a:rPr>
                    <a:t>A</a:t>
                  </a:r>
                  <a:r>
                    <a:rPr lang="en-US" sz="1000" b="1">
                      <a:solidFill>
                        <a:srgbClr val="0070C0"/>
                      </a:solidFill>
                      <a:latin typeface="Calibri" charset="0"/>
                      <a:ea typeface="Arial" charset="0"/>
                      <a:cs typeface="Arial" charset="0"/>
                    </a:rPr>
                    <a:t>CG</a:t>
                  </a:r>
                  <a:r>
                    <a:rPr lang="en-US" sz="1000" b="1">
                      <a:solidFill>
                        <a:srgbClr val="FF0000"/>
                      </a:solidFill>
                      <a:latin typeface="Calibri" charset="0"/>
                      <a:ea typeface="Arial" charset="0"/>
                      <a:cs typeface="Arial" charset="0"/>
                    </a:rPr>
                    <a:t>T</a:t>
                  </a:r>
                  <a:r>
                    <a:rPr lang="en-US" sz="1000" b="1">
                      <a:solidFill>
                        <a:srgbClr val="0070C0"/>
                      </a:solidFill>
                      <a:latin typeface="Calibri" charset="0"/>
                      <a:ea typeface="Arial" charset="0"/>
                      <a:cs typeface="Arial" charset="0"/>
                    </a:rPr>
                    <a:t>TT</a:t>
                  </a:r>
                  <a:r>
                    <a:rPr lang="en-US" sz="1000" b="1">
                      <a:solidFill>
                        <a:srgbClr val="FF0000"/>
                      </a:solidFill>
                      <a:latin typeface="Calibri" charset="0"/>
                      <a:ea typeface="Arial" charset="0"/>
                      <a:cs typeface="Arial" charset="0"/>
                    </a:rPr>
                    <a:t>T</a:t>
                  </a:r>
                  <a:r>
                    <a:rPr lang="en-US" sz="1000" b="1">
                      <a:solidFill>
                        <a:srgbClr val="0070C0"/>
                      </a:solidFill>
                      <a:latin typeface="Calibri" charset="0"/>
                      <a:ea typeface="Arial" charset="0"/>
                      <a:cs typeface="Arial" charset="0"/>
                    </a:rPr>
                    <a:t>ACT</a:t>
                  </a:r>
                  <a:r>
                    <a:rPr lang="en-US" sz="1000" b="1">
                      <a:solidFill>
                        <a:srgbClr val="FF0000"/>
                      </a:solidFill>
                      <a:latin typeface="Calibri" charset="0"/>
                      <a:ea typeface="Arial" charset="0"/>
                      <a:cs typeface="Arial" charset="0"/>
                    </a:rPr>
                    <a:t>G</a:t>
                  </a:r>
                  <a:r>
                    <a:rPr lang="en-US" sz="1000" b="1">
                      <a:solidFill>
                        <a:srgbClr val="0070C0"/>
                      </a:solidFill>
                      <a:latin typeface="Calibri" charset="0"/>
                      <a:ea typeface="Arial" charset="0"/>
                      <a:cs typeface="Arial" charset="0"/>
                    </a:rPr>
                    <a:t>TACAATT</a:t>
                  </a:r>
                </a:p>
              </p:txBody>
            </p:sp>
          </p:grpSp>
          <p:cxnSp>
            <p:nvCxnSpPr>
              <p:cNvPr id="9" name="Straight Arrow Connector 8"/>
              <p:cNvCxnSpPr>
                <a:cxnSpLocks noChangeShapeType="1"/>
              </p:cNvCxnSpPr>
              <p:nvPr/>
            </p:nvCxnSpPr>
            <p:spPr bwMode="auto">
              <a:xfrm rot="16200000" flipH="1">
                <a:off x="3001334" y="2111344"/>
                <a:ext cx="4313214" cy="1183424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lg"/>
              </a:ln>
              <a:effectLst>
                <a:outerShdw blurRad="63500" dist="50800" sx="999" sy="999" algn="ctr" rotWithShape="0">
                  <a:srgbClr val="000000">
                    <a:alpha val="95999"/>
                  </a:srgbClr>
                </a:outerShdw>
              </a:effectLst>
            </p:spPr>
          </p:cxnSp>
          <p:cxnSp>
            <p:nvCxnSpPr>
              <p:cNvPr id="10" name="Straight Arrow Connector 9"/>
              <p:cNvCxnSpPr>
                <a:cxnSpLocks noChangeShapeType="1"/>
              </p:cNvCxnSpPr>
              <p:nvPr/>
            </p:nvCxnSpPr>
            <p:spPr bwMode="auto">
              <a:xfrm rot="16200000" flipH="1">
                <a:off x="4440134" y="1260988"/>
                <a:ext cx="2955756" cy="152668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lg"/>
              </a:ln>
              <a:effectLst>
                <a:outerShdw blurRad="63500" dist="50800" sx="999" sy="999" algn="ctr" rotWithShape="0">
                  <a:srgbClr val="000000">
                    <a:alpha val="95999"/>
                  </a:srgbClr>
                </a:outerShdw>
              </a:effectLst>
            </p:spPr>
          </p:cxnSp>
          <p:cxnSp>
            <p:nvCxnSpPr>
              <p:cNvPr id="11" name="Straight Arrow Connector 10"/>
              <p:cNvCxnSpPr>
                <a:cxnSpLocks noChangeShapeType="1"/>
              </p:cNvCxnSpPr>
              <p:nvPr/>
            </p:nvCxnSpPr>
            <p:spPr bwMode="auto">
              <a:xfrm rot="16200000" flipH="1">
                <a:off x="4881467" y="1702319"/>
                <a:ext cx="2955756" cy="644017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lg"/>
              </a:ln>
              <a:effectLst>
                <a:outerShdw blurRad="63500" dist="50800" sx="999" sy="999" algn="ctr" rotWithShape="0">
                  <a:srgbClr val="000000">
                    <a:alpha val="95999"/>
                  </a:srgbClr>
                </a:outerShdw>
              </a:effectLst>
            </p:spPr>
          </p:cxnSp>
          <p:cxnSp>
            <p:nvCxnSpPr>
              <p:cNvPr id="12" name="Straight Arrow Connector 11"/>
              <p:cNvCxnSpPr>
                <a:cxnSpLocks noChangeShapeType="1"/>
              </p:cNvCxnSpPr>
              <p:nvPr/>
            </p:nvCxnSpPr>
            <p:spPr bwMode="auto">
              <a:xfrm rot="16200000" flipH="1">
                <a:off x="3442793" y="2552549"/>
                <a:ext cx="4813137" cy="800935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lg"/>
              </a:ln>
              <a:effectLst>
                <a:outerShdw blurRad="63500" dist="50800" sx="999" sy="999" algn="ctr" rotWithShape="0">
                  <a:srgbClr val="000000">
                    <a:alpha val="95999"/>
                  </a:srgbClr>
                </a:outerShdw>
              </a:effectLst>
            </p:spPr>
          </p:cxnSp>
        </p:grpSp>
        <p:sp>
          <p:nvSpPr>
            <p:cNvPr id="7" name="Rounded Rectangle 6"/>
            <p:cNvSpPr/>
            <p:nvPr/>
          </p:nvSpPr>
          <p:spPr>
            <a:xfrm>
              <a:off x="2930016" y="5070318"/>
              <a:ext cx="4713425" cy="1215143"/>
            </a:xfrm>
            <a:prstGeom prst="roundRect">
              <a:avLst/>
            </a:prstGeom>
            <a:noFill/>
            <a:ln w="41275">
              <a:solidFill>
                <a:srgbClr val="004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-Guided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Group Lasso</a:t>
            </a:r>
            <a:endParaRPr lang="en-US" sz="3200" b="1" dirty="0">
              <a:ea typeface="幼圆" charset="0"/>
              <a:cs typeface="幼圆" charset="0"/>
            </a:endParaRPr>
          </a:p>
        </p:txBody>
      </p:sp>
      <p:sp>
        <p:nvSpPr>
          <p:cNvPr id="45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Why </a:t>
            </a:r>
            <a:r>
              <a:rPr lang="en-US" dirty="0">
                <a:latin typeface="Arial" charset="0"/>
              </a:rPr>
              <a:t>tree?</a:t>
            </a:r>
          </a:p>
          <a:p>
            <a:pPr lvl="1"/>
            <a:r>
              <a:rPr lang="en-US" dirty="0">
                <a:latin typeface="Arial" charset="0"/>
              </a:rPr>
              <a:t>Tree represents a </a:t>
            </a:r>
            <a:r>
              <a:rPr lang="en-US" dirty="0">
                <a:solidFill>
                  <a:srgbClr val="0000B3"/>
                </a:solidFill>
                <a:latin typeface="Arial" charset="0"/>
              </a:rPr>
              <a:t>clustering structure</a:t>
            </a:r>
          </a:p>
          <a:p>
            <a:pPr lvl="2"/>
            <a:endParaRPr lang="en-US" dirty="0">
              <a:latin typeface="Arial" charset="0"/>
            </a:endParaRPr>
          </a:p>
          <a:p>
            <a:pPr lvl="1"/>
            <a:r>
              <a:rPr lang="en-US" dirty="0">
                <a:solidFill>
                  <a:srgbClr val="0000B3"/>
                </a:solidFill>
                <a:latin typeface="Arial" charset="0"/>
              </a:rPr>
              <a:t>Scalability</a:t>
            </a:r>
            <a:r>
              <a:rPr lang="en-US" dirty="0">
                <a:latin typeface="Arial" charset="0"/>
              </a:rPr>
              <a:t> to a very large number of phenotypes</a:t>
            </a:r>
          </a:p>
          <a:p>
            <a:pPr lvl="2"/>
            <a:r>
              <a:rPr lang="en-US" dirty="0">
                <a:latin typeface="Arial" charset="0"/>
              </a:rPr>
              <a:t>Graph :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dirty="0">
                <a:latin typeface="Arial" charset="0"/>
              </a:rPr>
              <a:t>(|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dirty="0">
                <a:latin typeface="Arial" charset="0"/>
              </a:rPr>
              <a:t>|</a:t>
            </a:r>
            <a:r>
              <a:rPr lang="en-US" baseline="30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) edges</a:t>
            </a:r>
          </a:p>
          <a:p>
            <a:pPr lvl="2"/>
            <a:r>
              <a:rPr lang="en-US" dirty="0">
                <a:latin typeface="Arial" charset="0"/>
              </a:rPr>
              <a:t>Tree :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dirty="0">
                <a:latin typeface="Arial" charset="0"/>
              </a:rPr>
              <a:t>(|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dirty="0">
                <a:latin typeface="Arial" charset="0"/>
              </a:rPr>
              <a:t>|) edges</a:t>
            </a:r>
          </a:p>
          <a:p>
            <a:pPr lvl="2"/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Expression quantitative trait mapping (</a:t>
            </a:r>
            <a:r>
              <a:rPr lang="en-US" dirty="0" err="1">
                <a:latin typeface="Arial" charset="0"/>
              </a:rPr>
              <a:t>eQTL</a:t>
            </a:r>
            <a:r>
              <a:rPr lang="en-US" dirty="0">
                <a:latin typeface="Arial" charset="0"/>
              </a:rPr>
              <a:t>)</a:t>
            </a:r>
          </a:p>
          <a:p>
            <a:pPr lvl="2"/>
            <a:r>
              <a:rPr lang="en-US" dirty="0">
                <a:solidFill>
                  <a:srgbClr val="0000B3"/>
                </a:solidFill>
                <a:latin typeface="Arial" charset="0"/>
              </a:rPr>
              <a:t>Agglomerative hierarchical clustering</a:t>
            </a:r>
            <a:r>
              <a:rPr lang="en-US" dirty="0">
                <a:latin typeface="Arial" charset="0"/>
              </a:rPr>
              <a:t> is a popular tool</a:t>
            </a:r>
          </a:p>
          <a:p>
            <a:pPr lvl="2"/>
            <a:endParaRPr lang="en-US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00119" y="6540707"/>
            <a:ext cx="16455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Arial" charset="0"/>
              </a:rPr>
              <a:t>Kim &amp; Xing, ICML 2010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-Guided Group Lasso 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643563" y="3643313"/>
            <a:ext cx="785812" cy="2928937"/>
            <a:chOff x="2071670" y="3359153"/>
            <a:chExt cx="428630" cy="1998673"/>
          </a:xfrm>
        </p:grpSpPr>
        <p:sp>
          <p:nvSpPr>
            <p:cNvPr id="33" name="Rectangle 32"/>
            <p:cNvSpPr/>
            <p:nvPr/>
          </p:nvSpPr>
          <p:spPr bwMode="auto">
            <a:xfrm>
              <a:off x="2071670" y="3795719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071670" y="4184621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286418" y="3359153"/>
              <a:ext cx="213882" cy="20799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286418" y="3987462"/>
              <a:ext cx="213882" cy="210159"/>
            </a:xfrm>
            <a:prstGeom prst="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071670" y="4788015"/>
              <a:ext cx="213882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285552" y="4392613"/>
              <a:ext cx="214748" cy="20799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285552" y="4788015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285552" y="5149834"/>
              <a:ext cx="214748" cy="20799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1428750" y="3575050"/>
            <a:ext cx="785813" cy="2925763"/>
            <a:chOff x="1428750" y="3575072"/>
            <a:chExt cx="785813" cy="292576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428750" y="3575072"/>
              <a:ext cx="785813" cy="2925762"/>
              <a:chOff x="2071670" y="3360971"/>
              <a:chExt cx="428630" cy="199685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2071670" y="3795447"/>
                <a:ext cx="214748" cy="2080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286418" y="3795447"/>
                <a:ext cx="213882" cy="2080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071670" y="4184416"/>
                <a:ext cx="214748" cy="2080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279490" y="3360971"/>
                <a:ext cx="219078" cy="205861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286418" y="3988307"/>
                <a:ext cx="213882" cy="209111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071670" y="4392444"/>
                <a:ext cx="213882" cy="208028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071670" y="4787915"/>
                <a:ext cx="213882" cy="2080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071670" y="5149798"/>
                <a:ext cx="213882" cy="208028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285552" y="4392444"/>
                <a:ext cx="214748" cy="208028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285552" y="4787915"/>
                <a:ext cx="214748" cy="2080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285552" y="5149798"/>
                <a:ext cx="214748" cy="208028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 bwMode="auto">
            <a:xfrm>
              <a:off x="1428750" y="3575072"/>
              <a:ext cx="392113" cy="304800"/>
            </a:xfrm>
            <a:prstGeom prst="rect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55" name="Cloud Callout 54"/>
          <p:cNvSpPr/>
          <p:nvPr/>
        </p:nvSpPr>
        <p:spPr>
          <a:xfrm rot="479623">
            <a:off x="2428875" y="3182938"/>
            <a:ext cx="2143125" cy="1785937"/>
          </a:xfrm>
          <a:prstGeom prst="cloudCallout">
            <a:avLst>
              <a:gd name="adj1" fmla="val -43965"/>
              <a:gd name="adj2" fmla="val 59282"/>
            </a:avLst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4057" name="TextBox 55"/>
          <p:cNvSpPr txBox="1">
            <a:spLocks noChangeArrowheads="1"/>
          </p:cNvSpPr>
          <p:nvPr/>
        </p:nvSpPr>
        <p:spPr bwMode="auto">
          <a:xfrm>
            <a:off x="2571750" y="3544888"/>
            <a:ext cx="228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Low height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Tight correlation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Joint selection</a:t>
            </a:r>
          </a:p>
        </p:txBody>
      </p:sp>
      <p:sp>
        <p:nvSpPr>
          <p:cNvPr id="57" name="Cloud Callout 56"/>
          <p:cNvSpPr/>
          <p:nvPr/>
        </p:nvSpPr>
        <p:spPr>
          <a:xfrm rot="448095">
            <a:off x="6572250" y="3254375"/>
            <a:ext cx="2428875" cy="1785938"/>
          </a:xfrm>
          <a:prstGeom prst="cloudCallout">
            <a:avLst>
              <a:gd name="adj1" fmla="val -45127"/>
              <a:gd name="adj2" fmla="val 69910"/>
            </a:avLst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4059" name="TextBox 57"/>
          <p:cNvSpPr txBox="1">
            <a:spLocks noChangeArrowheads="1"/>
          </p:cNvSpPr>
          <p:nvPr/>
        </p:nvSpPr>
        <p:spPr bwMode="auto">
          <a:xfrm>
            <a:off x="6715125" y="3616325"/>
            <a:ext cx="228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Large height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Weak correlation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rgbClr val="3516F0"/>
                </a:solidFill>
              </a:rPr>
              <a:t> Separate selection</a:t>
            </a:r>
          </a:p>
        </p:txBody>
      </p:sp>
      <p:grpSp>
        <p:nvGrpSpPr>
          <p:cNvPr id="8" name="Group 83"/>
          <p:cNvGrpSpPr>
            <a:grpSpLocks/>
          </p:cNvGrpSpPr>
          <p:nvPr/>
        </p:nvGrpSpPr>
        <p:grpSpPr bwMode="auto">
          <a:xfrm>
            <a:off x="1357313" y="2655888"/>
            <a:ext cx="1428750" cy="773112"/>
            <a:chOff x="1357312" y="2655909"/>
            <a:chExt cx="1428750" cy="773113"/>
          </a:xfrm>
        </p:grpSpPr>
        <p:pic>
          <p:nvPicPr>
            <p:cNvPr id="46117" name="Picture 78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54656" y="3071834"/>
              <a:ext cx="278383" cy="254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Flowchart: Connector 4"/>
            <p:cNvSpPr/>
            <p:nvPr/>
          </p:nvSpPr>
          <p:spPr bwMode="auto">
            <a:xfrm>
              <a:off x="1357312" y="3000396"/>
              <a:ext cx="396875" cy="428626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6" name="Straight Connector 5"/>
            <p:cNvCxnSpPr>
              <a:endCxn id="5" idx="0"/>
            </p:cNvCxnSpPr>
            <p:nvPr/>
          </p:nvCxnSpPr>
          <p:spPr bwMode="auto">
            <a:xfrm rot="5400000">
              <a:off x="1512093" y="2726552"/>
              <a:ext cx="317500" cy="23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23" idx="0"/>
            </p:cNvCxnSpPr>
            <p:nvPr/>
          </p:nvCxnSpPr>
          <p:spPr bwMode="auto">
            <a:xfrm rot="16200000" flipH="1">
              <a:off x="1742281" y="2726552"/>
              <a:ext cx="317500" cy="230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121" name="Picture 81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82774" y="3071834"/>
              <a:ext cx="304800" cy="25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Flowchart: Connector 22"/>
            <p:cNvSpPr/>
            <p:nvPr/>
          </p:nvSpPr>
          <p:spPr bwMode="auto">
            <a:xfrm>
              <a:off x="1817687" y="3000396"/>
              <a:ext cx="396875" cy="428626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4" name="Up-Down Arrow 23"/>
            <p:cNvSpPr/>
            <p:nvPr/>
          </p:nvSpPr>
          <p:spPr bwMode="auto">
            <a:xfrm>
              <a:off x="2357437" y="2682896"/>
              <a:ext cx="142875" cy="347663"/>
            </a:xfrm>
            <a:prstGeom prst="upDownArrow">
              <a:avLst/>
            </a:prstGeom>
            <a:solidFill>
              <a:srgbClr val="C00000">
                <a:alpha val="32000"/>
              </a:srgbClr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6124" name="TextBox 24"/>
            <p:cNvSpPr txBox="1">
              <a:spLocks noChangeArrowheads="1"/>
            </p:cNvSpPr>
            <p:nvPr/>
          </p:nvSpPr>
          <p:spPr bwMode="auto">
            <a:xfrm>
              <a:off x="2500312" y="2655909"/>
              <a:ext cx="285750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i="1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1643062" y="2682896"/>
              <a:ext cx="1143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>
              <a:off x="2214562" y="3040084"/>
              <a:ext cx="5715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77"/>
          <p:cNvGrpSpPr>
            <a:grpSpLocks/>
          </p:cNvGrpSpPr>
          <p:nvPr/>
        </p:nvGrpSpPr>
        <p:grpSpPr bwMode="auto">
          <a:xfrm>
            <a:off x="5572125" y="1825625"/>
            <a:ext cx="1428750" cy="1674813"/>
            <a:chOff x="5572128" y="1825632"/>
            <a:chExt cx="1428750" cy="1674826"/>
          </a:xfrm>
        </p:grpSpPr>
        <p:pic>
          <p:nvPicPr>
            <p:cNvPr id="46107" name="Picture 72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69220" y="3143270"/>
              <a:ext cx="278891" cy="25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Flowchart: Connector 28"/>
            <p:cNvSpPr/>
            <p:nvPr/>
          </p:nvSpPr>
          <p:spPr bwMode="auto">
            <a:xfrm>
              <a:off x="5572128" y="3071830"/>
              <a:ext cx="396875" cy="428628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cxnSp>
          <p:nvCxnSpPr>
            <p:cNvPr id="30" name="Straight Connector 29"/>
            <p:cNvCxnSpPr>
              <a:endCxn id="29" idx="0"/>
            </p:cNvCxnSpPr>
            <p:nvPr/>
          </p:nvCxnSpPr>
          <p:spPr bwMode="auto">
            <a:xfrm rot="5400000">
              <a:off x="5262561" y="2333637"/>
              <a:ext cx="1246198" cy="230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47" idx="0"/>
            </p:cNvCxnSpPr>
            <p:nvPr/>
          </p:nvCxnSpPr>
          <p:spPr bwMode="auto">
            <a:xfrm rot="16200000" flipH="1">
              <a:off x="5492748" y="2333637"/>
              <a:ext cx="1246198" cy="23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111" name="Picture 75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97590" y="3143269"/>
              <a:ext cx="304800" cy="25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lowchart: Connector 46"/>
            <p:cNvSpPr/>
            <p:nvPr/>
          </p:nvSpPr>
          <p:spPr bwMode="auto">
            <a:xfrm>
              <a:off x="6032503" y="3071830"/>
              <a:ext cx="396875" cy="428628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8" name="Up-Down Arrow 47"/>
            <p:cNvSpPr/>
            <p:nvPr/>
          </p:nvSpPr>
          <p:spPr bwMode="auto">
            <a:xfrm>
              <a:off x="6572253" y="1825632"/>
              <a:ext cx="142875" cy="1198572"/>
            </a:xfrm>
            <a:prstGeom prst="upDownArrow">
              <a:avLst/>
            </a:prstGeom>
            <a:solidFill>
              <a:srgbClr val="C00000">
                <a:alpha val="32000"/>
              </a:srgbClr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6114" name="TextBox 48"/>
            <p:cNvSpPr txBox="1">
              <a:spLocks noChangeArrowheads="1"/>
            </p:cNvSpPr>
            <p:nvPr/>
          </p:nvSpPr>
          <p:spPr bwMode="auto">
            <a:xfrm>
              <a:off x="6715128" y="2254270"/>
              <a:ext cx="285750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i="1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>
              <a:off x="5786441" y="1825632"/>
              <a:ext cx="1143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>
              <a:off x="6357941" y="3040079"/>
              <a:ext cx="5715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91" name="TextBox 57"/>
          <p:cNvSpPr txBox="1">
            <a:spLocks noChangeArrowheads="1"/>
          </p:cNvSpPr>
          <p:nvPr/>
        </p:nvSpPr>
        <p:spPr bwMode="auto">
          <a:xfrm>
            <a:off x="714375" y="1285875"/>
            <a:ext cx="5072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/>
              <a:t> In a simple case of two genes</a:t>
            </a:r>
          </a:p>
        </p:txBody>
      </p: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571500" y="3571875"/>
            <a:ext cx="642938" cy="2928938"/>
            <a:chOff x="571472" y="3571897"/>
            <a:chExt cx="642966" cy="2928937"/>
          </a:xfrm>
        </p:grpSpPr>
        <p:pic>
          <p:nvPicPr>
            <p:cNvPr id="46105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57250" y="3571897"/>
              <a:ext cx="357188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06" name="TextBox 59"/>
            <p:cNvSpPr txBox="1">
              <a:spLocks noChangeArrowheads="1"/>
            </p:cNvSpPr>
            <p:nvPr/>
          </p:nvSpPr>
          <p:spPr bwMode="auto">
            <a:xfrm rot="-5400000">
              <a:off x="-45069" y="4545607"/>
              <a:ext cx="1571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Genotypes</a:t>
              </a: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4876800" y="3643313"/>
            <a:ext cx="623888" cy="2928937"/>
            <a:chOff x="4876388" y="3643335"/>
            <a:chExt cx="624304" cy="2928937"/>
          </a:xfrm>
        </p:grpSpPr>
        <p:pic>
          <p:nvPicPr>
            <p:cNvPr id="46103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143504" y="3643335"/>
              <a:ext cx="357188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04" name="TextBox 60"/>
            <p:cNvSpPr txBox="1">
              <a:spLocks noChangeArrowheads="1"/>
            </p:cNvSpPr>
            <p:nvPr/>
          </p:nvSpPr>
          <p:spPr bwMode="auto">
            <a:xfrm rot="-5400000">
              <a:off x="4259847" y="4617046"/>
              <a:ext cx="1571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Genotypes</a:t>
              </a:r>
            </a:p>
          </p:txBody>
        </p:sp>
      </p:grpSp>
      <p:grpSp>
        <p:nvGrpSpPr>
          <p:cNvPr id="25" name="Group 66"/>
          <p:cNvGrpSpPr>
            <a:grpSpLocks/>
          </p:cNvGrpSpPr>
          <p:nvPr/>
        </p:nvGrpSpPr>
        <p:grpSpPr bwMode="auto">
          <a:xfrm>
            <a:off x="1428750" y="3571875"/>
            <a:ext cx="785813" cy="2928938"/>
            <a:chOff x="1428728" y="3571876"/>
            <a:chExt cx="785818" cy="2928956"/>
          </a:xfrm>
        </p:grpSpPr>
        <p:cxnSp>
          <p:nvCxnSpPr>
            <p:cNvPr id="60" name="Straight Connector 59"/>
            <p:cNvCxnSpPr/>
            <p:nvPr/>
          </p:nvCxnSpPr>
          <p:spPr bwMode="auto">
            <a:xfrm rot="5400000">
              <a:off x="356365" y="5036354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 bwMode="auto">
            <a:xfrm rot="5400000">
              <a:off x="750068" y="5036354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auto">
            <a:xfrm rot="5400000">
              <a:off x="-35750" y="5036354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67"/>
          <p:cNvGrpSpPr>
            <a:grpSpLocks/>
          </p:cNvGrpSpPr>
          <p:nvPr/>
        </p:nvGrpSpPr>
        <p:grpSpPr bwMode="auto">
          <a:xfrm>
            <a:off x="5643563" y="3643313"/>
            <a:ext cx="785812" cy="2928937"/>
            <a:chOff x="5643571" y="3643314"/>
            <a:chExt cx="785818" cy="2928956"/>
          </a:xfrm>
        </p:grpSpPr>
        <p:cxnSp>
          <p:nvCxnSpPr>
            <p:cNvPr id="64" name="Straight Connector 63"/>
            <p:cNvCxnSpPr/>
            <p:nvPr/>
          </p:nvCxnSpPr>
          <p:spPr bwMode="auto">
            <a:xfrm rot="5400000">
              <a:off x="4571207" y="5107793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 bwMode="auto">
            <a:xfrm rot="5400000">
              <a:off x="4964910" y="5107793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 bwMode="auto">
            <a:xfrm rot="5400000">
              <a:off x="4179092" y="5107793"/>
              <a:ext cx="2928956" cy="0"/>
            </a:xfrm>
            <a:prstGeom prst="line">
              <a:avLst/>
            </a:prstGeom>
            <a:ln w="63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4057" grpId="0"/>
      <p:bldP spid="57" grpId="0" animBg="1"/>
      <p:bldP spid="4405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382963" y="4057650"/>
            <a:ext cx="5402262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75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097088" y="3143250"/>
            <a:ext cx="3048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73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668463" y="3143250"/>
            <a:ext cx="279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ounded Rectangle 80"/>
          <p:cNvSpPr/>
          <p:nvPr/>
        </p:nvSpPr>
        <p:spPr>
          <a:xfrm>
            <a:off x="4214813" y="4214813"/>
            <a:ext cx="4714875" cy="2428875"/>
          </a:xfrm>
          <a:prstGeom prst="roundRect">
            <a:avLst>
              <a:gd name="adj" fmla="val 9099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929438" y="5143500"/>
            <a:ext cx="2000250" cy="1000125"/>
          </a:xfrm>
          <a:prstGeom prst="roundRect">
            <a:avLst/>
          </a:prstGeom>
          <a:solidFill>
            <a:srgbClr val="D60093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286250" y="5143500"/>
            <a:ext cx="2357438" cy="1000125"/>
          </a:xfrm>
          <a:prstGeom prst="roundRect">
            <a:avLst/>
          </a:prstGeom>
          <a:solidFill>
            <a:srgbClr val="D60093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" name="Flowchart: Connector 4"/>
          <p:cNvSpPr/>
          <p:nvPr/>
        </p:nvSpPr>
        <p:spPr bwMode="auto">
          <a:xfrm>
            <a:off x="1571625" y="3071813"/>
            <a:ext cx="396875" cy="428625"/>
          </a:xfrm>
          <a:prstGeom prst="flowChartConnector">
            <a:avLst/>
          </a:prstGeom>
          <a:noFill/>
          <a:ln w="38100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cxnSp>
        <p:nvCxnSpPr>
          <p:cNvPr id="10" name="Straight Connector 9"/>
          <p:cNvCxnSpPr>
            <a:endCxn id="5" idx="0"/>
          </p:cNvCxnSpPr>
          <p:nvPr/>
        </p:nvCxnSpPr>
        <p:spPr>
          <a:xfrm rot="5400000">
            <a:off x="1450182" y="2502694"/>
            <a:ext cx="889000" cy="24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53" idx="0"/>
          </p:cNvCxnSpPr>
          <p:nvPr/>
        </p:nvCxnSpPr>
        <p:spPr>
          <a:xfrm rot="16200000" flipH="1">
            <a:off x="1680369" y="2521744"/>
            <a:ext cx="889000" cy="211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643063" y="3643313"/>
            <a:ext cx="785812" cy="2928937"/>
            <a:chOff x="2071670" y="3359153"/>
            <a:chExt cx="428630" cy="1998673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071670" y="3795719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86418" y="3795719"/>
              <a:ext cx="213882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071670" y="4184621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286418" y="3359153"/>
              <a:ext cx="213882" cy="20799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286418" y="3987462"/>
              <a:ext cx="213882" cy="210159"/>
            </a:xfrm>
            <a:prstGeom prst="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071670" y="4392613"/>
              <a:ext cx="213882" cy="20799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071670" y="4788015"/>
              <a:ext cx="213882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071670" y="5149834"/>
              <a:ext cx="213882" cy="20799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285552" y="4392613"/>
              <a:ext cx="214748" cy="207992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285552" y="4788015"/>
              <a:ext cx="214748" cy="20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285552" y="5149834"/>
              <a:ext cx="214748" cy="207992"/>
            </a:xfrm>
            <a:prstGeom prst="rect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pic>
        <p:nvPicPr>
          <p:cNvPr id="47116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28688" y="3643313"/>
            <a:ext cx="35718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Flowchart: Connector 52"/>
          <p:cNvSpPr/>
          <p:nvPr/>
        </p:nvSpPr>
        <p:spPr bwMode="auto">
          <a:xfrm>
            <a:off x="2032000" y="3071813"/>
            <a:ext cx="396875" cy="428625"/>
          </a:xfrm>
          <a:prstGeom prst="flowChartConnector">
            <a:avLst/>
          </a:prstGeom>
          <a:noFill/>
          <a:ln w="38100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15188" y="4429125"/>
            <a:ext cx="1500187" cy="571500"/>
          </a:xfrm>
          <a:prstGeom prst="roundRect">
            <a:avLst/>
          </a:prstGeom>
          <a:solidFill>
            <a:srgbClr val="6699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643438" y="4429125"/>
            <a:ext cx="1500187" cy="571500"/>
          </a:xfrm>
          <a:prstGeom prst="roundRect">
            <a:avLst/>
          </a:prstGeom>
          <a:solidFill>
            <a:srgbClr val="6699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5073" name="TextBox 73"/>
          <p:cNvSpPr txBox="1">
            <a:spLocks noChangeArrowheads="1"/>
          </p:cNvSpPr>
          <p:nvPr/>
        </p:nvSpPr>
        <p:spPr bwMode="auto">
          <a:xfrm>
            <a:off x="4357688" y="5143500"/>
            <a:ext cx="2286000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3516F0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1900" i="1" baseline="-25000">
                <a:solidFill>
                  <a:srgbClr val="3516F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1900">
                <a:solidFill>
                  <a:srgbClr val="3516F0"/>
                </a:solidFill>
              </a:rPr>
              <a:t> penalty</a:t>
            </a:r>
          </a:p>
          <a:p>
            <a:pPr>
              <a:buFont typeface="Arial" charset="0"/>
              <a:buChar char="•"/>
            </a:pPr>
            <a:r>
              <a:rPr lang="en-US" sz="1900"/>
              <a:t> </a:t>
            </a:r>
            <a:r>
              <a:rPr lang="en-US"/>
              <a:t>Lasso penalty</a:t>
            </a:r>
          </a:p>
          <a:p>
            <a:pPr>
              <a:buFont typeface="Arial" charset="0"/>
              <a:buChar char="•"/>
            </a:pP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Separate</a:t>
            </a:r>
            <a:r>
              <a:rPr lang="en-US"/>
              <a:t> selection</a:t>
            </a:r>
          </a:p>
        </p:txBody>
      </p:sp>
      <p:sp>
        <p:nvSpPr>
          <p:cNvPr id="45074" name="TextBox 75"/>
          <p:cNvSpPr txBox="1">
            <a:spLocks noChangeArrowheads="1"/>
          </p:cNvSpPr>
          <p:nvPr/>
        </p:nvSpPr>
        <p:spPr bwMode="auto">
          <a:xfrm>
            <a:off x="7072313" y="5143500"/>
            <a:ext cx="1928812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0046D2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1900" i="1" baseline="-25000">
                <a:solidFill>
                  <a:srgbClr val="0046D2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1900">
                <a:solidFill>
                  <a:srgbClr val="0046D2"/>
                </a:solidFill>
              </a:rPr>
              <a:t> penalty </a:t>
            </a:r>
          </a:p>
          <a:p>
            <a:pPr>
              <a:buFont typeface="Arial" charset="0"/>
              <a:buChar char="•"/>
            </a:pPr>
            <a:r>
              <a:rPr lang="en-US"/>
              <a:t> Group lasso</a:t>
            </a:r>
          </a:p>
          <a:p>
            <a:pPr>
              <a:buFont typeface="Arial" charset="0"/>
              <a:buChar char="•"/>
            </a:pP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Joint</a:t>
            </a:r>
            <a:r>
              <a:rPr lang="en-US"/>
              <a:t> selection</a:t>
            </a:r>
          </a:p>
        </p:txBody>
      </p:sp>
      <p:sp>
        <p:nvSpPr>
          <p:cNvPr id="79" name="Up-Down Arrow 78"/>
          <p:cNvSpPr/>
          <p:nvPr/>
        </p:nvSpPr>
        <p:spPr>
          <a:xfrm>
            <a:off x="2571750" y="2214563"/>
            <a:ext cx="142875" cy="877887"/>
          </a:xfrm>
          <a:prstGeom prst="upDownArrow">
            <a:avLst/>
          </a:prstGeom>
          <a:solidFill>
            <a:srgbClr val="C00000">
              <a:alpha val="32000"/>
            </a:srgb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7123" name="TextBox 79"/>
          <p:cNvSpPr txBox="1">
            <a:spLocks noChangeArrowheads="1"/>
          </p:cNvSpPr>
          <p:nvPr/>
        </p:nvSpPr>
        <p:spPr bwMode="auto">
          <a:xfrm>
            <a:off x="2714625" y="2500313"/>
            <a:ext cx="2857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</a:t>
            </a:r>
          </a:p>
        </p:txBody>
      </p:sp>
      <p:sp>
        <p:nvSpPr>
          <p:cNvPr id="45077" name="TextBox 81"/>
          <p:cNvSpPr txBox="1">
            <a:spLocks noChangeArrowheads="1"/>
          </p:cNvSpPr>
          <p:nvPr/>
        </p:nvSpPr>
        <p:spPr bwMode="auto">
          <a:xfrm>
            <a:off x="4286249" y="6188075"/>
            <a:ext cx="464343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900" b="1" dirty="0" smtClean="0">
                <a:solidFill>
                  <a:srgbClr val="C00000"/>
                </a:solidFill>
              </a:rPr>
              <a:t>Similar to elastic net </a:t>
            </a:r>
            <a:r>
              <a:rPr lang="en-US" sz="1200" dirty="0" smtClean="0">
                <a:solidFill>
                  <a:srgbClr val="C00000"/>
                </a:solidFill>
              </a:rPr>
              <a:t>(</a:t>
            </a:r>
            <a:r>
              <a:rPr lang="en-US" sz="1200" dirty="0" err="1" smtClean="0">
                <a:solidFill>
                  <a:srgbClr val="C00000"/>
                </a:solidFill>
              </a:rPr>
              <a:t>Zou</a:t>
            </a:r>
            <a:r>
              <a:rPr lang="en-US" sz="1200" dirty="0" smtClean="0">
                <a:solidFill>
                  <a:srgbClr val="C00000"/>
                </a:solidFill>
              </a:rPr>
              <a:t> &amp; Hastie, J. R. Statist. Soc. 2005)</a:t>
            </a:r>
            <a:endParaRPr lang="en-US" sz="1200" dirty="0">
              <a:solidFill>
                <a:srgbClr val="C00000"/>
              </a:solidFill>
            </a:endParaRP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4714875" y="1928813"/>
            <a:ext cx="1785938" cy="1571625"/>
            <a:chOff x="4714873" y="2005963"/>
            <a:chExt cx="1785937" cy="1571625"/>
          </a:xfrm>
        </p:grpSpPr>
        <p:grpSp>
          <p:nvGrpSpPr>
            <p:cNvPr id="4" name="Group 64"/>
            <p:cNvGrpSpPr>
              <a:grpSpLocks/>
            </p:cNvGrpSpPr>
            <p:nvPr/>
          </p:nvGrpSpPr>
          <p:grpSpPr bwMode="auto">
            <a:xfrm>
              <a:off x="4714873" y="2005963"/>
              <a:ext cx="1785937" cy="1571625"/>
              <a:chOff x="4714874" y="2005963"/>
              <a:chExt cx="1785937" cy="1571625"/>
            </a:xfrm>
          </p:grpSpPr>
          <p:pic>
            <p:nvPicPr>
              <p:cNvPr id="47143" name="Picture 58" descr="TP_tmp.emf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5273928" y="3220400"/>
                <a:ext cx="355091" cy="278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Flowchart: Connector 41"/>
              <p:cNvSpPr/>
              <p:nvPr/>
            </p:nvSpPr>
            <p:spPr bwMode="auto">
              <a:xfrm>
                <a:off x="5214937" y="3148963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cxnSp>
            <p:nvCxnSpPr>
              <p:cNvPr id="43" name="Straight Connector 42"/>
              <p:cNvCxnSpPr>
                <a:endCxn id="42" idx="0"/>
              </p:cNvCxnSpPr>
              <p:nvPr/>
            </p:nvCxnSpPr>
            <p:spPr bwMode="auto">
              <a:xfrm rot="5400000">
                <a:off x="5094287" y="2579050"/>
                <a:ext cx="889000" cy="2508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endCxn id="48" idx="0"/>
              </p:cNvCxnSpPr>
              <p:nvPr/>
            </p:nvCxnSpPr>
            <p:spPr bwMode="auto">
              <a:xfrm rot="16200000" flipH="1">
                <a:off x="5324473" y="2599688"/>
                <a:ext cx="889000" cy="209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147" name="Picture 62" descr="TP_tmp.emf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5715253" y="3220400"/>
                <a:ext cx="355091" cy="278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Flowchart: Connector 47"/>
              <p:cNvSpPr/>
              <p:nvPr/>
            </p:nvSpPr>
            <p:spPr bwMode="auto">
              <a:xfrm>
                <a:off x="5675311" y="3148963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4714874" y="2005963"/>
                <a:ext cx="1785937" cy="42862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pic>
          <p:nvPicPr>
            <p:cNvPr id="47142" name="Picture 54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00575" y="2077400"/>
              <a:ext cx="1674862" cy="278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7" name="Straight Arrow Connector 56"/>
          <p:cNvCxnSpPr/>
          <p:nvPr/>
        </p:nvCxnSpPr>
        <p:spPr>
          <a:xfrm rot="5580000">
            <a:off x="5306219" y="2524919"/>
            <a:ext cx="527050" cy="138112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500000" flipH="1">
            <a:off x="5534819" y="2534444"/>
            <a:ext cx="503237" cy="142875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loud Callout 74"/>
          <p:cNvSpPr/>
          <p:nvPr/>
        </p:nvSpPr>
        <p:spPr>
          <a:xfrm rot="479623">
            <a:off x="6615113" y="1925638"/>
            <a:ext cx="2143125" cy="1785937"/>
          </a:xfrm>
          <a:prstGeom prst="cloudCallout">
            <a:avLst>
              <a:gd name="adj1" fmla="val -83829"/>
              <a:gd name="adj2" fmla="val -1558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5089" name="TextBox 83"/>
          <p:cNvSpPr txBox="1">
            <a:spLocks noChangeArrowheads="1"/>
          </p:cNvSpPr>
          <p:nvPr/>
        </p:nvSpPr>
        <p:spPr bwMode="auto">
          <a:xfrm>
            <a:off x="6858000" y="2362200"/>
            <a:ext cx="17859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Select the child nodes </a:t>
            </a:r>
            <a:r>
              <a:rPr lang="en-US">
                <a:solidFill>
                  <a:srgbClr val="FF0000"/>
                </a:solidFill>
              </a:rPr>
              <a:t>jointly </a:t>
            </a:r>
            <a:r>
              <a:rPr lang="en-US"/>
              <a:t>or</a:t>
            </a:r>
            <a:r>
              <a:rPr lang="en-US">
                <a:solidFill>
                  <a:srgbClr val="FF0000"/>
                </a:solidFill>
              </a:rPr>
              <a:t> separately?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857375" y="2182813"/>
            <a:ext cx="1143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28875" y="3111500"/>
            <a:ext cx="571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-Guided Group Lasso </a:t>
            </a:r>
          </a:p>
        </p:txBody>
      </p:sp>
      <p:sp>
        <p:nvSpPr>
          <p:cNvPr id="47133" name="TextBox 50"/>
          <p:cNvSpPr txBox="1">
            <a:spLocks noChangeArrowheads="1"/>
          </p:cNvSpPr>
          <p:nvPr/>
        </p:nvSpPr>
        <p:spPr bwMode="auto">
          <a:xfrm>
            <a:off x="714375" y="1285875"/>
            <a:ext cx="5072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/>
              <a:t> In a simple case of two genes</a:t>
            </a:r>
          </a:p>
        </p:txBody>
      </p: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3071813" y="3643313"/>
            <a:ext cx="5929312" cy="3071812"/>
            <a:chOff x="3071802" y="3643314"/>
            <a:chExt cx="5929354" cy="3071834"/>
          </a:xfrm>
        </p:grpSpPr>
        <p:sp>
          <p:nvSpPr>
            <p:cNvPr id="71" name="Rounded Rectangle 70"/>
            <p:cNvSpPr/>
            <p:nvPr/>
          </p:nvSpPr>
          <p:spPr>
            <a:xfrm>
              <a:off x="3071802" y="3857628"/>
              <a:ext cx="5929354" cy="2857520"/>
            </a:xfrm>
            <a:prstGeom prst="roundRect">
              <a:avLst>
                <a:gd name="adj" fmla="val 8134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7140" name="TextBox 71"/>
            <p:cNvSpPr txBox="1">
              <a:spLocks noChangeArrowheads="1"/>
            </p:cNvSpPr>
            <p:nvPr/>
          </p:nvSpPr>
          <p:spPr bwMode="auto">
            <a:xfrm>
              <a:off x="3357554" y="3643314"/>
              <a:ext cx="2857520" cy="38472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>
                  <a:solidFill>
                    <a:srgbClr val="C00000"/>
                  </a:solidFill>
                </a:rPr>
                <a:t>Tree-guided group lasso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 bwMode="auto">
          <a:xfrm rot="5400000">
            <a:off x="570706" y="5107782"/>
            <a:ext cx="2928937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 rot="5400000">
            <a:off x="964406" y="5107782"/>
            <a:ext cx="2928937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 bwMode="auto">
          <a:xfrm rot="5400000">
            <a:off x="178594" y="5107782"/>
            <a:ext cx="2928937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8" grpId="0" animBg="1"/>
      <p:bldP spid="77" grpId="0" animBg="1"/>
      <p:bldP spid="66" grpId="0" animBg="1"/>
      <p:bldP spid="45073" grpId="0"/>
      <p:bldP spid="45074" grpId="0"/>
      <p:bldP spid="45077" grpId="0"/>
      <p:bldP spid="75" grpId="0" animBg="1"/>
      <p:bldP spid="45089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1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820863" y="3571875"/>
            <a:ext cx="279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11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1509713" y="4416425"/>
            <a:ext cx="63944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4214813" y="1857375"/>
            <a:ext cx="2571750" cy="2071688"/>
            <a:chOff x="4214812" y="1857375"/>
            <a:chExt cx="2571750" cy="2071687"/>
          </a:xfrm>
        </p:grpSpPr>
        <p:cxnSp>
          <p:nvCxnSpPr>
            <p:cNvPr id="40" name="Straight Connector 39"/>
            <p:cNvCxnSpPr/>
            <p:nvPr/>
          </p:nvCxnSpPr>
          <p:spPr>
            <a:xfrm rot="16200000" flipH="1">
              <a:off x="5464968" y="2607469"/>
              <a:ext cx="1214437" cy="571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5250656" y="2464593"/>
              <a:ext cx="571500" cy="214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07"/>
            <p:cNvGrpSpPr>
              <a:grpSpLocks/>
            </p:cNvGrpSpPr>
            <p:nvPr/>
          </p:nvGrpSpPr>
          <p:grpSpPr bwMode="auto">
            <a:xfrm>
              <a:off x="4933949" y="3500437"/>
              <a:ext cx="396875" cy="428625"/>
              <a:chOff x="4938713" y="3500438"/>
              <a:chExt cx="396875" cy="428625"/>
            </a:xfrm>
          </p:grpSpPr>
          <p:pic>
            <p:nvPicPr>
              <p:cNvPr id="48182" name="Picture 105" descr="TP_tmp.emf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4954807" y="3571875"/>
                <a:ext cx="354609" cy="278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Flowchart: Connector 29"/>
              <p:cNvSpPr/>
              <p:nvPr/>
            </p:nvSpPr>
            <p:spPr bwMode="auto">
              <a:xfrm>
                <a:off x="4938713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rot="5400000">
              <a:off x="4961730" y="3032918"/>
              <a:ext cx="642938" cy="292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H="1">
              <a:off x="5242718" y="3099593"/>
              <a:ext cx="571500" cy="23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101"/>
            <p:cNvGrpSpPr>
              <a:grpSpLocks/>
            </p:cNvGrpSpPr>
            <p:nvPr/>
          </p:nvGrpSpPr>
          <p:grpSpPr bwMode="auto">
            <a:xfrm>
              <a:off x="4500562" y="1857375"/>
              <a:ext cx="2286000" cy="428625"/>
              <a:chOff x="4500563" y="1857375"/>
              <a:chExt cx="2286000" cy="428625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4500563" y="1857375"/>
                <a:ext cx="2286000" cy="42862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pic>
            <p:nvPicPr>
              <p:cNvPr id="48181" name="Picture 99" descr="TP_tmp.emf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4601726" y="1928815"/>
                <a:ext cx="2155112" cy="278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" name="Group 104"/>
            <p:cNvGrpSpPr>
              <a:grpSpLocks/>
            </p:cNvGrpSpPr>
            <p:nvPr/>
          </p:nvGrpSpPr>
          <p:grpSpPr bwMode="auto">
            <a:xfrm>
              <a:off x="4214812" y="2786063"/>
              <a:ext cx="1785937" cy="428625"/>
              <a:chOff x="4214811" y="2786065"/>
              <a:chExt cx="1785937" cy="428625"/>
            </a:xfrm>
          </p:grpSpPr>
          <p:sp>
            <p:nvSpPr>
              <p:cNvPr id="45" name="Rounded Rectangle 44"/>
              <p:cNvSpPr/>
              <p:nvPr/>
            </p:nvSpPr>
            <p:spPr bwMode="auto">
              <a:xfrm>
                <a:off x="4214811" y="2786065"/>
                <a:ext cx="1785937" cy="42862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pic>
            <p:nvPicPr>
              <p:cNvPr id="48179" name="Picture 102" descr="TP_tmp.emf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4301263" y="2857500"/>
                <a:ext cx="1674121" cy="278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" name="Group 110"/>
            <p:cNvGrpSpPr>
              <a:grpSpLocks/>
            </p:cNvGrpSpPr>
            <p:nvPr/>
          </p:nvGrpSpPr>
          <p:grpSpPr bwMode="auto">
            <a:xfrm>
              <a:off x="5432525" y="3500437"/>
              <a:ext cx="412549" cy="428625"/>
              <a:chOff x="5445326" y="3500438"/>
              <a:chExt cx="412549" cy="428625"/>
            </a:xfrm>
          </p:grpSpPr>
          <p:pic>
            <p:nvPicPr>
              <p:cNvPr id="48176" name="Picture 108" descr="TP_tmp.emf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5445326" y="3571875"/>
                <a:ext cx="354368" cy="278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Flowchart: Connector 34"/>
              <p:cNvSpPr/>
              <p:nvPr/>
            </p:nvSpPr>
            <p:spPr bwMode="auto">
              <a:xfrm>
                <a:off x="5461100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grpSp>
          <p:nvGrpSpPr>
            <p:cNvPr id="13" name="Group 113"/>
            <p:cNvGrpSpPr>
              <a:grpSpLocks/>
            </p:cNvGrpSpPr>
            <p:nvPr/>
          </p:nvGrpSpPr>
          <p:grpSpPr bwMode="auto">
            <a:xfrm>
              <a:off x="6227858" y="3500437"/>
              <a:ext cx="403032" cy="428625"/>
              <a:chOff x="6215063" y="3500438"/>
              <a:chExt cx="403032" cy="428625"/>
            </a:xfrm>
          </p:grpSpPr>
          <p:pic>
            <p:nvPicPr>
              <p:cNvPr id="48174" name="Picture 111" descr="TP_tmp.emf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6263852" y="3571875"/>
                <a:ext cx="354243" cy="278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Flowchart: Connector 38"/>
              <p:cNvSpPr/>
              <p:nvPr/>
            </p:nvSpPr>
            <p:spPr bwMode="auto">
              <a:xfrm>
                <a:off x="6214967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</p:grpSp>
      <p:sp>
        <p:nvSpPr>
          <p:cNvPr id="63" name="Rounded Rectangle 62"/>
          <p:cNvSpPr/>
          <p:nvPr/>
        </p:nvSpPr>
        <p:spPr>
          <a:xfrm>
            <a:off x="2214563" y="4714875"/>
            <a:ext cx="6715125" cy="1928813"/>
          </a:xfrm>
          <a:prstGeom prst="roundRect">
            <a:avLst>
              <a:gd name="adj" fmla="val 9099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" name="Up-Down Arrow 3"/>
          <p:cNvSpPr/>
          <p:nvPr/>
        </p:nvSpPr>
        <p:spPr>
          <a:xfrm>
            <a:off x="1143000" y="2000250"/>
            <a:ext cx="142875" cy="1490663"/>
          </a:xfrm>
          <a:prstGeom prst="upDownArrow">
            <a:avLst/>
          </a:prstGeom>
          <a:solidFill>
            <a:srgbClr val="C00000">
              <a:alpha val="32000"/>
            </a:srgb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8135" name="TextBox 4"/>
          <p:cNvSpPr txBox="1">
            <a:spLocks noChangeArrowheads="1"/>
          </p:cNvSpPr>
          <p:nvPr/>
        </p:nvSpPr>
        <p:spPr bwMode="auto">
          <a:xfrm>
            <a:off x="1214438" y="2214563"/>
            <a:ext cx="4286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900" b="1" i="1" baseline="-250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6" name="Flowchart: Connector 5"/>
          <p:cNvSpPr/>
          <p:nvPr/>
        </p:nvSpPr>
        <p:spPr bwMode="auto">
          <a:xfrm>
            <a:off x="1724025" y="3500438"/>
            <a:ext cx="396875" cy="428625"/>
          </a:xfrm>
          <a:prstGeom prst="flowChartConnector">
            <a:avLst/>
          </a:prstGeom>
          <a:noFill/>
          <a:ln w="38100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cxnSp>
        <p:nvCxnSpPr>
          <p:cNvPr id="7" name="Straight Connector 6"/>
          <p:cNvCxnSpPr>
            <a:endCxn id="6" idx="0"/>
          </p:cNvCxnSpPr>
          <p:nvPr/>
        </p:nvCxnSpPr>
        <p:spPr>
          <a:xfrm rot="5400000">
            <a:off x="1818481" y="3104357"/>
            <a:ext cx="500063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2099469" y="3115469"/>
            <a:ext cx="500063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p-Down Arrow 11"/>
          <p:cNvSpPr/>
          <p:nvPr/>
        </p:nvSpPr>
        <p:spPr>
          <a:xfrm>
            <a:off x="1500188" y="3017838"/>
            <a:ext cx="142875" cy="457200"/>
          </a:xfrm>
          <a:prstGeom prst="upDownArrow">
            <a:avLst/>
          </a:prstGeom>
          <a:solidFill>
            <a:srgbClr val="C00000">
              <a:alpha val="32000"/>
            </a:srgb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8140" name="TextBox 12"/>
          <p:cNvSpPr txBox="1">
            <a:spLocks noChangeArrowheads="1"/>
          </p:cNvSpPr>
          <p:nvPr/>
        </p:nvSpPr>
        <p:spPr bwMode="auto">
          <a:xfrm>
            <a:off x="1571625" y="3044825"/>
            <a:ext cx="5000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900" b="1" i="1" baseline="-250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214563" y="2428875"/>
            <a:ext cx="1500188" cy="642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1928813" y="2286000"/>
            <a:ext cx="1000125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22"/>
          <p:cNvGrpSpPr>
            <a:grpSpLocks/>
          </p:cNvGrpSpPr>
          <p:nvPr/>
        </p:nvGrpSpPr>
        <p:grpSpPr bwMode="auto">
          <a:xfrm>
            <a:off x="2286000" y="3500438"/>
            <a:ext cx="396875" cy="428625"/>
            <a:chOff x="2286000" y="3500438"/>
            <a:chExt cx="396875" cy="428625"/>
          </a:xfrm>
        </p:grpSpPr>
        <p:pic>
          <p:nvPicPr>
            <p:cNvPr id="48163" name="Picture 120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351052" y="3571876"/>
              <a:ext cx="304385" cy="254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Flowchart: Connector 10"/>
            <p:cNvSpPr/>
            <p:nvPr/>
          </p:nvSpPr>
          <p:spPr bwMode="auto">
            <a:xfrm>
              <a:off x="2286000" y="3500438"/>
              <a:ext cx="396875" cy="428625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grpSp>
        <p:nvGrpSpPr>
          <p:cNvPr id="17" name="Group 56"/>
          <p:cNvGrpSpPr>
            <a:grpSpLocks/>
          </p:cNvGrpSpPr>
          <p:nvPr/>
        </p:nvGrpSpPr>
        <p:grpSpPr bwMode="auto">
          <a:xfrm>
            <a:off x="3071813" y="3500438"/>
            <a:ext cx="396875" cy="428625"/>
            <a:chOff x="3071813" y="3500438"/>
            <a:chExt cx="396875" cy="428625"/>
          </a:xfrm>
        </p:grpSpPr>
        <p:pic>
          <p:nvPicPr>
            <p:cNvPr id="48161" name="Picture 54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136864" y="3571876"/>
              <a:ext cx="304385" cy="254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Flowchart: Connector 14"/>
            <p:cNvSpPr/>
            <p:nvPr/>
          </p:nvSpPr>
          <p:spPr bwMode="auto">
            <a:xfrm>
              <a:off x="3071813" y="3500438"/>
              <a:ext cx="396875" cy="428625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rot="5400000">
            <a:off x="5392738" y="2370138"/>
            <a:ext cx="381000" cy="165100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 flipH="1">
            <a:off x="5692775" y="2371726"/>
            <a:ext cx="365125" cy="177800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loud Callout 71"/>
          <p:cNvSpPr/>
          <p:nvPr/>
        </p:nvSpPr>
        <p:spPr>
          <a:xfrm rot="479623">
            <a:off x="6815138" y="1854200"/>
            <a:ext cx="2143125" cy="1785938"/>
          </a:xfrm>
          <a:prstGeom prst="cloudCallout">
            <a:avLst>
              <a:gd name="adj1" fmla="val -83829"/>
              <a:gd name="adj2" fmla="val -1558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6109" name="TextBox 82"/>
          <p:cNvSpPr txBox="1">
            <a:spLocks noChangeArrowheads="1"/>
          </p:cNvSpPr>
          <p:nvPr/>
        </p:nvSpPr>
        <p:spPr bwMode="auto">
          <a:xfrm>
            <a:off x="7000875" y="2290763"/>
            <a:ext cx="17859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Select the child nodes jointly or separately?</a:t>
            </a:r>
          </a:p>
        </p:txBody>
      </p:sp>
      <p:sp>
        <p:nvSpPr>
          <p:cNvPr id="46113" name="TextBox 92"/>
          <p:cNvSpPr txBox="1">
            <a:spLocks noChangeArrowheads="1"/>
          </p:cNvSpPr>
          <p:nvPr/>
        </p:nvSpPr>
        <p:spPr bwMode="auto">
          <a:xfrm>
            <a:off x="4071938" y="5286375"/>
            <a:ext cx="157162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FF0000"/>
                </a:solidFill>
              </a:rPr>
              <a:t>    </a:t>
            </a:r>
            <a:r>
              <a:rPr lang="en-US" b="1">
                <a:solidFill>
                  <a:srgbClr val="FF0000"/>
                </a:solidFill>
              </a:rPr>
              <a:t>Joint selection</a:t>
            </a:r>
          </a:p>
        </p:txBody>
      </p:sp>
      <p:sp>
        <p:nvSpPr>
          <p:cNvPr id="46114" name="TextBox 93"/>
          <p:cNvSpPr txBox="1">
            <a:spLocks noChangeArrowheads="1"/>
          </p:cNvSpPr>
          <p:nvPr/>
        </p:nvSpPr>
        <p:spPr bwMode="auto">
          <a:xfrm>
            <a:off x="6500813" y="5318125"/>
            <a:ext cx="15001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Separate selection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857250" y="2000250"/>
            <a:ext cx="21431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8688" y="3500438"/>
            <a:ext cx="107156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357313" y="3000375"/>
            <a:ext cx="7953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54" name="TextBox 59"/>
          <p:cNvSpPr txBox="1">
            <a:spLocks noChangeArrowheads="1"/>
          </p:cNvSpPr>
          <p:nvPr/>
        </p:nvSpPr>
        <p:spPr bwMode="auto">
          <a:xfrm>
            <a:off x="714375" y="1285875"/>
            <a:ext cx="5072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/>
              <a:t> For a general tree</a:t>
            </a:r>
          </a:p>
        </p:txBody>
      </p:sp>
      <p:sp>
        <p:nvSpPr>
          <p:cNvPr id="481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-Guided Group Lasso 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357938" y="4786313"/>
            <a:ext cx="1500187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786188" y="4786313"/>
            <a:ext cx="2000250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14375" y="4214813"/>
            <a:ext cx="8286750" cy="2533650"/>
          </a:xfrm>
          <a:prstGeom prst="roundRect">
            <a:avLst>
              <a:gd name="adj" fmla="val 813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1000125" y="4000500"/>
            <a:ext cx="2857500" cy="384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C00000"/>
                </a:solidFill>
              </a:rPr>
              <a:t>Tree-guided group lasso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2" grpId="0" animBg="1"/>
      <p:bldP spid="46109" grpId="0"/>
      <p:bldP spid="46113" grpId="0"/>
      <p:bldP spid="46114" grpId="0"/>
      <p:bldP spid="64" grpId="0" animBg="1"/>
      <p:bldP spid="65" grpId="0" animBg="1"/>
      <p:bldP spid="117" grpId="0" animBg="1"/>
      <p:bldP spid="11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1820863" y="3571875"/>
            <a:ext cx="279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73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4454525" y="5643563"/>
            <a:ext cx="4391025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118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1509713" y="4416425"/>
            <a:ext cx="63944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4214813" y="1857375"/>
            <a:ext cx="2571750" cy="2071688"/>
            <a:chOff x="4214812" y="1857375"/>
            <a:chExt cx="2571750" cy="2071687"/>
          </a:xfrm>
        </p:grpSpPr>
        <p:cxnSp>
          <p:nvCxnSpPr>
            <p:cNvPr id="40" name="Straight Connector 39"/>
            <p:cNvCxnSpPr/>
            <p:nvPr/>
          </p:nvCxnSpPr>
          <p:spPr>
            <a:xfrm rot="16200000" flipH="1">
              <a:off x="5464968" y="2607469"/>
              <a:ext cx="1214437" cy="571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5250656" y="2464593"/>
              <a:ext cx="571500" cy="214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07"/>
            <p:cNvGrpSpPr>
              <a:grpSpLocks/>
            </p:cNvGrpSpPr>
            <p:nvPr/>
          </p:nvGrpSpPr>
          <p:grpSpPr bwMode="auto">
            <a:xfrm>
              <a:off x="4933949" y="3500437"/>
              <a:ext cx="396875" cy="428625"/>
              <a:chOff x="4938713" y="3500438"/>
              <a:chExt cx="396875" cy="428625"/>
            </a:xfrm>
          </p:grpSpPr>
          <p:pic>
            <p:nvPicPr>
              <p:cNvPr id="49215" name="Picture 105" descr="TP_tmp.emf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4954807" y="3571875"/>
                <a:ext cx="354609" cy="278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Flowchart: Connector 29"/>
              <p:cNvSpPr/>
              <p:nvPr/>
            </p:nvSpPr>
            <p:spPr bwMode="auto">
              <a:xfrm>
                <a:off x="4938713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rot="5400000">
              <a:off x="4961730" y="3032918"/>
              <a:ext cx="642938" cy="292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H="1">
              <a:off x="5242718" y="3099593"/>
              <a:ext cx="571500" cy="23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101"/>
            <p:cNvGrpSpPr>
              <a:grpSpLocks/>
            </p:cNvGrpSpPr>
            <p:nvPr/>
          </p:nvGrpSpPr>
          <p:grpSpPr bwMode="auto">
            <a:xfrm>
              <a:off x="4500562" y="1857375"/>
              <a:ext cx="2286000" cy="428625"/>
              <a:chOff x="4500563" y="1857375"/>
              <a:chExt cx="2286000" cy="428625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4500563" y="1857375"/>
                <a:ext cx="2286000" cy="42862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pic>
            <p:nvPicPr>
              <p:cNvPr id="49214" name="Picture 99" descr="TP_tmp.emf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4601726" y="1928815"/>
                <a:ext cx="2155112" cy="278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" name="Group 104"/>
            <p:cNvGrpSpPr>
              <a:grpSpLocks/>
            </p:cNvGrpSpPr>
            <p:nvPr/>
          </p:nvGrpSpPr>
          <p:grpSpPr bwMode="auto">
            <a:xfrm>
              <a:off x="4214812" y="2786063"/>
              <a:ext cx="1785937" cy="428625"/>
              <a:chOff x="4214811" y="2786065"/>
              <a:chExt cx="1785937" cy="428625"/>
            </a:xfrm>
          </p:grpSpPr>
          <p:sp>
            <p:nvSpPr>
              <p:cNvPr id="45" name="Rounded Rectangle 44"/>
              <p:cNvSpPr/>
              <p:nvPr/>
            </p:nvSpPr>
            <p:spPr bwMode="auto">
              <a:xfrm>
                <a:off x="4214811" y="2786065"/>
                <a:ext cx="1785937" cy="42862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pic>
            <p:nvPicPr>
              <p:cNvPr id="49212" name="Picture 102" descr="TP_tmp.emf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4301263" y="2857500"/>
                <a:ext cx="1674121" cy="278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" name="Group 110"/>
            <p:cNvGrpSpPr>
              <a:grpSpLocks/>
            </p:cNvGrpSpPr>
            <p:nvPr/>
          </p:nvGrpSpPr>
          <p:grpSpPr bwMode="auto">
            <a:xfrm>
              <a:off x="5432525" y="3500437"/>
              <a:ext cx="412549" cy="428625"/>
              <a:chOff x="5445326" y="3500438"/>
              <a:chExt cx="412549" cy="428625"/>
            </a:xfrm>
          </p:grpSpPr>
          <p:pic>
            <p:nvPicPr>
              <p:cNvPr id="49209" name="Picture 108" descr="TP_tmp.emf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5445326" y="3571875"/>
                <a:ext cx="354368" cy="278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Flowchart: Connector 34"/>
              <p:cNvSpPr/>
              <p:nvPr/>
            </p:nvSpPr>
            <p:spPr bwMode="auto">
              <a:xfrm>
                <a:off x="5461100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  <p:grpSp>
          <p:nvGrpSpPr>
            <p:cNvPr id="13" name="Group 113"/>
            <p:cNvGrpSpPr>
              <a:grpSpLocks/>
            </p:cNvGrpSpPr>
            <p:nvPr/>
          </p:nvGrpSpPr>
          <p:grpSpPr bwMode="auto">
            <a:xfrm>
              <a:off x="6227858" y="3500437"/>
              <a:ext cx="403032" cy="428625"/>
              <a:chOff x="6215063" y="3500438"/>
              <a:chExt cx="403032" cy="428625"/>
            </a:xfrm>
          </p:grpSpPr>
          <p:pic>
            <p:nvPicPr>
              <p:cNvPr id="49207" name="Picture 111" descr="TP_tmp.emf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6263852" y="3571875"/>
                <a:ext cx="354243" cy="278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Flowchart: Connector 38"/>
              <p:cNvSpPr/>
              <p:nvPr/>
            </p:nvSpPr>
            <p:spPr bwMode="auto">
              <a:xfrm>
                <a:off x="6214967" y="3500438"/>
                <a:ext cx="396875" cy="428625"/>
              </a:xfrm>
              <a:prstGeom prst="flowChartConnector">
                <a:avLst/>
              </a:prstGeom>
              <a:noFill/>
              <a:ln w="38100">
                <a:solidFill>
                  <a:srgbClr val="66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</p:grpSp>
      <p:sp>
        <p:nvSpPr>
          <p:cNvPr id="63" name="Rounded Rectangle 62"/>
          <p:cNvSpPr/>
          <p:nvPr/>
        </p:nvSpPr>
        <p:spPr>
          <a:xfrm>
            <a:off x="2214563" y="4714875"/>
            <a:ext cx="6715125" cy="1928813"/>
          </a:xfrm>
          <a:prstGeom prst="roundRect">
            <a:avLst>
              <a:gd name="adj" fmla="val 9099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" name="Up-Down Arrow 3"/>
          <p:cNvSpPr/>
          <p:nvPr/>
        </p:nvSpPr>
        <p:spPr>
          <a:xfrm>
            <a:off x="1143000" y="2000250"/>
            <a:ext cx="142875" cy="1490663"/>
          </a:xfrm>
          <a:prstGeom prst="upDownArrow">
            <a:avLst/>
          </a:prstGeom>
          <a:solidFill>
            <a:srgbClr val="C00000">
              <a:alpha val="32000"/>
            </a:srgb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9160" name="TextBox 4"/>
          <p:cNvSpPr txBox="1">
            <a:spLocks noChangeArrowheads="1"/>
          </p:cNvSpPr>
          <p:nvPr/>
        </p:nvSpPr>
        <p:spPr bwMode="auto">
          <a:xfrm>
            <a:off x="1214438" y="2214563"/>
            <a:ext cx="4286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900" b="1" i="1" baseline="-250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6" name="Flowchart: Connector 5"/>
          <p:cNvSpPr/>
          <p:nvPr/>
        </p:nvSpPr>
        <p:spPr bwMode="auto">
          <a:xfrm>
            <a:off x="1724025" y="3500438"/>
            <a:ext cx="396875" cy="428625"/>
          </a:xfrm>
          <a:prstGeom prst="flowChartConnector">
            <a:avLst/>
          </a:prstGeom>
          <a:noFill/>
          <a:ln w="38100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cxnSp>
        <p:nvCxnSpPr>
          <p:cNvPr id="7" name="Straight Connector 6"/>
          <p:cNvCxnSpPr>
            <a:endCxn id="6" idx="0"/>
          </p:cNvCxnSpPr>
          <p:nvPr/>
        </p:nvCxnSpPr>
        <p:spPr>
          <a:xfrm rot="5400000">
            <a:off x="1818481" y="3104357"/>
            <a:ext cx="500063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2099469" y="3115469"/>
            <a:ext cx="500063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p-Down Arrow 11"/>
          <p:cNvSpPr/>
          <p:nvPr/>
        </p:nvSpPr>
        <p:spPr>
          <a:xfrm>
            <a:off x="1500188" y="3017838"/>
            <a:ext cx="142875" cy="457200"/>
          </a:xfrm>
          <a:prstGeom prst="upDownArrow">
            <a:avLst/>
          </a:prstGeom>
          <a:solidFill>
            <a:srgbClr val="C00000">
              <a:alpha val="32000"/>
            </a:srgb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9165" name="TextBox 12"/>
          <p:cNvSpPr txBox="1">
            <a:spLocks noChangeArrowheads="1"/>
          </p:cNvSpPr>
          <p:nvPr/>
        </p:nvSpPr>
        <p:spPr bwMode="auto">
          <a:xfrm>
            <a:off x="1571625" y="3044825"/>
            <a:ext cx="5000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900" b="1" i="1" baseline="-2500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214563" y="2428875"/>
            <a:ext cx="1500188" cy="642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1928813" y="2286000"/>
            <a:ext cx="1000125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5392738" y="2370138"/>
            <a:ext cx="381000" cy="165100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 flipH="1">
            <a:off x="5692775" y="2371726"/>
            <a:ext cx="365125" cy="177800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loud Callout 71"/>
          <p:cNvSpPr/>
          <p:nvPr/>
        </p:nvSpPr>
        <p:spPr>
          <a:xfrm rot="479623">
            <a:off x="6815138" y="1854200"/>
            <a:ext cx="2143125" cy="1785938"/>
          </a:xfrm>
          <a:prstGeom prst="cloudCallout">
            <a:avLst>
              <a:gd name="adj1" fmla="val -83829"/>
              <a:gd name="adj2" fmla="val -1558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5400000">
            <a:off x="5142706" y="3263107"/>
            <a:ext cx="238125" cy="93662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6200000" flipH="1">
            <a:off x="5479257" y="3264693"/>
            <a:ext cx="222250" cy="106363"/>
          </a:xfrm>
          <a:prstGeom prst="straightConnector1">
            <a:avLst/>
          </a:prstGeom>
          <a:ln w="69850">
            <a:solidFill>
              <a:srgbClr val="FF0000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82"/>
          <p:cNvSpPr txBox="1">
            <a:spLocks noChangeArrowheads="1"/>
          </p:cNvSpPr>
          <p:nvPr/>
        </p:nvSpPr>
        <p:spPr bwMode="auto">
          <a:xfrm>
            <a:off x="7000875" y="2290763"/>
            <a:ext cx="17859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Select the child nodes jointly or separately?</a:t>
            </a:r>
          </a:p>
        </p:txBody>
      </p:sp>
      <p:sp>
        <p:nvSpPr>
          <p:cNvPr id="95" name="Oval 94"/>
          <p:cNvSpPr/>
          <p:nvPr/>
        </p:nvSpPr>
        <p:spPr>
          <a:xfrm>
            <a:off x="6357938" y="4643438"/>
            <a:ext cx="714375" cy="785812"/>
          </a:xfrm>
          <a:prstGeom prst="ellipse">
            <a:avLst/>
          </a:prstGeom>
          <a:noFill/>
          <a:ln w="31750"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4143375" y="2714625"/>
            <a:ext cx="642938" cy="571500"/>
          </a:xfrm>
          <a:prstGeom prst="ellipse">
            <a:avLst/>
          </a:prstGeom>
          <a:noFill/>
          <a:ln w="31750"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14" name="Group 79"/>
          <p:cNvGrpSpPr>
            <a:grpSpLocks/>
          </p:cNvGrpSpPr>
          <p:nvPr/>
        </p:nvGrpSpPr>
        <p:grpSpPr bwMode="auto">
          <a:xfrm>
            <a:off x="2286000" y="3500438"/>
            <a:ext cx="396875" cy="428625"/>
            <a:chOff x="2286000" y="3500438"/>
            <a:chExt cx="396875" cy="428625"/>
          </a:xfrm>
        </p:grpSpPr>
        <p:pic>
          <p:nvPicPr>
            <p:cNvPr id="49196" name="Picture 75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351052" y="3571876"/>
              <a:ext cx="304385" cy="254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Flowchart: Connector 10"/>
            <p:cNvSpPr/>
            <p:nvPr/>
          </p:nvSpPr>
          <p:spPr bwMode="auto">
            <a:xfrm>
              <a:off x="2286000" y="3500438"/>
              <a:ext cx="396875" cy="428625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grpSp>
        <p:nvGrpSpPr>
          <p:cNvPr id="17" name="Group 82"/>
          <p:cNvGrpSpPr>
            <a:grpSpLocks/>
          </p:cNvGrpSpPr>
          <p:nvPr/>
        </p:nvGrpSpPr>
        <p:grpSpPr bwMode="auto">
          <a:xfrm>
            <a:off x="3071813" y="3500438"/>
            <a:ext cx="396875" cy="428625"/>
            <a:chOff x="3071813" y="3500438"/>
            <a:chExt cx="396875" cy="428625"/>
          </a:xfrm>
        </p:grpSpPr>
        <p:pic>
          <p:nvPicPr>
            <p:cNvPr id="49194" name="Picture 80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136865" y="3571876"/>
              <a:ext cx="304385" cy="254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Flowchart: Connector 14"/>
            <p:cNvSpPr/>
            <p:nvPr/>
          </p:nvSpPr>
          <p:spPr bwMode="auto">
            <a:xfrm>
              <a:off x="3071813" y="3500438"/>
              <a:ext cx="396875" cy="428625"/>
            </a:xfrm>
            <a:prstGeom prst="flowChartConnector">
              <a:avLst/>
            </a:prstGeom>
            <a:noFill/>
            <a:ln w="38100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857250" y="2000250"/>
            <a:ext cx="21431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8688" y="3500438"/>
            <a:ext cx="107156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357313" y="3000375"/>
            <a:ext cx="7953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81" name="TextBox 59"/>
          <p:cNvSpPr txBox="1">
            <a:spLocks noChangeArrowheads="1"/>
          </p:cNvSpPr>
          <p:nvPr/>
        </p:nvSpPr>
        <p:spPr bwMode="auto">
          <a:xfrm>
            <a:off x="714375" y="1285875"/>
            <a:ext cx="5072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/>
              <a:t> For a general tree</a:t>
            </a:r>
          </a:p>
        </p:txBody>
      </p:sp>
      <p:sp>
        <p:nvSpPr>
          <p:cNvPr id="491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-Guided Group Lasso 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357938" y="4786313"/>
            <a:ext cx="1500187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786188" y="4786313"/>
            <a:ext cx="2000250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14375" y="4214813"/>
            <a:ext cx="8286750" cy="2533650"/>
          </a:xfrm>
          <a:prstGeom prst="roundRect">
            <a:avLst>
              <a:gd name="adj" fmla="val 813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49186" name="TextBox 117"/>
          <p:cNvSpPr txBox="1">
            <a:spLocks noChangeArrowheads="1"/>
          </p:cNvSpPr>
          <p:nvPr/>
        </p:nvSpPr>
        <p:spPr bwMode="auto">
          <a:xfrm>
            <a:off x="1000125" y="4000500"/>
            <a:ext cx="2857500" cy="384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C00000"/>
                </a:solidFill>
              </a:rPr>
              <a:t>Tree-guided group lasso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286250" y="5572125"/>
            <a:ext cx="4643438" cy="642938"/>
          </a:xfrm>
          <a:prstGeom prst="roundRect">
            <a:avLst/>
          </a:prstGeom>
          <a:noFill/>
          <a:ln w="38100"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5400000">
            <a:off x="6644481" y="5501482"/>
            <a:ext cx="142875" cy="1588"/>
          </a:xfrm>
          <a:prstGeom prst="straightConnector1">
            <a:avLst/>
          </a:prstGeom>
          <a:ln w="38100">
            <a:solidFill>
              <a:srgbClr val="D600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0"/>
          <p:cNvSpPr txBox="1">
            <a:spLocks noChangeArrowheads="1"/>
          </p:cNvSpPr>
          <p:nvPr/>
        </p:nvSpPr>
        <p:spPr bwMode="auto">
          <a:xfrm>
            <a:off x="5643563" y="6108700"/>
            <a:ext cx="157162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FF0000"/>
                </a:solidFill>
              </a:rPr>
              <a:t>    </a:t>
            </a:r>
            <a:r>
              <a:rPr lang="en-US" b="1">
                <a:solidFill>
                  <a:srgbClr val="FF0000"/>
                </a:solidFill>
              </a:rPr>
              <a:t>Joint selection</a:t>
            </a:r>
          </a:p>
        </p:txBody>
      </p:sp>
      <p:sp>
        <p:nvSpPr>
          <p:cNvPr id="68" name="TextBox 61"/>
          <p:cNvSpPr txBox="1">
            <a:spLocks noChangeArrowheads="1"/>
          </p:cNvSpPr>
          <p:nvPr/>
        </p:nvSpPr>
        <p:spPr bwMode="auto">
          <a:xfrm>
            <a:off x="7572375" y="6138863"/>
            <a:ext cx="15001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Separate selection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358063" y="5643563"/>
            <a:ext cx="1500187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429250" y="5643563"/>
            <a:ext cx="1357313" cy="571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61" grpId="0" animBg="1"/>
      <p:bldP spid="67" grpId="0"/>
      <p:bldP spid="68" grpId="0"/>
      <p:bldP spid="69" grpId="0" animBg="1"/>
      <p:bldP spid="7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714375" y="214313"/>
            <a:ext cx="7786688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Estimating Parameters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Second-order cone program</a:t>
            </a:r>
          </a:p>
          <a:p>
            <a:pPr eaLnBrk="1" hangingPunct="1">
              <a:buFont typeface="Arial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sz="2400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Many publicly available software packages for solving convex optimization problems can be used</a:t>
            </a:r>
            <a:endParaRPr lang="en-US" dirty="0" smtClean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5120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2186432"/>
            <a:ext cx="62198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Arial" charset="0"/>
                <a:ea typeface="Arial" charset="0"/>
                <a:cs typeface="Arial" charset="0"/>
              </a:rPr>
              <a:t>Yeast eQTL Analysis</a:t>
            </a: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9738" y="3783013"/>
            <a:ext cx="21240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88" y="3781425"/>
            <a:ext cx="2157412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3786188"/>
            <a:ext cx="2171700" cy="172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5"/>
          <p:cNvSpPr txBox="1">
            <a:spLocks noChangeArrowheads="1"/>
          </p:cNvSpPr>
          <p:nvPr/>
        </p:nvSpPr>
        <p:spPr bwMode="auto">
          <a:xfrm>
            <a:off x="3929063" y="5572125"/>
            <a:ext cx="114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Lasso </a:t>
            </a:r>
          </a:p>
        </p:txBody>
      </p:sp>
      <p:sp>
        <p:nvSpPr>
          <p:cNvPr id="53256" name="TextBox 7"/>
          <p:cNvSpPr txBox="1">
            <a:spLocks noChangeArrowheads="1"/>
          </p:cNvSpPr>
          <p:nvPr/>
        </p:nvSpPr>
        <p:spPr bwMode="auto">
          <a:xfrm>
            <a:off x="5929313" y="5429250"/>
            <a:ext cx="16430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Tree-guided group lasso </a:t>
            </a:r>
          </a:p>
        </p:txBody>
      </p:sp>
      <p:sp>
        <p:nvSpPr>
          <p:cNvPr id="65544" name="TextBox 10"/>
          <p:cNvSpPr txBox="1">
            <a:spLocks noChangeArrowheads="1"/>
          </p:cNvSpPr>
          <p:nvPr/>
        </p:nvSpPr>
        <p:spPr bwMode="auto">
          <a:xfrm>
            <a:off x="1400175" y="5487988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 charset="0"/>
              </a:rPr>
              <a:t>Single-Marker Single-Trait Test</a:t>
            </a:r>
          </a:p>
        </p:txBody>
      </p: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642938" y="3571875"/>
            <a:ext cx="214312" cy="933450"/>
            <a:chOff x="98425" y="4438650"/>
            <a:chExt cx="214313" cy="933450"/>
          </a:xfrm>
        </p:grpSpPr>
        <p:cxnSp>
          <p:nvCxnSpPr>
            <p:cNvPr id="18" name="Straight Arrow Connector 17"/>
            <p:cNvCxnSpPr/>
            <p:nvPr/>
          </p:nvCxnSpPr>
          <p:spPr>
            <a:xfrm rot="16200000" flipH="1">
              <a:off x="64294" y="5222082"/>
              <a:ext cx="3000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6200000">
              <a:off x="-111126" y="4648201"/>
              <a:ext cx="633413" cy="2143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70C0"/>
                  </a:solidFill>
                  <a:cs typeface="+mn-cs"/>
                </a:rPr>
                <a:t>SNPs</a:t>
              </a: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857250" y="3532188"/>
            <a:ext cx="1219200" cy="254000"/>
            <a:chOff x="214282" y="1116014"/>
            <a:chExt cx="1219200" cy="254000"/>
          </a:xfrm>
        </p:grpSpPr>
        <p:sp>
          <p:nvSpPr>
            <p:cNvPr id="21" name="TextBox 20"/>
            <p:cNvSpPr txBox="1"/>
            <p:nvPr/>
          </p:nvSpPr>
          <p:spPr>
            <a:xfrm>
              <a:off x="214282" y="1116014"/>
              <a:ext cx="1219200" cy="254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70C0"/>
                  </a:solidFill>
                  <a:cs typeface="+mn-cs"/>
                </a:rPr>
                <a:t>Phenotypes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066770" y="1219201"/>
              <a:ext cx="228600" cy="158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858125" y="3857625"/>
            <a:ext cx="1214438" cy="1571625"/>
            <a:chOff x="714348" y="4786322"/>
            <a:chExt cx="1214446" cy="1571636"/>
          </a:xfrm>
        </p:grpSpPr>
        <p:sp>
          <p:nvSpPr>
            <p:cNvPr id="20" name="Rounded Rectangle 19"/>
            <p:cNvSpPr/>
            <p:nvPr/>
          </p:nvSpPr>
          <p:spPr>
            <a:xfrm>
              <a:off x="714348" y="4786322"/>
              <a:ext cx="1071570" cy="1571636"/>
            </a:xfrm>
            <a:prstGeom prst="roundRect">
              <a:avLst/>
            </a:prstGeom>
            <a:solidFill>
              <a:schemeClr val="accent3">
                <a:lumMod val="6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pic>
          <p:nvPicPr>
            <p:cNvPr id="65552" name="Picture 3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5400000">
              <a:off x="273960" y="5509862"/>
              <a:ext cx="1188720" cy="78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53" name="TextBox 23"/>
            <p:cNvSpPr txBox="1">
              <a:spLocks noChangeArrowheads="1"/>
            </p:cNvSpPr>
            <p:nvPr/>
          </p:nvSpPr>
          <p:spPr bwMode="auto">
            <a:xfrm>
              <a:off x="857224" y="5824855"/>
              <a:ext cx="107157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chemeClr val="tx2"/>
                  </a:solidFill>
                </a:rPr>
                <a:t>No</a:t>
              </a:r>
              <a:r>
                <a:rPr lang="en-US" sz="1200">
                  <a:solidFill>
                    <a:schemeClr val="tx2"/>
                  </a:solidFill>
                </a:rPr>
                <a:t> association</a:t>
              </a:r>
            </a:p>
          </p:txBody>
        </p:sp>
        <p:sp>
          <p:nvSpPr>
            <p:cNvPr id="65554" name="TextBox 24"/>
            <p:cNvSpPr txBox="1">
              <a:spLocks noChangeArrowheads="1"/>
            </p:cNvSpPr>
            <p:nvPr/>
          </p:nvSpPr>
          <p:spPr bwMode="auto">
            <a:xfrm>
              <a:off x="857224" y="4824723"/>
              <a:ext cx="107157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chemeClr val="tx2"/>
                  </a:solidFill>
                </a:rPr>
                <a:t>High</a:t>
              </a:r>
              <a:r>
                <a:rPr lang="en-US" sz="1200">
                  <a:solidFill>
                    <a:schemeClr val="tx2"/>
                  </a:solidFill>
                </a:rPr>
                <a:t> association</a:t>
              </a:r>
            </a:p>
          </p:txBody>
        </p:sp>
      </p:grpSp>
      <p:pic>
        <p:nvPicPr>
          <p:cNvPr id="65548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50" y="1643063"/>
            <a:ext cx="216535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9" name="TextBox 5"/>
          <p:cNvSpPr txBox="1">
            <a:spLocks noChangeArrowheads="1"/>
          </p:cNvSpPr>
          <p:nvPr/>
        </p:nvSpPr>
        <p:spPr bwMode="auto">
          <a:xfrm>
            <a:off x="3214688" y="1714500"/>
            <a:ext cx="17145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Hierarchical clustering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/>
      <p:bldP spid="532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GenAMap: Visual analytics software for structured association mapping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 smtClean="0"/>
              <a:t>Curtis and Xing, Carnegie Mellon University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31014" y="636317"/>
            <a:ext cx="9175014" cy="605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625" y="1143000"/>
            <a:ext cx="2847975" cy="3352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1800" y="1057274"/>
            <a:ext cx="6096000" cy="56819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250" y="4508500"/>
            <a:ext cx="2800350" cy="21209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1495424" y="1371600"/>
            <a:ext cx="2085975" cy="1447800"/>
          </a:xfrm>
          <a:prstGeom prst="wedgeEllipseCallout">
            <a:avLst>
              <a:gd name="adj1" fmla="val -48280"/>
              <a:gd name="adj2" fmla="val 4248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1) Data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1647823" y="5080000"/>
            <a:ext cx="2085975" cy="1447800"/>
          </a:xfrm>
          <a:prstGeom prst="wedgeEllipseCallout">
            <a:avLst>
              <a:gd name="adj1" fmla="val -48280"/>
              <a:gd name="adj2" fmla="val 4248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2) Algorithm Automation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6248400" y="2626409"/>
            <a:ext cx="2085975" cy="1447800"/>
          </a:xfrm>
          <a:prstGeom prst="wedgeEllipseCallout">
            <a:avLst>
              <a:gd name="adj1" fmla="val -48280"/>
              <a:gd name="adj2" fmla="val 4248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) Integrated visualization tools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9810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Summary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Exploiting </a:t>
            </a:r>
            <a:r>
              <a:rPr lang="en-US" dirty="0" err="1" smtClean="0">
                <a:solidFill>
                  <a:srgbClr val="0000FF"/>
                </a:solidFill>
              </a:rPr>
              <a:t>transcriptome</a:t>
            </a:r>
            <a:r>
              <a:rPr lang="en-US" dirty="0" smtClean="0">
                <a:solidFill>
                  <a:srgbClr val="0000FF"/>
                </a:solidFill>
              </a:rPr>
              <a:t> structure </a:t>
            </a:r>
            <a:r>
              <a:rPr lang="en-US" dirty="0" smtClean="0"/>
              <a:t>in association analysis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sz="1800" dirty="0" smtClean="0">
                <a:latin typeface="Arial"/>
                <a:cs typeface="Arial"/>
              </a:rPr>
              <a:t>Pathway-based statistical tests</a:t>
            </a:r>
          </a:p>
          <a:p>
            <a:pPr lvl="2"/>
            <a:endParaRPr lang="en-US" sz="1800" dirty="0" smtClean="0">
              <a:latin typeface="Arial"/>
              <a:cs typeface="Arial"/>
            </a:endParaRPr>
          </a:p>
          <a:p>
            <a:pPr lvl="2"/>
            <a:r>
              <a:rPr lang="en-US" sz="1800" dirty="0" smtClean="0">
                <a:latin typeface="Arial"/>
                <a:cs typeface="Arial"/>
              </a:rPr>
              <a:t>Leveraging gene expression network</a:t>
            </a:r>
          </a:p>
          <a:p>
            <a:pPr lvl="3"/>
            <a:r>
              <a:rPr lang="en-US" sz="1600" dirty="0" smtClean="0">
                <a:latin typeface="Arial"/>
                <a:cs typeface="Arial"/>
              </a:rPr>
              <a:t>Association to a </a:t>
            </a:r>
            <a:r>
              <a:rPr lang="en-US" sz="1600" b="1" dirty="0" smtClean="0">
                <a:solidFill>
                  <a:srgbClr val="FF0000"/>
                </a:solidFill>
                <a:latin typeface="Arial"/>
                <a:cs typeface="Arial"/>
              </a:rPr>
              <a:t>graph</a:t>
            </a:r>
            <a:r>
              <a:rPr lang="en-US" sz="1600" dirty="0" smtClean="0">
                <a:latin typeface="Arial"/>
                <a:cs typeface="Arial"/>
              </a:rPr>
              <a:t>-structured </a:t>
            </a:r>
            <a:r>
              <a:rPr lang="en-US" sz="1600" dirty="0" err="1" smtClean="0">
                <a:solidFill>
                  <a:srgbClr val="0000FF"/>
                </a:solidFill>
                <a:latin typeface="Arial"/>
                <a:cs typeface="Arial"/>
              </a:rPr>
              <a:t>transcriptome</a:t>
            </a:r>
            <a:r>
              <a:rPr lang="en-US" sz="160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</a:p>
          <a:p>
            <a:pPr lvl="3">
              <a:buNone/>
            </a:pPr>
            <a:r>
              <a:rPr lang="en-US" sz="1600" dirty="0" smtClean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using graph-guided fused lasso</a:t>
            </a:r>
          </a:p>
          <a:p>
            <a:pPr lvl="2"/>
            <a:endParaRPr lang="en-US" sz="1800" dirty="0" smtClean="0">
              <a:latin typeface="Arial"/>
              <a:cs typeface="Arial"/>
            </a:endParaRPr>
          </a:p>
          <a:p>
            <a:pPr lvl="2"/>
            <a:r>
              <a:rPr lang="en-US" sz="1800" dirty="0" smtClean="0">
                <a:latin typeface="Arial"/>
                <a:cs typeface="Arial"/>
              </a:rPr>
              <a:t>Leveraging gene expression hierarchical cluster </a:t>
            </a:r>
          </a:p>
          <a:p>
            <a:pPr lvl="3"/>
            <a:r>
              <a:rPr lang="en-US" sz="1600" dirty="0" smtClean="0">
                <a:latin typeface="Arial"/>
                <a:cs typeface="Arial"/>
              </a:rPr>
              <a:t>Association to a </a:t>
            </a:r>
            <a:r>
              <a:rPr lang="en-US" sz="1600" b="1" dirty="0" smtClean="0">
                <a:solidFill>
                  <a:srgbClr val="FF0000"/>
                </a:solidFill>
                <a:latin typeface="Arial"/>
                <a:cs typeface="Arial"/>
              </a:rPr>
              <a:t>tree</a:t>
            </a:r>
            <a:r>
              <a:rPr lang="en-US" sz="1600" dirty="0" smtClean="0">
                <a:latin typeface="Arial"/>
                <a:cs typeface="Arial"/>
              </a:rPr>
              <a:t>-structured </a:t>
            </a:r>
            <a:r>
              <a:rPr lang="en-US" sz="1600" dirty="0" err="1" smtClean="0">
                <a:solidFill>
                  <a:srgbClr val="0000FF"/>
                </a:solidFill>
                <a:latin typeface="Arial"/>
                <a:cs typeface="Arial"/>
              </a:rPr>
              <a:t>transcriptome</a:t>
            </a:r>
            <a:endParaRPr lang="en-US" sz="1600" dirty="0" smtClean="0">
              <a:latin typeface="Arial"/>
              <a:cs typeface="Arial"/>
            </a:endParaRPr>
          </a:p>
          <a:p>
            <a:pPr lvl="3">
              <a:buNone/>
            </a:pPr>
            <a:r>
              <a:rPr lang="en-US" sz="1600" dirty="0" smtClean="0">
                <a:latin typeface="Arial"/>
                <a:cs typeface="Arial"/>
              </a:rPr>
              <a:t>	using tree-guided group lasso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z="3800" b="1">
                <a:ea typeface="幼圆" charset="0"/>
                <a:cs typeface="幼圆" charset="0"/>
              </a:rPr>
              <a:t/>
            </a:r>
            <a:br>
              <a:rPr lang="en-US" sz="3800" b="1">
                <a:ea typeface="幼圆" charset="0"/>
                <a:cs typeface="幼圆" charset="0"/>
              </a:rPr>
            </a:br>
            <a:r>
              <a:rPr lang="en-US" sz="3800" b="1">
                <a:ea typeface="幼圆" charset="0"/>
                <a:cs typeface="幼圆" charset="0"/>
              </a:rPr>
              <a:t>Summary: why care about structure?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Theoretically, it increase the power [Mladen and Xing, 2010]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967038"/>
            <a:ext cx="77787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8888" y="3467100"/>
          <a:ext cx="6096000" cy="277368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Power (multi-trait)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FDR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GFlasso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plink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Sum-rank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0.748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Screen &amp; Clean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0.780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0.153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Lasso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0.991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Forward Selection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</a:tbl>
          </a:graphicData>
        </a:graphic>
      </p:graphicFrame>
      <p:sp>
        <p:nvSpPr>
          <p:cNvPr id="113700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>
            <a:prstTxWarp prst="textNoShape">
              <a:avLst/>
            </a:prstTxWarp>
          </a:bodyPr>
          <a:lstStyle/>
          <a:p>
            <a:pPr algn="ctr"/>
            <a:fld id="{8515BA2F-1E43-F74E-BA32-9B09A4ED34D7}" type="slidenum">
              <a:rPr lang="zh-CN" altLang="en-US" sz="1100" b="0">
                <a:solidFill>
                  <a:srgbClr val="FFFFFF"/>
                </a:solidFill>
                <a:latin typeface="Franklin Gothic Book" charset="0"/>
                <a:ea typeface="幼圆" charset="0"/>
                <a:cs typeface="幼圆" charset="0"/>
              </a:rPr>
              <a:pPr algn="ctr"/>
              <a:t>182</a:t>
            </a:fld>
            <a:endParaRPr lang="en-US" altLang="zh-CN" sz="1100" b="0">
              <a:solidFill>
                <a:srgbClr val="FFFFFF"/>
              </a:solidFill>
              <a:latin typeface="Franklin Gothic Book" charset="0"/>
              <a:ea typeface="幼圆" charset="0"/>
              <a:cs typeface="幼圆" charset="0"/>
            </a:endParaRPr>
          </a:p>
        </p:txBody>
      </p:sp>
      <p:sp>
        <p:nvSpPr>
          <p:cNvPr id="113701" name="Rectangle 4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z="800">
              <a:latin typeface="Arial" charset="0"/>
            </a:endParaRPr>
          </a:p>
          <a:p>
            <a:r>
              <a:rPr lang="en-US">
                <a:latin typeface="Arial" charset="0"/>
              </a:rPr>
              <a:t>Incorporating more information leads to enhanced discovery and lower false discovery (results from simulation test)</a:t>
            </a:r>
          </a:p>
          <a:p>
            <a:pPr lvl="1"/>
            <a:r>
              <a:rPr lang="en-US">
                <a:latin typeface="Arial" charset="0"/>
              </a:rPr>
              <a:t>If our underlying model is correct!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113702" name="Rectangle 45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z="800" b="1">
                <a:ea typeface="幼圆" charset="0"/>
                <a:cs typeface="幼圆" charset="0"/>
              </a:rPr>
              <a:t/>
            </a:r>
            <a:br>
              <a:rPr lang="en-US" sz="800" b="1">
                <a:ea typeface="幼圆" charset="0"/>
                <a:cs typeface="幼圆" charset="0"/>
              </a:rPr>
            </a:br>
            <a:r>
              <a:rPr lang="en-US" sz="3800" b="1">
                <a:ea typeface="幼圆" charset="0"/>
                <a:cs typeface="幼圆" charset="0"/>
              </a:rPr>
              <a:t>Summary: why care about structure?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幼圆"/>
              </a:rPr>
              <a:t>Improving Scalability of </a:t>
            </a:r>
            <a:br>
              <a:rPr lang="en-US" dirty="0" smtClean="0">
                <a:ea typeface="幼圆"/>
              </a:rPr>
            </a:br>
            <a:r>
              <a:rPr lang="en-US" dirty="0" smtClean="0">
                <a:ea typeface="幼圆"/>
              </a:rPr>
              <a:t>Structured Genome-</a:t>
            </a:r>
            <a:r>
              <a:rPr lang="en-US" dirty="0" err="1" smtClean="0">
                <a:ea typeface="幼圆"/>
              </a:rPr>
              <a:t>Transcriptome-Phenome</a:t>
            </a:r>
            <a:r>
              <a:rPr lang="en-US" dirty="0" smtClean="0">
                <a:ea typeface="幼圆"/>
              </a:rPr>
              <a:t> Association Methods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Common challenges in optimization</a:t>
            </a:r>
          </a:p>
          <a:p>
            <a:pPr lvl="1">
              <a:defRPr/>
            </a:pPr>
            <a:r>
              <a:rPr lang="en-US" dirty="0" smtClean="0"/>
              <a:t>Tree-guided group lasso, </a:t>
            </a:r>
            <a:r>
              <a:rPr lang="en-US" dirty="0" err="1" smtClean="0"/>
              <a:t>GFlasso</a:t>
            </a:r>
            <a:r>
              <a:rPr lang="en-US" dirty="0" smtClean="0"/>
              <a:t>, temporally-smoothed lasso</a:t>
            </a:r>
          </a:p>
          <a:p>
            <a:pPr lvl="2">
              <a:defRPr/>
            </a:pPr>
            <a:r>
              <a:rPr lang="en-US" dirty="0" smtClean="0"/>
              <a:t>Non-smooth penalty</a:t>
            </a:r>
          </a:p>
          <a:p>
            <a:pPr lvl="2">
              <a:defRPr/>
            </a:pPr>
            <a:r>
              <a:rPr lang="en-US" dirty="0" smtClean="0"/>
              <a:t>Non-</a:t>
            </a:r>
            <a:r>
              <a:rPr lang="en-US" dirty="0" err="1" smtClean="0"/>
              <a:t>separability</a:t>
            </a:r>
            <a:endParaRPr lang="en-US" dirty="0" smtClean="0"/>
          </a:p>
          <a:p>
            <a:pPr lvl="3">
              <a:defRPr/>
            </a:pPr>
            <a:r>
              <a:rPr lang="en-US" dirty="0" smtClean="0"/>
              <a:t>Coordinate descent algorithm </a:t>
            </a:r>
            <a:r>
              <a:rPr lang="en-US" sz="1400" dirty="0" smtClean="0"/>
              <a:t>(Friedman et al., Annals of Applied Statistics 2007)</a:t>
            </a:r>
            <a:r>
              <a:rPr lang="en-US" dirty="0" smtClean="0"/>
              <a:t> cannot be applied.</a:t>
            </a:r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Proximal-gradient method </a:t>
            </a:r>
            <a:r>
              <a:rPr lang="en-US" sz="1600" dirty="0" smtClean="0"/>
              <a:t>(Xi et al., submitted)</a:t>
            </a:r>
          </a:p>
          <a:p>
            <a:pPr marL="547687" lvl="2" indent="-273050">
              <a:spcBef>
                <a:spcPts val="575"/>
              </a:spcBef>
              <a:buClr>
                <a:schemeClr val="accent1"/>
              </a:buClr>
              <a:defRPr/>
            </a:pPr>
            <a:r>
              <a:rPr lang="en-US" sz="2000" dirty="0" smtClean="0"/>
              <a:t>Step 1: Introduce a smooth approximation to the non-smooth penalty </a:t>
            </a:r>
          </a:p>
          <a:p>
            <a:pPr marL="547687" lvl="2" indent="-273050">
              <a:spcBef>
                <a:spcPts val="575"/>
              </a:spcBef>
              <a:buClr>
                <a:schemeClr val="accent1"/>
              </a:buClr>
              <a:defRPr/>
            </a:pPr>
            <a:r>
              <a:rPr lang="en-US" sz="2000" dirty="0" smtClean="0"/>
              <a:t>Step 2: Apply accelerated gradient method</a:t>
            </a:r>
          </a:p>
        </p:txBody>
      </p:sp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3708400" y="5229225"/>
            <a:ext cx="1428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 idx="4294967295"/>
          </p:nvPr>
        </p:nvSpPr>
        <p:spPr/>
        <p:txBody>
          <a:bodyPr bIns="45720"/>
          <a:lstStyle/>
          <a:p>
            <a:r>
              <a:rPr lang="en-US" b="1" smtClean="0">
                <a:ea typeface="幼圆"/>
              </a:rPr>
              <a:t>Proximal Gradient Descent</a:t>
            </a:r>
          </a:p>
        </p:txBody>
      </p:sp>
      <p:pic>
        <p:nvPicPr>
          <p:cNvPr id="110595" name="Picture 1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1688" y="1571625"/>
            <a:ext cx="39878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1688" y="2857500"/>
            <a:ext cx="4064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TextBox 6"/>
          <p:cNvSpPr txBox="1">
            <a:spLocks noChangeArrowheads="1"/>
          </p:cNvSpPr>
          <p:nvPr/>
        </p:nvSpPr>
        <p:spPr bwMode="auto">
          <a:xfrm>
            <a:off x="142875" y="1643063"/>
            <a:ext cx="14287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Original Problem:</a:t>
            </a:r>
          </a:p>
        </p:txBody>
      </p:sp>
      <p:sp>
        <p:nvSpPr>
          <p:cNvPr id="110598" name="TextBox 7"/>
          <p:cNvSpPr txBox="1">
            <a:spLocks noChangeArrowheads="1"/>
          </p:cNvSpPr>
          <p:nvPr/>
        </p:nvSpPr>
        <p:spPr bwMode="auto">
          <a:xfrm>
            <a:off x="142875" y="2928938"/>
            <a:ext cx="18573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Approximation Problem:</a:t>
            </a: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572125" y="2143125"/>
            <a:ext cx="21336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10600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0688" y="3429000"/>
            <a:ext cx="3173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1" name="Picture 15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313" y="4071938"/>
            <a:ext cx="34798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2" name="Picture 16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43563" y="4500563"/>
            <a:ext cx="32512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03" name="TextBox 17"/>
          <p:cNvSpPr txBox="1">
            <a:spLocks noChangeArrowheads="1"/>
          </p:cNvSpPr>
          <p:nvPr/>
        </p:nvSpPr>
        <p:spPr bwMode="auto">
          <a:xfrm>
            <a:off x="142875" y="4071938"/>
            <a:ext cx="2000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Gradient of the</a:t>
            </a:r>
          </a:p>
          <a:p>
            <a:r>
              <a:rPr lang="en-US" b="0">
                <a:solidFill>
                  <a:srgbClr val="FF0000"/>
                </a:solidFill>
              </a:rPr>
              <a:t>Approximation:</a:t>
            </a:r>
          </a:p>
        </p:txBody>
      </p:sp>
      <p:pic>
        <p:nvPicPr>
          <p:cNvPr id="110604" name="Picture 2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38" y="5357813"/>
            <a:ext cx="6705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5" name="Picture 24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14688" y="6000750"/>
            <a:ext cx="2462212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/>
        <p:txBody>
          <a:bodyPr bIns="45720"/>
          <a:lstStyle/>
          <a:p>
            <a:r>
              <a:rPr lang="en-US" b="1" smtClean="0">
                <a:ea typeface="幼圆"/>
              </a:rPr>
              <a:t>Geometric Interpretation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4294967295"/>
          </p:nvPr>
        </p:nvSpPr>
        <p:spPr>
          <a:xfrm>
            <a:off x="357188" y="1373697"/>
            <a:ext cx="8229600" cy="4411663"/>
          </a:xfrm>
        </p:spPr>
        <p:txBody>
          <a:bodyPr/>
          <a:lstStyle/>
          <a:p>
            <a:pPr marL="342900" indent="-342900"/>
            <a:r>
              <a:rPr lang="en-US" sz="2100" smtClean="0">
                <a:solidFill>
                  <a:srgbClr val="0066FF"/>
                </a:solidFill>
              </a:rPr>
              <a:t>Smooth approximation</a:t>
            </a:r>
          </a:p>
          <a:p>
            <a:pPr marL="342900" indent="-342900">
              <a:buFont typeface="Wingdings 2" pitchFamily="18" charset="2"/>
              <a:buNone/>
            </a:pPr>
            <a:r>
              <a:rPr lang="en-US" sz="2500" smtClean="0">
                <a:solidFill>
                  <a:srgbClr val="0066FF"/>
                </a:solidFill>
              </a:rPr>
              <a:t>   </a:t>
            </a:r>
          </a:p>
        </p:txBody>
      </p:sp>
      <p:pic>
        <p:nvPicPr>
          <p:cNvPr id="11776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1038" y="1718185"/>
            <a:ext cx="2620962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95913" y="1789622"/>
            <a:ext cx="22542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6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24475" y="4218497"/>
            <a:ext cx="2514600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7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6963" y="3770822"/>
            <a:ext cx="363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66850" y="3805747"/>
            <a:ext cx="1422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Down Arrow 13"/>
          <p:cNvSpPr/>
          <p:nvPr/>
        </p:nvSpPr>
        <p:spPr>
          <a:xfrm rot="16200000">
            <a:off x="4002876" y="3254091"/>
            <a:ext cx="71438" cy="1285884"/>
          </a:xfrm>
          <a:prstGeom prst="downArrow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>
            <a:solidFill>
              <a:srgbClr val="0066FF"/>
            </a:solidFill>
          </a:ln>
          <a:scene3d>
            <a:camera prst="orthographicFront">
              <a:rot lat="0" lon="54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7770" name="Picture 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2475" y="4047047"/>
            <a:ext cx="2500313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1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6788" y="6182235"/>
            <a:ext cx="2235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2" name="Picture 28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83175" y="6215572"/>
            <a:ext cx="309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Down Arrow 19"/>
          <p:cNvSpPr/>
          <p:nvPr/>
        </p:nvSpPr>
        <p:spPr>
          <a:xfrm rot="16200000">
            <a:off x="4145752" y="5682983"/>
            <a:ext cx="71438" cy="1285884"/>
          </a:xfrm>
          <a:prstGeom prst="downArrow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>
            <a:solidFill>
              <a:srgbClr val="0066FF"/>
            </a:solidFill>
          </a:ln>
          <a:scene3d>
            <a:camera prst="orthographicFront">
              <a:rot lat="0" lon="54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7774" name="Picture 30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63" y="3146935"/>
            <a:ext cx="1752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75" name="TextBox 24"/>
          <p:cNvSpPr txBox="1">
            <a:spLocks noChangeArrowheads="1"/>
          </p:cNvSpPr>
          <p:nvPr/>
        </p:nvSpPr>
        <p:spPr bwMode="auto">
          <a:xfrm>
            <a:off x="7716838" y="1932497"/>
            <a:ext cx="142716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FF0000"/>
                </a:solidFill>
              </a:rPr>
              <a:t>Uppermost Line</a:t>
            </a:r>
          </a:p>
          <a:p>
            <a:r>
              <a:rPr lang="en-US" sz="1600" b="0">
                <a:solidFill>
                  <a:srgbClr val="FF0000"/>
                </a:solidFill>
              </a:rPr>
              <a:t>Nonsmooth</a:t>
            </a:r>
            <a:br>
              <a:rPr lang="en-US" sz="1600" b="0">
                <a:solidFill>
                  <a:srgbClr val="FF0000"/>
                </a:solidFill>
              </a:rPr>
            </a:br>
            <a:endParaRPr lang="en-US" sz="1600" b="0">
              <a:solidFill>
                <a:srgbClr val="FF0000"/>
              </a:solidFill>
            </a:endParaRPr>
          </a:p>
        </p:txBody>
      </p:sp>
      <p:sp>
        <p:nvSpPr>
          <p:cNvPr id="117776" name="TextBox 25"/>
          <p:cNvSpPr txBox="1">
            <a:spLocks noChangeArrowheads="1"/>
          </p:cNvSpPr>
          <p:nvPr/>
        </p:nvSpPr>
        <p:spPr bwMode="auto">
          <a:xfrm>
            <a:off x="7753350" y="4575685"/>
            <a:ext cx="13906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solidFill>
                  <a:srgbClr val="FF0000"/>
                </a:solidFill>
              </a:rPr>
              <a:t>Uppermost Line</a:t>
            </a:r>
          </a:p>
          <a:p>
            <a:r>
              <a:rPr lang="en-US" sz="1600" b="0">
                <a:solidFill>
                  <a:srgbClr val="FF0000"/>
                </a:solidFill>
              </a:rPr>
              <a:t>Smooth</a:t>
            </a:r>
            <a:br>
              <a:rPr lang="en-US" sz="1600" b="0">
                <a:solidFill>
                  <a:srgbClr val="FF0000"/>
                </a:solidFill>
              </a:rPr>
            </a:br>
            <a:endParaRPr lang="en-US" sz="1600" b="0">
              <a:solidFill>
                <a:srgbClr val="FF0000"/>
              </a:solidFill>
            </a:endParaRPr>
          </a:p>
        </p:txBody>
      </p:sp>
      <p:pic>
        <p:nvPicPr>
          <p:cNvPr id="117777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753350" y="2848485"/>
            <a:ext cx="4333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8" name="Picture 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921625" y="5464685"/>
            <a:ext cx="357188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9" name="Picture 3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0900" y="5575810"/>
            <a:ext cx="1752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/>
        <p:txBody>
          <a:bodyPr bIns="45720"/>
          <a:lstStyle/>
          <a:p>
            <a:r>
              <a:rPr lang="en-US" b="1" smtClean="0">
                <a:ea typeface="幼圆"/>
              </a:rPr>
              <a:t>Convergence Rate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4294967295"/>
          </p:nvPr>
        </p:nvSpPr>
        <p:spPr>
          <a:xfrm>
            <a:off x="500063" y="1714500"/>
            <a:ext cx="8229600" cy="4411663"/>
          </a:xfrm>
        </p:spPr>
        <p:txBody>
          <a:bodyPr/>
          <a:lstStyle/>
          <a:p>
            <a:pPr marL="342900" indent="-342900"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0066FF"/>
                </a:solidFill>
              </a:rPr>
              <a:t>Theorem</a:t>
            </a:r>
            <a:r>
              <a:rPr lang="en-US" sz="2000" dirty="0" smtClean="0">
                <a:solidFill>
                  <a:srgbClr val="0066FF"/>
                </a:solidFill>
              </a:rPr>
              <a:t>: If we require                                     and set                 , the </a:t>
            </a:r>
          </a:p>
          <a:p>
            <a:pPr marL="342900" indent="-342900">
              <a:buFont typeface="Wingdings 2" pitchFamily="18" charset="2"/>
              <a:buNone/>
            </a:pPr>
            <a:r>
              <a:rPr lang="en-US" sz="2000" dirty="0" smtClean="0">
                <a:solidFill>
                  <a:srgbClr val="0066FF"/>
                </a:solidFill>
              </a:rPr>
              <a:t>number of iterations is upper bounded by: </a:t>
            </a:r>
          </a:p>
          <a:p>
            <a:pPr marL="342900" indent="-342900">
              <a:buFont typeface="Wingdings 2" pitchFamily="18" charset="2"/>
              <a:buNone/>
            </a:pPr>
            <a:endParaRPr lang="en-US" sz="20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r>
              <a:rPr lang="en-US" sz="1800" dirty="0" smtClean="0">
                <a:solidFill>
                  <a:srgbClr val="0066FF"/>
                </a:solidFill>
              </a:rPr>
              <a:t> </a:t>
            </a: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r>
              <a:rPr lang="en-US" sz="1800" dirty="0" smtClean="0">
                <a:solidFill>
                  <a:srgbClr val="0066FF"/>
                </a:solidFill>
              </a:rPr>
              <a:t>Remarks: state of the art IPM method for for SOCP converges at a rate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  <a:endParaRPr lang="en-US" sz="1800" dirty="0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endParaRPr lang="en-US" sz="1800" dirty="0" smtClean="0">
              <a:solidFill>
                <a:srgbClr val="0066FF"/>
              </a:solidFill>
            </a:endParaRPr>
          </a:p>
        </p:txBody>
      </p:sp>
      <p:pic>
        <p:nvPicPr>
          <p:cNvPr id="111620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32056" y="1773198"/>
            <a:ext cx="20050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34" name="Picture 18" descr="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66900" y="2928938"/>
            <a:ext cx="5386388" cy="787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11622" name="Picture 12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5458" y="1814433"/>
            <a:ext cx="814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1637" name="Object 21"/>
          <p:cNvGraphicFramePr>
            <a:graphicFrameLocks noChangeAspect="1"/>
          </p:cNvGraphicFramePr>
          <p:nvPr/>
        </p:nvGraphicFramePr>
        <p:xfrm>
          <a:off x="7124699" y="4797425"/>
          <a:ext cx="739775" cy="655638"/>
        </p:xfrm>
        <a:graphic>
          <a:graphicData uri="http://schemas.openxmlformats.org/presentationml/2006/ole">
            <p:oleObj spid="_x0000_s675842" name="Formula" r:id="rId9" imgW="3733800" imgH="3302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6425" y="3213100"/>
            <a:ext cx="424338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7" name="Rectangle 3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100" b="1" smtClean="0">
                <a:ea typeface="幼圆"/>
              </a:rPr>
              <a:t>Multi-Task Time Complexity</a:t>
            </a:r>
          </a:p>
        </p:txBody>
      </p:sp>
      <p:sp>
        <p:nvSpPr>
          <p:cNvPr id="112644" name="Content Placeholder 2"/>
          <p:cNvSpPr>
            <a:spLocks noGrp="1"/>
          </p:cNvSpPr>
          <p:nvPr>
            <p:ph idx="4294967295"/>
          </p:nvPr>
        </p:nvSpPr>
        <p:spPr>
          <a:xfrm>
            <a:off x="539750" y="1462088"/>
            <a:ext cx="7678738" cy="4845050"/>
          </a:xfrm>
        </p:spPr>
        <p:txBody>
          <a:bodyPr/>
          <a:lstStyle/>
          <a:p>
            <a:pPr marL="342900" indent="-342900"/>
            <a:r>
              <a:rPr lang="en-US" sz="2100" smtClean="0">
                <a:solidFill>
                  <a:srgbClr val="0066FF"/>
                </a:solidFill>
              </a:rPr>
              <a:t>Pre-compute:</a:t>
            </a:r>
          </a:p>
          <a:p>
            <a:pPr marL="342900" indent="-342900"/>
            <a:endParaRPr lang="en-US" sz="2100" smtClean="0">
              <a:solidFill>
                <a:srgbClr val="0066FF"/>
              </a:solidFill>
            </a:endParaRPr>
          </a:p>
          <a:p>
            <a:pPr marL="342900" indent="-342900"/>
            <a:r>
              <a:rPr lang="en-US" sz="2100" smtClean="0">
                <a:solidFill>
                  <a:srgbClr val="0066FF"/>
                </a:solidFill>
              </a:rPr>
              <a:t>Per-iteration  Complexity (computing gradient)</a:t>
            </a:r>
          </a:p>
          <a:p>
            <a:pPr marL="342900" indent="-342900"/>
            <a:endParaRPr lang="en-US" sz="2100" i="1" smtClean="0">
              <a:solidFill>
                <a:srgbClr val="0066FF"/>
              </a:solidFill>
            </a:endParaRPr>
          </a:p>
          <a:p>
            <a:pPr marL="342900" indent="-342900">
              <a:buFont typeface="Wingdings 2" pitchFamily="18" charset="2"/>
              <a:buNone/>
            </a:pPr>
            <a:r>
              <a:rPr lang="en-US" smtClean="0"/>
              <a:t>         </a:t>
            </a:r>
          </a:p>
        </p:txBody>
      </p:sp>
      <p:pic>
        <p:nvPicPr>
          <p:cNvPr id="11264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775" y="1900238"/>
            <a:ext cx="3529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6" name="TextBox 9"/>
          <p:cNvSpPr txBox="1">
            <a:spLocks noChangeArrowheads="1"/>
          </p:cNvSpPr>
          <p:nvPr/>
        </p:nvSpPr>
        <p:spPr bwMode="auto">
          <a:xfrm>
            <a:off x="468313" y="3141663"/>
            <a:ext cx="15001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>
                <a:solidFill>
                  <a:srgbClr val="FF0000"/>
                </a:solidFill>
              </a:rPr>
              <a:t>Tree:</a:t>
            </a:r>
          </a:p>
        </p:txBody>
      </p:sp>
      <p:sp>
        <p:nvSpPr>
          <p:cNvPr id="112647" name="TextBox 10"/>
          <p:cNvSpPr txBox="1">
            <a:spLocks noChangeArrowheads="1"/>
          </p:cNvSpPr>
          <p:nvPr/>
        </p:nvSpPr>
        <p:spPr bwMode="auto">
          <a:xfrm>
            <a:off x="468313" y="4356100"/>
            <a:ext cx="15001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>
                <a:solidFill>
                  <a:srgbClr val="FF0000"/>
                </a:solidFill>
              </a:rPr>
              <a:t>Graph: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08175" y="3213100"/>
          <a:ext cx="7000875" cy="928688"/>
        </p:xfrm>
        <a:graphic>
          <a:graphicData uri="http://schemas.openxmlformats.org/drawingml/2006/table">
            <a:tbl>
              <a:tblPr/>
              <a:tblGrid>
                <a:gridCol w="2100263"/>
                <a:gridCol w="4900612"/>
              </a:tblGrid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IPM for SOCP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Proximal-Gradient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2676" name="Group 36"/>
          <p:cNvGraphicFramePr>
            <a:graphicFrameLocks noGrp="1"/>
          </p:cNvGraphicFramePr>
          <p:nvPr/>
        </p:nvGraphicFramePr>
        <p:xfrm>
          <a:off x="1908175" y="4356100"/>
          <a:ext cx="6989763" cy="857250"/>
        </p:xfrm>
        <a:graphic>
          <a:graphicData uri="http://schemas.openxmlformats.org/drawingml/2006/table">
            <a:tbl>
              <a:tblPr/>
              <a:tblGrid>
                <a:gridCol w="2087563"/>
                <a:gridCol w="49022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IPM for SOCP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Proximal-Gradient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670" name="Picture 1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97375" y="3784600"/>
            <a:ext cx="2362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1" name="Picture 2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97375" y="4856163"/>
            <a:ext cx="1700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2" name="Picture 2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4838" y="4427538"/>
            <a:ext cx="4089400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3" name="Rectangle 32"/>
          <p:cNvSpPr>
            <a:spLocks noChangeArrowheads="1"/>
          </p:cNvSpPr>
          <p:nvPr/>
        </p:nvSpPr>
        <p:spPr bwMode="auto">
          <a:xfrm>
            <a:off x="2000250" y="5715000"/>
            <a:ext cx="67151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Proximal-Gradient: Independent of Sample Size </a:t>
            </a:r>
          </a:p>
          <a:p>
            <a:r>
              <a:rPr lang="en-US" altLang="zh-CN" sz="2400" b="0">
                <a:solidFill>
                  <a:srgbClr val="FF0000"/>
                </a:solidFill>
              </a:rPr>
              <a:t>                               </a:t>
            </a:r>
            <a:r>
              <a:rPr lang="en-US" altLang="zh-CN" sz="2400">
                <a:solidFill>
                  <a:srgbClr val="FF0000"/>
                </a:solidFill>
              </a:rPr>
              <a:t>Linear in #.of Traits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12674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643938" y="5715000"/>
            <a:ext cx="3571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5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643938" y="6215063"/>
            <a:ext cx="357187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Title 1"/>
          <p:cNvSpPr>
            <a:spLocks noGrp="1"/>
          </p:cNvSpPr>
          <p:nvPr>
            <p:ph type="title" idx="4294967295"/>
          </p:nvPr>
        </p:nvSpPr>
        <p:spPr/>
        <p:txBody>
          <a:bodyPr bIns="45720"/>
          <a:lstStyle/>
          <a:p>
            <a:r>
              <a:rPr lang="en-US" b="1" smtClean="0">
                <a:ea typeface="幼圆"/>
              </a:rPr>
              <a:t>Experiments</a:t>
            </a:r>
          </a:p>
        </p:txBody>
      </p:sp>
      <p:sp>
        <p:nvSpPr>
          <p:cNvPr id="114700" name="Rectangle 1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2500" smtClean="0">
                <a:solidFill>
                  <a:srgbClr val="0066FF"/>
                </a:solidFill>
              </a:rPr>
              <a:t>Multi-task Graph Structured Sparse Learning (GFlasso)</a:t>
            </a:r>
          </a:p>
          <a:p>
            <a:endParaRPr lang="en-US" sz="2600" smtClean="0"/>
          </a:p>
        </p:txBody>
      </p:sp>
      <p:pic>
        <p:nvPicPr>
          <p:cNvPr id="114695" name="Picture 1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9925" y="6237288"/>
            <a:ext cx="193357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207963" y="2714625"/>
            <a:ext cx="8756650" cy="2687638"/>
            <a:chOff x="-38" y="1710"/>
            <a:chExt cx="5798" cy="1780"/>
          </a:xfrm>
        </p:grpSpPr>
        <p:pic>
          <p:nvPicPr>
            <p:cNvPr id="114690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90" y="1718"/>
              <a:ext cx="1912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1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41" y="1744"/>
              <a:ext cx="1919" cy="1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2" name="Picture 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38" y="1710"/>
              <a:ext cx="1920" cy="1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6" name="Picture 14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0" y="3285"/>
              <a:ext cx="1218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7" name="Picture 17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26" y="3285"/>
              <a:ext cx="1265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8" name="Picture 18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60" y="3330"/>
              <a:ext cx="1138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xfrm>
            <a:off x="457200" y="313367"/>
            <a:ext cx="4437542" cy="1143000"/>
          </a:xfrm>
        </p:spPr>
        <p:txBody>
          <a:bodyPr bIns="45720"/>
          <a:lstStyle/>
          <a:p>
            <a:r>
              <a:rPr lang="en-US" b="1" dirty="0" smtClean="0">
                <a:ea typeface="幼圆"/>
              </a:rPr>
              <a:t>Experiments</a:t>
            </a:r>
          </a:p>
        </p:txBody>
      </p:sp>
      <p:sp>
        <p:nvSpPr>
          <p:cNvPr id="113682" name="Rectangle 18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z="2500" smtClean="0">
              <a:solidFill>
                <a:srgbClr val="0066FF"/>
              </a:solidFill>
            </a:endParaRPr>
          </a:p>
          <a:p>
            <a:r>
              <a:rPr lang="en-US" sz="2500" smtClean="0">
                <a:solidFill>
                  <a:srgbClr val="0066FF"/>
                </a:solidFill>
              </a:rPr>
              <a:t>Multi-task Tree-Structured Sparse Learning (TreeLasso)</a:t>
            </a:r>
          </a:p>
          <a:p>
            <a:endParaRPr lang="en-US" sz="2600" smtClean="0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311650" y="194304"/>
            <a:ext cx="4838700" cy="1262063"/>
            <a:chOff x="2109" y="210"/>
            <a:chExt cx="3048" cy="795"/>
          </a:xfrm>
        </p:grpSpPr>
        <p:pic>
          <p:nvPicPr>
            <p:cNvPr id="113668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09" y="259"/>
              <a:ext cx="569" cy="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6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69" y="214"/>
              <a:ext cx="1238" cy="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0" name="Picture 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923" y="210"/>
              <a:ext cx="1234" cy="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50825" y="3298844"/>
            <a:ext cx="8658225" cy="2540000"/>
            <a:chOff x="270" y="2565"/>
            <a:chExt cx="5454" cy="1600"/>
          </a:xfrm>
        </p:grpSpPr>
        <p:pic>
          <p:nvPicPr>
            <p:cNvPr id="113673" name="Picture 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0" y="2565"/>
              <a:ext cx="1890" cy="1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4" name="Picture 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160" y="2565"/>
              <a:ext cx="1755" cy="1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60" y="2565"/>
              <a:ext cx="1764" cy="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6" name="Picture 22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2" y="4005"/>
              <a:ext cx="1298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7" name="Picture 23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54" y="4005"/>
              <a:ext cx="1265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78" name="Picture 2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52" y="3960"/>
              <a:ext cx="113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3679" name="Picture 2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43888" y="6492875"/>
            <a:ext cx="7620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Part I</a:t>
            </a:r>
          </a:p>
          <a:p>
            <a:pPr algn="ctr">
              <a:buNone/>
            </a:pPr>
            <a:r>
              <a:rPr lang="en-AU" sz="3200" dirty="0" smtClean="0">
                <a:solidFill>
                  <a:srgbClr val="000000"/>
                </a:solidFill>
              </a:rPr>
              <a:t>Preparing Data for Association Analysis </a:t>
            </a:r>
            <a:endParaRPr lang="en-US" sz="3200" dirty="0" smtClean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smtClean="0"/>
              <a:t>Linkage disequilibrium</a:t>
            </a:r>
          </a:p>
          <a:p>
            <a:pPr lvl="1"/>
            <a:r>
              <a:rPr lang="en-US" dirty="0" smtClean="0"/>
              <a:t>Population structure</a:t>
            </a:r>
          </a:p>
          <a:p>
            <a:pPr lvl="1"/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Transcriptome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dirty="0" smtClean="0"/>
              <a:t>Pathway-based statistical tests</a:t>
            </a:r>
          </a:p>
          <a:p>
            <a:pPr lvl="2"/>
            <a:r>
              <a:rPr lang="en-US" dirty="0" smtClean="0"/>
              <a:t>Leveraging gene expression network</a:t>
            </a:r>
          </a:p>
          <a:p>
            <a:pPr lvl="2"/>
            <a:r>
              <a:rPr lang="en-US" dirty="0" smtClean="0"/>
              <a:t>Leveraging gene expression tree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Phenome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1"/>
            <a:r>
              <a:rPr lang="en-US" dirty="0" smtClean="0"/>
              <a:t>Dynamic trait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Two-way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Three-way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/>
              <a:t>Visualization software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965038"/>
            <a:ext cx="8229600" cy="704059"/>
          </a:xfrm>
          <a:prstGeom prst="rect">
            <a:avLst/>
          </a:prstGeom>
          <a:noFill/>
          <a:ln w="3175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"/>
          <p:cNvGrpSpPr/>
          <p:nvPr/>
        </p:nvGrpSpPr>
        <p:grpSpPr>
          <a:xfrm>
            <a:off x="8178337" y="1742412"/>
            <a:ext cx="336499" cy="339296"/>
            <a:chOff x="142876" y="3933568"/>
            <a:chExt cx="420624" cy="424120"/>
          </a:xfrm>
        </p:grpSpPr>
        <p:sp>
          <p:nvSpPr>
            <p:cNvPr id="7" name="Oval 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8218441" y="2832612"/>
            <a:ext cx="336499" cy="339296"/>
            <a:chOff x="142876" y="3933568"/>
            <a:chExt cx="420624" cy="424120"/>
          </a:xfrm>
        </p:grpSpPr>
        <p:sp>
          <p:nvSpPr>
            <p:cNvPr id="10" name="Oval 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8218441" y="4085635"/>
            <a:ext cx="336499" cy="339296"/>
            <a:chOff x="142876" y="3933568"/>
            <a:chExt cx="420624" cy="424120"/>
          </a:xfrm>
        </p:grpSpPr>
        <p:sp>
          <p:nvSpPr>
            <p:cNvPr id="13" name="Oval 1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23600" y="4692876"/>
            <a:ext cx="336499" cy="339296"/>
            <a:chOff x="142876" y="3933568"/>
            <a:chExt cx="420624" cy="424120"/>
          </a:xfrm>
        </p:grpSpPr>
        <p:sp>
          <p:nvSpPr>
            <p:cNvPr id="16" name="Oval 1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5661879" y="4692876"/>
            <a:ext cx="336499" cy="339296"/>
            <a:chOff x="142876" y="3933568"/>
            <a:chExt cx="420624" cy="424120"/>
          </a:xfrm>
        </p:grpSpPr>
        <p:sp>
          <p:nvSpPr>
            <p:cNvPr id="19" name="Oval 1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330880" y="4674892"/>
            <a:ext cx="336499" cy="339296"/>
            <a:chOff x="142876" y="3933568"/>
            <a:chExt cx="420624" cy="424120"/>
          </a:xfrm>
        </p:grpSpPr>
        <p:sp>
          <p:nvSpPr>
            <p:cNvPr id="22" name="Oval 21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954176" y="4674892"/>
            <a:ext cx="336499" cy="339296"/>
            <a:chOff x="142876" y="3933568"/>
            <a:chExt cx="420624" cy="424120"/>
          </a:xfrm>
        </p:grpSpPr>
        <p:sp>
          <p:nvSpPr>
            <p:cNvPr id="25" name="Oval 24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587694" y="4669529"/>
            <a:ext cx="336499" cy="339296"/>
            <a:chOff x="142876" y="3933568"/>
            <a:chExt cx="420624" cy="424120"/>
          </a:xfrm>
        </p:grpSpPr>
        <p:sp>
          <p:nvSpPr>
            <p:cNvPr id="28" name="Oval 2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8224916" y="4674892"/>
            <a:ext cx="336499" cy="339296"/>
            <a:chOff x="142876" y="3933568"/>
            <a:chExt cx="420624" cy="424120"/>
          </a:xfrm>
        </p:grpSpPr>
        <p:sp>
          <p:nvSpPr>
            <p:cNvPr id="31" name="Oval 3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97435" y="487046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87431" y="4855656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7157" y="485724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39"/>
          <p:cNvGrpSpPr/>
          <p:nvPr/>
        </p:nvGrpSpPr>
        <p:grpSpPr>
          <a:xfrm>
            <a:off x="6954176" y="5158016"/>
            <a:ext cx="336499" cy="339296"/>
            <a:chOff x="142876" y="3933568"/>
            <a:chExt cx="420624" cy="424120"/>
          </a:xfrm>
        </p:grpSpPr>
        <p:sp>
          <p:nvSpPr>
            <p:cNvPr id="37" name="Oval 3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8208408" y="5163379"/>
            <a:ext cx="336499" cy="339296"/>
            <a:chOff x="142876" y="3933568"/>
            <a:chExt cx="420624" cy="424120"/>
          </a:xfrm>
        </p:grpSpPr>
        <p:sp>
          <p:nvSpPr>
            <p:cNvPr id="40" name="Oval 3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45"/>
          <p:cNvGrpSpPr/>
          <p:nvPr/>
        </p:nvGrpSpPr>
        <p:grpSpPr>
          <a:xfrm>
            <a:off x="7592455" y="5421499"/>
            <a:ext cx="336499" cy="339296"/>
            <a:chOff x="142876" y="3933568"/>
            <a:chExt cx="420624" cy="424120"/>
          </a:xfrm>
        </p:grpSpPr>
        <p:sp>
          <p:nvSpPr>
            <p:cNvPr id="43" name="Oval 4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7324095" y="5338843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28954" y="5452986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7302319" y="5386699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to </a:t>
            </a:r>
            <a:r>
              <a:rPr lang="en-US" dirty="0" err="1" smtClean="0"/>
              <a:t>Phenome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Pleiotropy</a:t>
            </a:r>
            <a:r>
              <a:rPr lang="en-US" dirty="0" smtClean="0"/>
              <a:t>: a genetic locus influencing multiple different phenotypes</a:t>
            </a:r>
          </a:p>
          <a:p>
            <a:endParaRPr lang="en-US" dirty="0" smtClean="0"/>
          </a:p>
          <a:p>
            <a:r>
              <a:rPr lang="en-US" dirty="0" smtClean="0"/>
              <a:t>Methods for </a:t>
            </a:r>
            <a:r>
              <a:rPr lang="en-US" dirty="0" err="1" smtClean="0"/>
              <a:t>transcriptome</a:t>
            </a:r>
            <a:r>
              <a:rPr lang="en-US" dirty="0" smtClean="0"/>
              <a:t> association can be applied</a:t>
            </a:r>
          </a:p>
          <a:p>
            <a:pPr lvl="1"/>
            <a:r>
              <a:rPr lang="en-US" dirty="0" smtClean="0"/>
              <a:t>Graph-guided fused lasso </a:t>
            </a:r>
            <a:r>
              <a:rPr lang="en-US" sz="1400" dirty="0" smtClean="0"/>
              <a:t>(Kim &amp; Xing, </a:t>
            </a:r>
            <a:r>
              <a:rPr lang="en-US" sz="1400" dirty="0" err="1" smtClean="0"/>
              <a:t>PLoS</a:t>
            </a:r>
            <a:r>
              <a:rPr lang="en-US" sz="1400" dirty="0" smtClean="0"/>
              <a:t> Genetics 2009)</a:t>
            </a:r>
          </a:p>
          <a:p>
            <a:pPr lvl="1"/>
            <a:r>
              <a:rPr lang="en-US" dirty="0" smtClean="0"/>
              <a:t>Tree-guided fused lasso </a:t>
            </a:r>
            <a:r>
              <a:rPr lang="en-US" sz="1400" dirty="0" smtClean="0"/>
              <a:t>(Kim &amp; Xing, ICML 2010)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609600"/>
            <a:ext cx="6305550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5486400" y="3352800"/>
            <a:ext cx="1731963" cy="1447800"/>
          </a:xfrm>
          <a:prstGeom prst="ellipse">
            <a:avLst/>
          </a:prstGeom>
          <a:noFill/>
          <a:ln w="38100">
            <a:solidFill>
              <a:srgbClr val="1AA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 rot="570639">
            <a:off x="2711450" y="1873250"/>
            <a:ext cx="2514600" cy="1676400"/>
          </a:xfrm>
          <a:prstGeom prst="ellipse">
            <a:avLst/>
          </a:prstGeom>
          <a:noFill/>
          <a:ln w="25400">
            <a:solidFill>
              <a:srgbClr val="1AAE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3733800"/>
            <a:ext cx="2667000" cy="2057400"/>
          </a:xfrm>
          <a:prstGeom prst="ellipse">
            <a:avLst/>
          </a:prstGeom>
          <a:noFill/>
          <a:ln w="25400">
            <a:solidFill>
              <a:srgbClr val="1AAE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 rot="250288">
            <a:off x="2211388" y="1711325"/>
            <a:ext cx="3205162" cy="4343400"/>
          </a:xfrm>
          <a:prstGeom prst="ellipse">
            <a:avLst/>
          </a:prstGeom>
          <a:noFill/>
          <a:ln w="38100">
            <a:solidFill>
              <a:srgbClr val="1AA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2000" y="38100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1AAE1E"/>
                </a:solidFill>
              </a:rPr>
              <a:t>Subnetworks for lung physiology</a:t>
            </a:r>
          </a:p>
        </p:txBody>
      </p:sp>
      <p:sp>
        <p:nvSpPr>
          <p:cNvPr id="10" name="TextBox 22"/>
          <p:cNvSpPr txBox="1">
            <a:spLocks noChangeArrowheads="1"/>
          </p:cNvSpPr>
          <p:nvPr/>
        </p:nvSpPr>
        <p:spPr bwMode="auto">
          <a:xfrm>
            <a:off x="228600" y="506413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Arial" charset="0"/>
                <a:cs typeface="Arial" charset="0"/>
              </a:rPr>
              <a:t>Genetic Association for Asthma Clinical Traits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4108450" y="152400"/>
            <a:ext cx="4578350" cy="3810000"/>
            <a:chOff x="4107812" y="152400"/>
            <a:chExt cx="4578988" cy="3810000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4952480" y="152400"/>
              <a:ext cx="3734320" cy="533400"/>
              <a:chOff x="4952480" y="152400"/>
              <a:chExt cx="3734320" cy="5334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952480" y="152400"/>
                <a:ext cx="3353267" cy="5334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18" name="TextBox 113"/>
              <p:cNvSpPr txBox="1">
                <a:spLocks noChangeArrowheads="1"/>
              </p:cNvSpPr>
              <p:nvPr/>
            </p:nvSpPr>
            <p:spPr bwMode="auto">
              <a:xfrm>
                <a:off x="5029200" y="152400"/>
                <a:ext cx="3657600" cy="453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44772" tIns="72386" rIns="144772" bIns="72386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TCG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A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CG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T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TT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T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ACT</a:t>
                </a:r>
                <a:r>
                  <a:rPr lang="en-US" sz="2000" b="1">
                    <a:solidFill>
                      <a:srgbClr val="FF0000"/>
                    </a:solidFill>
                    <a:latin typeface="Calibri" charset="0"/>
                    <a:ea typeface="Arial" charset="0"/>
                    <a:cs typeface="Arial" charset="0"/>
                  </a:rPr>
                  <a:t>G</a:t>
                </a:r>
                <a:r>
                  <a:rPr lang="en-US" sz="2000" b="1">
                    <a:solidFill>
                      <a:srgbClr val="0070C0"/>
                    </a:solidFill>
                    <a:latin typeface="Calibri" charset="0"/>
                    <a:ea typeface="Arial" charset="0"/>
                    <a:cs typeface="Arial" charset="0"/>
                  </a:rPr>
                  <a:t>TACAATT</a:t>
                </a:r>
              </a:p>
            </p:txBody>
          </p:sp>
        </p:grpSp>
        <p:cxnSp>
          <p:nvCxnSpPr>
            <p:cNvPr id="13" name="Straight Arrow Connector 12"/>
            <p:cNvCxnSpPr>
              <a:cxnSpLocks noChangeShapeType="1"/>
              <a:endCxn id="6" idx="0"/>
            </p:cNvCxnSpPr>
            <p:nvPr/>
          </p:nvCxnSpPr>
          <p:spPr bwMode="auto">
            <a:xfrm rot="10800000" flipV="1">
              <a:off x="4107812" y="533400"/>
              <a:ext cx="1530563" cy="1350963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10800000" flipV="1">
              <a:off x="4266584" y="533400"/>
              <a:ext cx="1829055" cy="137160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rot="5400000">
              <a:off x="4131075" y="1092835"/>
              <a:ext cx="3462337" cy="227679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4990781" y="1866889"/>
              <a:ext cx="2819400" cy="15242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ffectLst>
              <a:outerShdw blurRad="63500" dist="50800" sx="999" sy="999" algn="ctr" rotWithShape="0">
                <a:srgbClr val="000000">
                  <a:alpha val="95999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幼圆" charset="0"/>
                <a:cs typeface="幼圆" charset="0"/>
              </a:rPr>
              <a:t>Dynamic-Trait </a:t>
            </a:r>
            <a:r>
              <a:rPr lang="en-US" dirty="0">
                <a:ea typeface="幼圆" charset="0"/>
                <a:cs typeface="幼圆" charset="0"/>
              </a:rPr>
              <a:t>Association Mapping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Dynamic trait with a temporal trend</a:t>
            </a:r>
          </a:p>
          <a:p>
            <a:pPr lvl="1"/>
            <a:r>
              <a:rPr lang="en-US" dirty="0">
                <a:latin typeface="Arial" charset="0"/>
              </a:rPr>
              <a:t>Growth of tumor over time</a:t>
            </a:r>
          </a:p>
          <a:p>
            <a:pPr lvl="1"/>
            <a:r>
              <a:rPr lang="en-US" dirty="0">
                <a:latin typeface="Arial" charset="0"/>
              </a:rPr>
              <a:t>Height, weight over time</a:t>
            </a:r>
          </a:p>
          <a:p>
            <a:pPr lvl="1"/>
            <a:r>
              <a:rPr lang="en-US" dirty="0">
                <a:latin typeface="Arial" charset="0"/>
              </a:rPr>
              <a:t>Gene expressions over time in cell cycle or embryonic development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Are there underlying genetic variants that influence the overall trend over time?</a:t>
            </a: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Dynamic Trait (d-trait) Association</a:t>
            </a:r>
          </a:p>
        </p:txBody>
      </p:sp>
      <p:sp>
        <p:nvSpPr>
          <p:cNvPr id="7" name="Cloud 6"/>
          <p:cNvSpPr/>
          <p:nvPr/>
        </p:nvSpPr>
        <p:spPr>
          <a:xfrm>
            <a:off x="4989513" y="5345113"/>
            <a:ext cx="3182937" cy="963612"/>
          </a:xfrm>
          <a:prstGeom prst="cloud">
            <a:avLst/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127125" y="5667375"/>
            <a:ext cx="2281238" cy="714375"/>
          </a:xfrm>
          <a:prstGeom prst="cloud">
            <a:avLst/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40275" y="1941513"/>
            <a:ext cx="3576638" cy="4411662"/>
          </a:xfrm>
          <a:prstGeom prst="roundRect">
            <a:avLst>
              <a:gd name="adj" fmla="val 3794"/>
            </a:avLst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grpSp>
        <p:nvGrpSpPr>
          <p:cNvPr id="2" name="Group 521"/>
          <p:cNvGrpSpPr>
            <a:grpSpLocks/>
          </p:cNvGrpSpPr>
          <p:nvPr/>
        </p:nvGrpSpPr>
        <p:grpSpPr bwMode="auto">
          <a:xfrm>
            <a:off x="4946650" y="2349500"/>
            <a:ext cx="3657600" cy="3240088"/>
            <a:chOff x="2057390" y="8180142"/>
            <a:chExt cx="2332424" cy="2068536"/>
          </a:xfrm>
        </p:grpSpPr>
        <p:sp>
          <p:nvSpPr>
            <p:cNvPr id="11" name="TextBox 10"/>
            <p:cNvSpPr txBox="1"/>
            <p:nvPr/>
          </p:nvSpPr>
          <p:spPr>
            <a:xfrm rot="10800000">
              <a:off x="2162673" y="9029448"/>
              <a:ext cx="265232" cy="1219230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defTabSz="23504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 T C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b="1" dirty="0">
                  <a:solidFill>
                    <a:srgbClr val="FF0000"/>
                  </a:solidFill>
                  <a:latin typeface="+mn-lt"/>
                  <a:cs typeface="+mn-cs"/>
                </a:rPr>
                <a:t>G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 T </a:t>
              </a:r>
              <a:r>
                <a:rPr lang="en-US" sz="15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T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C </a:t>
              </a:r>
              <a:r>
                <a:rPr lang="en-US" sz="15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C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A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b="1" dirty="0">
                  <a:solidFill>
                    <a:srgbClr val="FF0000"/>
                  </a:solidFill>
                  <a:latin typeface="+mn-lt"/>
                  <a:cs typeface="+mn-cs"/>
                </a:rPr>
                <a:t>T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468399" y="8737562"/>
              <a:ext cx="1463839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557484" y="8701077"/>
              <a:ext cx="75926" cy="364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03483" y="8661551"/>
              <a:ext cx="75925" cy="7601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4393" y="8585539"/>
              <a:ext cx="75926" cy="15202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33820" y="8433515"/>
              <a:ext cx="75926" cy="30404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grpSp>
          <p:nvGrpSpPr>
            <p:cNvPr id="3" name="Group 151"/>
            <p:cNvGrpSpPr>
              <a:grpSpLocks/>
            </p:cNvGrpSpPr>
            <p:nvPr/>
          </p:nvGrpSpPr>
          <p:grpSpPr bwMode="auto">
            <a:xfrm>
              <a:off x="2591004" y="9226774"/>
              <a:ext cx="1234787" cy="91668"/>
              <a:chOff x="609805" y="713128"/>
              <a:chExt cx="1234157" cy="9192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52038" y="713433"/>
                <a:ext cx="92076" cy="9147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09693" y="762217"/>
                <a:ext cx="9106" cy="1016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38364" y="739858"/>
                <a:ext cx="45532" cy="4573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142922" y="732743"/>
                <a:ext cx="72851" cy="630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cxnSp>
            <p:nvCxnSpPr>
              <p:cNvPr id="42" name="Straight Arrow Connector 41"/>
              <p:cNvCxnSpPr>
                <a:stCxn id="39" idx="1"/>
                <a:endCxn id="40" idx="2"/>
              </p:cNvCxnSpPr>
              <p:nvPr/>
            </p:nvCxnSpPr>
            <p:spPr>
              <a:xfrm rot="16200000" flipH="1">
                <a:off x="725040" y="649909"/>
                <a:ext cx="0" cy="22664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6200000" flipH="1">
                <a:off x="1014927" y="639281"/>
                <a:ext cx="0" cy="245873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600265" y="762217"/>
                <a:ext cx="151773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1" idx="6"/>
              </p:cNvCxnSpPr>
              <p:nvPr/>
            </p:nvCxnSpPr>
            <p:spPr>
              <a:xfrm flipV="1">
                <a:off x="1215773" y="762217"/>
                <a:ext cx="155820" cy="10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161"/>
            <p:cNvGrpSpPr>
              <a:grpSpLocks/>
            </p:cNvGrpSpPr>
            <p:nvPr/>
          </p:nvGrpSpPr>
          <p:grpSpPr bwMode="auto">
            <a:xfrm>
              <a:off x="2591002" y="9855029"/>
              <a:ext cx="1218797" cy="63720"/>
              <a:chOff x="609044" y="1454220"/>
              <a:chExt cx="1219566" cy="6389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764739" y="1454635"/>
                <a:ext cx="63818" cy="630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08934" y="1481060"/>
                <a:ext cx="9116" cy="1016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51034" y="1471913"/>
                <a:ext cx="26337" cy="2744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62018" y="1462766"/>
                <a:ext cx="36467" cy="3658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 defTabSz="234950"/>
                <a:endParaRPr lang="en-US">
                  <a:solidFill>
                    <a:srgbClr val="FFFFFF"/>
                  </a:solidFill>
                  <a:ea typeface="SimSun" pitchFamily="2" charset="-122"/>
                  <a:cs typeface="SimSun" pitchFamily="2" charset="-122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727958" y="1365084"/>
                <a:ext cx="0" cy="238049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6200000" flipH="1">
                <a:off x="1014631" y="1353948"/>
                <a:ext cx="0" cy="26438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1599624" y="1491224"/>
                <a:ext cx="152959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3" idx="6"/>
              </p:cNvCxnSpPr>
              <p:nvPr/>
            </p:nvCxnSpPr>
            <p:spPr>
              <a:xfrm>
                <a:off x="1198485" y="1481060"/>
                <a:ext cx="171193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94" name="TextBox 172"/>
            <p:cNvSpPr txBox="1">
              <a:spLocks noChangeArrowheads="1"/>
            </p:cNvSpPr>
            <p:nvPr/>
          </p:nvSpPr>
          <p:spPr bwMode="auto">
            <a:xfrm>
              <a:off x="2491316" y="8737600"/>
              <a:ext cx="381000" cy="21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sz="1600">
                  <a:latin typeface="Calibri" charset="0"/>
                </a:rPr>
                <a:t> = 1</a:t>
              </a:r>
            </a:p>
          </p:txBody>
        </p:sp>
        <p:sp>
          <p:nvSpPr>
            <p:cNvPr id="15395" name="TextBox 173"/>
            <p:cNvSpPr txBox="1">
              <a:spLocks noChangeArrowheads="1"/>
            </p:cNvSpPr>
            <p:nvPr/>
          </p:nvSpPr>
          <p:spPr bwMode="auto">
            <a:xfrm>
              <a:off x="2734732" y="8737600"/>
              <a:ext cx="381000" cy="21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sz="1600">
                  <a:latin typeface="Calibri" charset="0"/>
                </a:rPr>
                <a:t> = 2</a:t>
              </a:r>
            </a:p>
          </p:txBody>
        </p:sp>
        <p:sp>
          <p:nvSpPr>
            <p:cNvPr id="15396" name="TextBox 174"/>
            <p:cNvSpPr txBox="1">
              <a:spLocks noChangeArrowheads="1"/>
            </p:cNvSpPr>
            <p:nvPr/>
          </p:nvSpPr>
          <p:spPr bwMode="auto">
            <a:xfrm>
              <a:off x="3062816" y="8737600"/>
              <a:ext cx="381000" cy="21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sz="1600">
                  <a:latin typeface="Calibri" charset="0"/>
                </a:rPr>
                <a:t> = 3</a:t>
              </a:r>
            </a:p>
          </p:txBody>
        </p:sp>
        <p:sp>
          <p:nvSpPr>
            <p:cNvPr id="15397" name="TextBox 175"/>
            <p:cNvSpPr txBox="1">
              <a:spLocks noChangeArrowheads="1"/>
            </p:cNvSpPr>
            <p:nvPr/>
          </p:nvSpPr>
          <p:spPr bwMode="auto">
            <a:xfrm>
              <a:off x="3671358" y="8737600"/>
              <a:ext cx="381000" cy="21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sz="1600">
                  <a:latin typeface="Calibri" charset="0"/>
                </a:rPr>
                <a:t> = T</a:t>
              </a:r>
            </a:p>
          </p:txBody>
        </p:sp>
        <p:sp>
          <p:nvSpPr>
            <p:cNvPr id="15398" name="TextBox 176"/>
            <p:cNvSpPr txBox="1">
              <a:spLocks noChangeArrowheads="1"/>
            </p:cNvSpPr>
            <p:nvPr/>
          </p:nvSpPr>
          <p:spPr bwMode="auto">
            <a:xfrm rot="-5400000">
              <a:off x="1784350" y="9391641"/>
              <a:ext cx="762000" cy="215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Genotypes</a:t>
              </a:r>
            </a:p>
          </p:txBody>
        </p:sp>
        <p:sp>
          <p:nvSpPr>
            <p:cNvPr id="15399" name="TextBox 177"/>
            <p:cNvSpPr txBox="1">
              <a:spLocks noChangeArrowheads="1"/>
            </p:cNvSpPr>
            <p:nvPr/>
          </p:nvSpPr>
          <p:spPr bwMode="auto">
            <a:xfrm>
              <a:off x="2464857" y="8180142"/>
              <a:ext cx="1924957" cy="373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Dynamic Trait </a:t>
              </a:r>
            </a:p>
            <a:p>
              <a:r>
                <a:rPr lang="en-US" sz="1600">
                  <a:latin typeface="Calibri" charset="0"/>
                </a:rPr>
                <a:t>(e.g., drug response)</a:t>
              </a:r>
            </a:p>
          </p:txBody>
        </p:sp>
        <p:sp>
          <p:nvSpPr>
            <p:cNvPr id="15400" name="TextBox 178"/>
            <p:cNvSpPr txBox="1">
              <a:spLocks noChangeArrowheads="1"/>
            </p:cNvSpPr>
            <p:nvPr/>
          </p:nvSpPr>
          <p:spPr bwMode="auto">
            <a:xfrm>
              <a:off x="2468563" y="8915623"/>
              <a:ext cx="1507931" cy="21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Association Strengths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438029" y="8225749"/>
              <a:ext cx="1676430" cy="694241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057390" y="8929112"/>
              <a:ext cx="380639" cy="1295242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09241" y="9219984"/>
              <a:ext cx="1753367" cy="10945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9241" y="9823012"/>
              <a:ext cx="1753367" cy="10945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grpSp>
        <p:nvGrpSpPr>
          <p:cNvPr id="5" name="Group 534"/>
          <p:cNvGrpSpPr>
            <a:grpSpLocks/>
          </p:cNvGrpSpPr>
          <p:nvPr/>
        </p:nvGrpSpPr>
        <p:grpSpPr bwMode="auto">
          <a:xfrm>
            <a:off x="1236663" y="2349500"/>
            <a:ext cx="2586037" cy="3240088"/>
            <a:chOff x="53773" y="-16272"/>
            <a:chExt cx="1395002" cy="1984772"/>
          </a:xfrm>
        </p:grpSpPr>
        <p:sp>
          <p:nvSpPr>
            <p:cNvPr id="47" name="Rectangle 46"/>
            <p:cNvSpPr/>
            <p:nvPr/>
          </p:nvSpPr>
          <p:spPr>
            <a:xfrm>
              <a:off x="213911" y="1584382"/>
              <a:ext cx="914587" cy="101135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3911" y="974655"/>
              <a:ext cx="914587" cy="107942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0800000">
              <a:off x="187364" y="749047"/>
              <a:ext cx="223508" cy="1219453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defTabSz="23504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 T C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b="1" dirty="0">
                  <a:solidFill>
                    <a:srgbClr val="FF0000"/>
                  </a:solidFill>
                  <a:latin typeface="+mn-lt"/>
                  <a:cs typeface="+mn-cs"/>
                </a:rPr>
                <a:t>G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 T </a:t>
              </a:r>
              <a:r>
                <a:rPr lang="en-US" sz="15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T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C </a:t>
              </a:r>
              <a:r>
                <a:rPr lang="en-US" sz="15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C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 A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b="1" dirty="0">
                  <a:solidFill>
                    <a:srgbClr val="FF0000"/>
                  </a:solidFill>
                  <a:latin typeface="+mn-lt"/>
                  <a:cs typeface="+mn-cs"/>
                </a:rPr>
                <a:t>T</a:t>
              </a:r>
              <a:r>
                <a:rPr lang="en-US" sz="1500" dirty="0">
                  <a:latin typeface="+mn-lt"/>
                  <a:cs typeface="+mn-cs"/>
                </a:rPr>
                <a:t> </a:t>
              </a: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+mn-lt"/>
                  <a:cs typeface="+mn-cs"/>
                </a:rPr>
                <a:t>A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49602" y="490375"/>
              <a:ext cx="45729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748277" y="337700"/>
              <a:ext cx="75359" cy="1526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32006" y="979517"/>
              <a:ext cx="91630" cy="9238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48277" y="1616473"/>
              <a:ext cx="35967" cy="359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5381" name="TextBox 214"/>
            <p:cNvSpPr txBox="1">
              <a:spLocks noChangeArrowheads="1"/>
            </p:cNvSpPr>
            <p:nvPr/>
          </p:nvSpPr>
          <p:spPr bwMode="auto">
            <a:xfrm rot="-5400000">
              <a:off x="-235959" y="1064433"/>
              <a:ext cx="762000" cy="182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Genotypes</a:t>
              </a:r>
            </a:p>
          </p:txBody>
        </p:sp>
        <p:sp>
          <p:nvSpPr>
            <p:cNvPr id="15382" name="TextBox 215"/>
            <p:cNvSpPr txBox="1">
              <a:spLocks noChangeArrowheads="1"/>
            </p:cNvSpPr>
            <p:nvPr/>
          </p:nvSpPr>
          <p:spPr bwMode="auto">
            <a:xfrm>
              <a:off x="458175" y="27835"/>
              <a:ext cx="990600" cy="207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Stationary Trait   </a:t>
              </a:r>
            </a:p>
          </p:txBody>
        </p:sp>
        <p:sp>
          <p:nvSpPr>
            <p:cNvPr id="15383" name="TextBox 216"/>
            <p:cNvSpPr txBox="1">
              <a:spLocks noChangeArrowheads="1"/>
            </p:cNvSpPr>
            <p:nvPr/>
          </p:nvSpPr>
          <p:spPr bwMode="auto">
            <a:xfrm>
              <a:off x="456522" y="639983"/>
              <a:ext cx="945978" cy="358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</a:rPr>
                <a:t>Association Strengths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43414" y="-16272"/>
              <a:ext cx="787847" cy="689468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2337" y="673196"/>
              <a:ext cx="381078" cy="1295304"/>
            </a:xfrm>
            <a:prstGeom prst="round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234950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1042988" y="1941513"/>
            <a:ext cx="2736850" cy="4411662"/>
          </a:xfrm>
          <a:prstGeom prst="roundRect">
            <a:avLst>
              <a:gd name="adj" fmla="val 3794"/>
            </a:avLst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1085850" y="1773238"/>
            <a:ext cx="2363788" cy="328612"/>
          </a:xfrm>
          <a:prstGeom prst="rect">
            <a:avLst/>
          </a:prstGeom>
          <a:solidFill>
            <a:schemeClr val="bg1"/>
          </a:solidFill>
        </p:spPr>
        <p:txBody>
          <a:bodyPr lIns="0" tIns="185491" rIns="0" bIns="185491" anchor="ctr"/>
          <a:lstStyle/>
          <a:p>
            <a:pPr algn="ctr" defTabSz="3709812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幼圆"/>
                <a:cs typeface="+mj-cs"/>
              </a:rPr>
              <a:t>Stationary Trait Association</a:t>
            </a:r>
          </a:p>
        </p:txBody>
      </p:sp>
      <p:sp>
        <p:nvSpPr>
          <p:cNvPr id="15371" name="TextBox 590"/>
          <p:cNvSpPr txBox="1">
            <a:spLocks noChangeArrowheads="1"/>
          </p:cNvSpPr>
          <p:nvPr/>
        </p:nvSpPr>
        <p:spPr bwMode="auto">
          <a:xfrm>
            <a:off x="1187450" y="5805488"/>
            <a:ext cx="2416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One-time genetic effect</a:t>
            </a:r>
          </a:p>
        </p:txBody>
      </p:sp>
      <p:sp>
        <p:nvSpPr>
          <p:cNvPr id="15372" name="TextBox 591"/>
          <p:cNvSpPr txBox="1">
            <a:spLocks noChangeArrowheads="1"/>
          </p:cNvSpPr>
          <p:nvPr/>
        </p:nvSpPr>
        <p:spPr bwMode="auto">
          <a:xfrm>
            <a:off x="5435600" y="5445125"/>
            <a:ext cx="27813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Genetic effects active over time with possibly varying effect size over time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435600" y="1773238"/>
            <a:ext cx="2365375" cy="328612"/>
          </a:xfrm>
          <a:prstGeom prst="rect">
            <a:avLst/>
          </a:prstGeom>
          <a:solidFill>
            <a:schemeClr val="bg1"/>
          </a:solidFill>
        </p:spPr>
        <p:txBody>
          <a:bodyPr lIns="0" tIns="185491" rIns="0" bIns="185491" anchor="ctr"/>
          <a:lstStyle/>
          <a:p>
            <a:pPr algn="ctr" defTabSz="3709812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幼圆"/>
                <a:cs typeface="+mj-cs"/>
              </a:rPr>
              <a:t>Dynamic Trait Association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Genetic Control of Growth Trajectories</a:t>
            </a:r>
            <a:endParaRPr 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19225"/>
            <a:ext cx="63341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817195" y="6547756"/>
            <a:ext cx="2936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</a:rPr>
              <a:t>Wu &amp; Lin, Nature Review Genetics 2006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Temporally-Smoothed Lasso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Step 1: </a:t>
            </a:r>
            <a:r>
              <a:rPr lang="en-US" sz="2400" dirty="0">
                <a:latin typeface="Calibri" charset="0"/>
              </a:rPr>
              <a:t>Autoregressive Model</a:t>
            </a:r>
          </a:p>
          <a:p>
            <a:pPr lvl="1"/>
            <a:r>
              <a:rPr lang="en-US" dirty="0">
                <a:latin typeface="Calibri" charset="0"/>
              </a:rPr>
              <a:t>Captures the shape of the temporal trend in the </a:t>
            </a:r>
            <a:r>
              <a:rPr lang="en-US" dirty="0" err="1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-trait data</a:t>
            </a:r>
          </a:p>
          <a:p>
            <a:pPr lvl="1"/>
            <a:r>
              <a:rPr lang="en-US" dirty="0">
                <a:latin typeface="Calibri" charset="0"/>
              </a:rPr>
              <a:t>Estimates the model parameters based on the </a:t>
            </a:r>
            <a:r>
              <a:rPr lang="en-US" dirty="0" err="1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-trait data only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Step 2: Temporally-Smoothed Lasso</a:t>
            </a:r>
          </a:p>
          <a:p>
            <a:pPr lvl="1"/>
            <a:r>
              <a:rPr lang="en-US" dirty="0">
                <a:latin typeface="Calibri" charset="0"/>
              </a:rPr>
              <a:t>Penalized regression framework</a:t>
            </a:r>
          </a:p>
          <a:p>
            <a:pPr lvl="1"/>
            <a:r>
              <a:rPr lang="en-US" dirty="0">
                <a:latin typeface="Calibri" charset="0"/>
              </a:rPr>
              <a:t>Incorporates the estimated </a:t>
            </a:r>
            <a:r>
              <a:rPr lang="en-US" dirty="0" err="1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-trait shape parameters from Step 1</a:t>
            </a:r>
          </a:p>
          <a:p>
            <a:pPr lvl="1"/>
            <a:r>
              <a:rPr lang="en-US" dirty="0">
                <a:latin typeface="Calibri" charset="0"/>
              </a:rPr>
              <a:t>Detects time-varying genetic effects on the </a:t>
            </a:r>
            <a:r>
              <a:rPr lang="en-US" dirty="0" err="1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-trait</a:t>
            </a:r>
          </a:p>
          <a:p>
            <a:pPr lvl="1"/>
            <a:endParaRPr lang="en-US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0400" y="6492875"/>
            <a:ext cx="1691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libri" charset="0"/>
              </a:rPr>
              <a:t>Kim et al., submitted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Step 1: Autoregressive Model</a:t>
            </a:r>
          </a:p>
        </p:txBody>
      </p:sp>
      <p:pic>
        <p:nvPicPr>
          <p:cNvPr id="19460" name="Picture 4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2781300"/>
            <a:ext cx="280987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4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3860800"/>
            <a:ext cx="63515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46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63938" y="5084763"/>
            <a:ext cx="177165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395288" y="2247900"/>
            <a:ext cx="36004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Autoregressive Model :</a:t>
            </a:r>
          </a:p>
        </p:txBody>
      </p:sp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395288" y="3284538"/>
            <a:ext cx="5040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Estimating Model Parameters:</a:t>
            </a:r>
          </a:p>
        </p:txBody>
      </p:sp>
      <p:sp>
        <p:nvSpPr>
          <p:cNvPr id="19465" name="TextBox 12"/>
          <p:cNvSpPr txBox="1">
            <a:spLocks noChangeArrowheads="1"/>
          </p:cNvSpPr>
          <p:nvPr/>
        </p:nvSpPr>
        <p:spPr bwMode="auto">
          <a:xfrm>
            <a:off x="395288" y="4437063"/>
            <a:ext cx="5832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Estimates of the Model Parameters: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30250" y="274638"/>
            <a:ext cx="8018463" cy="1143000"/>
          </a:xfrm>
        </p:spPr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Step 2: Temporally-Smoothed Lasso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50825" y="3357563"/>
            <a:ext cx="8628063" cy="2657475"/>
            <a:chOff x="1407098" y="23431600"/>
            <a:chExt cx="13382624" cy="3182782"/>
          </a:xfrm>
        </p:grpSpPr>
        <p:pic>
          <p:nvPicPr>
            <p:cNvPr id="20488" name="Picture 46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07098" y="23431600"/>
              <a:ext cx="13382624" cy="981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Cloud Callout 8"/>
            <p:cNvSpPr/>
            <p:nvPr/>
          </p:nvSpPr>
          <p:spPr>
            <a:xfrm rot="11176844">
              <a:off x="4723823" y="25070524"/>
              <a:ext cx="3503858" cy="1233945"/>
            </a:xfrm>
            <a:prstGeom prst="cloudCallout">
              <a:avLst>
                <a:gd name="adj1" fmla="val -62072"/>
                <a:gd name="adj2" fmla="val 120716"/>
              </a:avLst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0" name="Cloud Callout 9"/>
            <p:cNvSpPr/>
            <p:nvPr/>
          </p:nvSpPr>
          <p:spPr>
            <a:xfrm rot="11176844">
              <a:off x="9705063" y="24975458"/>
              <a:ext cx="4385365" cy="1638924"/>
            </a:xfrm>
            <a:prstGeom prst="cloudCallout">
              <a:avLst>
                <a:gd name="adj1" fmla="val -35461"/>
                <a:gd name="adj2" fmla="val 98724"/>
              </a:avLst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0491" name="TextBox 583"/>
            <p:cNvSpPr txBox="1">
              <a:spLocks noChangeArrowheads="1"/>
            </p:cNvSpPr>
            <p:nvPr/>
          </p:nvSpPr>
          <p:spPr bwMode="auto">
            <a:xfrm>
              <a:off x="5496314" y="25178739"/>
              <a:ext cx="2209799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Lasso </a:t>
              </a:r>
              <a:r>
                <a:rPr lang="en-US" sz="2400"/>
                <a:t>Penalty</a:t>
              </a:r>
            </a:p>
          </p:txBody>
        </p:sp>
        <p:sp>
          <p:nvSpPr>
            <p:cNvPr id="20492" name="TextBox 584"/>
            <p:cNvSpPr txBox="1">
              <a:spLocks noChangeArrowheads="1"/>
            </p:cNvSpPr>
            <p:nvPr/>
          </p:nvSpPr>
          <p:spPr bwMode="auto">
            <a:xfrm>
              <a:off x="10566337" y="25090549"/>
              <a:ext cx="34290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Temporally-smoothed Lasso </a:t>
              </a:r>
              <a:r>
                <a:rPr lang="en-US" sz="2400"/>
                <a:t>Penalty</a:t>
              </a:r>
            </a:p>
          </p:txBody>
        </p:sp>
      </p:grpSp>
      <p:sp>
        <p:nvSpPr>
          <p:cNvPr id="14" name="Oval 13"/>
          <p:cNvSpPr/>
          <p:nvPr/>
        </p:nvSpPr>
        <p:spPr>
          <a:xfrm>
            <a:off x="4787900" y="1700213"/>
            <a:ext cx="2667000" cy="1524000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4388" y="2924175"/>
            <a:ext cx="1068387" cy="676275"/>
          </a:xfrm>
          <a:prstGeom prst="straightConnector1">
            <a:avLst/>
          </a:prstGeom>
          <a:ln w="101600">
            <a:solidFill>
              <a:srgbClr val="FF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7" name="TextBox 583"/>
          <p:cNvSpPr txBox="1">
            <a:spLocks noChangeArrowheads="1"/>
          </p:cNvSpPr>
          <p:nvPr/>
        </p:nvSpPr>
        <p:spPr bwMode="auto">
          <a:xfrm>
            <a:off x="5003800" y="1989138"/>
            <a:ext cx="23764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Autoregressive parameters from Step 1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Estimating Association Strengths</a:t>
            </a:r>
          </a:p>
        </p:txBody>
      </p:sp>
      <p:pic>
        <p:nvPicPr>
          <p:cNvPr id="21509" name="Picture 4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485" y="2492378"/>
            <a:ext cx="6463140" cy="131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Box 578"/>
          <p:cNvSpPr txBox="1">
            <a:spLocks noChangeArrowheads="1"/>
          </p:cNvSpPr>
          <p:nvPr/>
        </p:nvSpPr>
        <p:spPr bwMode="auto">
          <a:xfrm>
            <a:off x="1187450" y="4292806"/>
            <a:ext cx="6445011" cy="1323439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/>
              <a:t>  Quadratic programming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 Convex optimization: many publicly available software packages can be used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Proximal </a:t>
            </a:r>
            <a:r>
              <a:rPr lang="en-US" sz="2000" b="1" dirty="0" smtClean="0">
                <a:solidFill>
                  <a:srgbClr val="FF0000"/>
                </a:solidFill>
              </a:rPr>
              <a:t>gradient </a:t>
            </a:r>
            <a:r>
              <a:rPr lang="en-US" sz="2000" b="1" dirty="0" smtClean="0">
                <a:solidFill>
                  <a:srgbClr val="FF0000"/>
                </a:solidFill>
              </a:rPr>
              <a:t>algorithm </a:t>
            </a:r>
            <a:r>
              <a:rPr lang="en-US" sz="2000" dirty="0" smtClean="0"/>
              <a:t>can be applied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4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600200"/>
            <a:ext cx="364648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24400" y="3200400"/>
            <a:ext cx="3657600" cy="3429000"/>
            <a:chOff x="2998" y="1200"/>
            <a:chExt cx="2618" cy="2352"/>
          </a:xfrm>
        </p:grpSpPr>
        <p:pic>
          <p:nvPicPr>
            <p:cNvPr id="10004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46" y="1200"/>
              <a:ext cx="594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045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78" y="2640"/>
              <a:ext cx="536" cy="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0454" name="Picture 6" descr="Single nucleotide polymorphisms.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88" y="2976"/>
              <a:ext cx="470" cy="576"/>
            </a:xfrm>
            <a:prstGeom prst="rect">
              <a:avLst/>
            </a:prstGeom>
            <a:noFill/>
          </p:spPr>
        </p:pic>
        <p:pic>
          <p:nvPicPr>
            <p:cNvPr id="1000455" name="Picture 7" descr="SNP Imag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66" y="1584"/>
              <a:ext cx="650" cy="792"/>
            </a:xfrm>
            <a:prstGeom prst="rect">
              <a:avLst/>
            </a:prstGeom>
            <a:noFill/>
          </p:spPr>
        </p:pic>
        <p:graphicFrame>
          <p:nvGraphicFramePr>
            <p:cNvPr id="1000456" name="Object 8"/>
            <p:cNvGraphicFramePr>
              <a:graphicFrameLocks noChangeAspect="1"/>
            </p:cNvGraphicFramePr>
            <p:nvPr/>
          </p:nvGraphicFramePr>
          <p:xfrm>
            <a:off x="2998" y="1584"/>
            <a:ext cx="2592" cy="1841"/>
          </p:xfrm>
          <a:graphic>
            <a:graphicData uri="http://schemas.openxmlformats.org/presentationml/2006/ole">
              <p:oleObj spid="_x0000_s459778" name="Photo Editor Photo" r:id="rId7" imgW="8142857" imgH="5780952" progId="">
                <p:embed/>
              </p:oleObj>
            </a:graphicData>
          </a:graphic>
        </p:graphicFrame>
      </p:grpSp>
      <p:sp>
        <p:nvSpPr>
          <p:cNvPr id="10004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Genome Polymorphisms</a:t>
            </a:r>
          </a:p>
        </p:txBody>
      </p:sp>
      <p:pic>
        <p:nvPicPr>
          <p:cNvPr id="1000458" name="Picture 10" descr="ABObloodsyste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29200" y="1524000"/>
            <a:ext cx="3124200" cy="15430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0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0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AU" sz="2400" dirty="0" smtClean="0"/>
              <a:t>Preparing genotype data</a:t>
            </a:r>
            <a:endParaRPr lang="en-AU" dirty="0" smtClean="0"/>
          </a:p>
          <a:p>
            <a:pPr marL="742950" lvl="2" indent="-342900"/>
            <a:r>
              <a:rPr lang="en-AU" dirty="0" smtClean="0"/>
              <a:t>Haplotype inference</a:t>
            </a:r>
          </a:p>
          <a:p>
            <a:pPr marL="742950" lvl="2" indent="-342900"/>
            <a:r>
              <a:rPr lang="en-AU" dirty="0" smtClean="0"/>
              <a:t>Tag SNP selection</a:t>
            </a:r>
          </a:p>
          <a:p>
            <a:pPr marL="742950" lvl="2" indent="-342900"/>
            <a:r>
              <a:rPr lang="en-AU" dirty="0" smtClean="0"/>
              <a:t>How to handle missing genotype values</a:t>
            </a:r>
          </a:p>
          <a:p>
            <a:pPr marL="742950" lvl="2" indent="-342900"/>
            <a:r>
              <a:rPr lang="en-AU" dirty="0" smtClean="0"/>
              <a:t>Population structure</a:t>
            </a:r>
          </a:p>
          <a:p>
            <a:pPr marL="342900" lvl="1" indent="-342900">
              <a:buNone/>
            </a:pPr>
            <a:endParaRPr lang="en-US" sz="2400" dirty="0" smtClean="0"/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Preparing phenotype data</a:t>
            </a:r>
          </a:p>
          <a:p>
            <a:pPr marL="742950" lvl="2" indent="-342900"/>
            <a:r>
              <a:rPr lang="en-US" dirty="0" smtClean="0"/>
              <a:t>How to handle missing phenotype values</a:t>
            </a:r>
          </a:p>
          <a:p>
            <a:pPr marL="742950" lvl="2" indent="-342900"/>
            <a:r>
              <a:rPr lang="en-US" dirty="0" smtClean="0"/>
              <a:t>Data normalization</a:t>
            </a:r>
          </a:p>
          <a:p>
            <a:pPr marL="742950" lvl="2" indent="-342900"/>
            <a:r>
              <a:rPr lang="en-US" dirty="0" smtClean="0"/>
              <a:t>What structure?</a:t>
            </a:r>
          </a:p>
          <a:p>
            <a:pPr marL="342900" lvl="1" indent="-342900">
              <a:buNone/>
            </a:pP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 idx="4294967295"/>
          </p:nvPr>
        </p:nvSpPr>
        <p:spPr/>
        <p:txBody>
          <a:bodyPr bIns="45720"/>
          <a:lstStyle/>
          <a:p>
            <a:r>
              <a:rPr lang="en-US" b="1" smtClean="0">
                <a:ea typeface="幼圆"/>
              </a:rPr>
              <a:t>Proximal Gradient Descent</a:t>
            </a:r>
          </a:p>
        </p:txBody>
      </p:sp>
      <p:pic>
        <p:nvPicPr>
          <p:cNvPr id="110595" name="Picture 1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1688" y="1571625"/>
            <a:ext cx="39878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1688" y="2857500"/>
            <a:ext cx="4064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TextBox 6"/>
          <p:cNvSpPr txBox="1">
            <a:spLocks noChangeArrowheads="1"/>
          </p:cNvSpPr>
          <p:nvPr/>
        </p:nvSpPr>
        <p:spPr bwMode="auto">
          <a:xfrm>
            <a:off x="142875" y="1643063"/>
            <a:ext cx="14287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Original Problem:</a:t>
            </a:r>
          </a:p>
        </p:txBody>
      </p:sp>
      <p:sp>
        <p:nvSpPr>
          <p:cNvPr id="110598" name="TextBox 7"/>
          <p:cNvSpPr txBox="1">
            <a:spLocks noChangeArrowheads="1"/>
          </p:cNvSpPr>
          <p:nvPr/>
        </p:nvSpPr>
        <p:spPr bwMode="auto">
          <a:xfrm>
            <a:off x="142875" y="2928938"/>
            <a:ext cx="18573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Approximation Problem:</a:t>
            </a: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572125" y="2143125"/>
            <a:ext cx="21336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10600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0688" y="3429000"/>
            <a:ext cx="3173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1" name="Picture 15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313" y="4071938"/>
            <a:ext cx="34798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2" name="Picture 16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43563" y="4500563"/>
            <a:ext cx="32512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03" name="TextBox 17"/>
          <p:cNvSpPr txBox="1">
            <a:spLocks noChangeArrowheads="1"/>
          </p:cNvSpPr>
          <p:nvPr/>
        </p:nvSpPr>
        <p:spPr bwMode="auto">
          <a:xfrm>
            <a:off x="142875" y="4071938"/>
            <a:ext cx="2000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rgbClr val="FF0000"/>
                </a:solidFill>
              </a:rPr>
              <a:t>Gradient of the</a:t>
            </a:r>
          </a:p>
          <a:p>
            <a:r>
              <a:rPr lang="en-US" b="0">
                <a:solidFill>
                  <a:srgbClr val="FF0000"/>
                </a:solidFill>
              </a:rPr>
              <a:t>Approximation:</a:t>
            </a:r>
          </a:p>
        </p:txBody>
      </p:sp>
      <p:pic>
        <p:nvPicPr>
          <p:cNvPr id="110604" name="Picture 2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38" y="5357813"/>
            <a:ext cx="6705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5" name="Picture 24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14688" y="6000750"/>
            <a:ext cx="2462212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Simulation Study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Genotype:</a:t>
            </a:r>
          </a:p>
          <a:p>
            <a:pPr lvl="1"/>
            <a:r>
              <a:rPr lang="en-US" dirty="0" err="1">
                <a:latin typeface="Arial" charset="0"/>
              </a:rPr>
              <a:t>HapMap</a:t>
            </a:r>
            <a:r>
              <a:rPr lang="en-US" dirty="0">
                <a:latin typeface="Arial" charset="0"/>
              </a:rPr>
              <a:t>-simulated </a:t>
            </a:r>
            <a:r>
              <a:rPr lang="en-US" dirty="0" smtClean="0">
                <a:latin typeface="Arial" charset="0"/>
              </a:rPr>
              <a:t>data </a:t>
            </a:r>
            <a:r>
              <a:rPr lang="en-US" sz="1400" dirty="0" smtClean="0">
                <a:latin typeface="Arial" charset="0"/>
              </a:rPr>
              <a:t>(The international </a:t>
            </a:r>
            <a:r>
              <a:rPr lang="en-US" sz="1400" dirty="0" err="1" smtClean="0">
                <a:latin typeface="Arial" charset="0"/>
              </a:rPr>
              <a:t>HapMap</a:t>
            </a:r>
            <a:r>
              <a:rPr lang="en-US" sz="1400" dirty="0" smtClean="0">
                <a:latin typeface="Arial" charset="0"/>
              </a:rPr>
              <a:t> Consortium, Nature 2005)</a:t>
            </a:r>
          </a:p>
          <a:p>
            <a:pPr lvl="1"/>
            <a:r>
              <a:rPr lang="en-US" dirty="0">
                <a:latin typeface="Arial" charset="0"/>
              </a:rPr>
              <a:t>50 SNPs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D-trait:</a:t>
            </a:r>
          </a:p>
          <a:p>
            <a:pPr lvl="1"/>
            <a:r>
              <a:rPr lang="en-US" dirty="0">
                <a:latin typeface="Arial" charset="0"/>
              </a:rPr>
              <a:t>Linear dynamic</a:t>
            </a:r>
          </a:p>
          <a:p>
            <a:pPr lvl="1"/>
            <a:r>
              <a:rPr lang="en-US" dirty="0">
                <a:latin typeface="Arial" charset="0"/>
              </a:rPr>
              <a:t>Cyclic dynamic</a:t>
            </a:r>
          </a:p>
          <a:p>
            <a:pPr lvl="1"/>
            <a:r>
              <a:rPr lang="en-US" dirty="0">
                <a:latin typeface="Arial" charset="0"/>
              </a:rPr>
              <a:t>10 time points</a:t>
            </a:r>
          </a:p>
          <a:p>
            <a:pPr lvl="1"/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150 individuals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Simulation Study – Linear Dynamic</a:t>
            </a:r>
          </a:p>
        </p:txBody>
      </p:sp>
      <p:pic>
        <p:nvPicPr>
          <p:cNvPr id="23556" name="Picture 4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557338"/>
            <a:ext cx="35274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544"/>
          <p:cNvSpPr txBox="1">
            <a:spLocks noChangeArrowheads="1"/>
          </p:cNvSpPr>
          <p:nvPr/>
        </p:nvSpPr>
        <p:spPr bwMode="auto">
          <a:xfrm>
            <a:off x="808038" y="3046413"/>
            <a:ext cx="1314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Trait data for all individuals</a:t>
            </a:r>
          </a:p>
        </p:txBody>
      </p:sp>
      <p:sp>
        <p:nvSpPr>
          <p:cNvPr id="23558" name="TextBox 545"/>
          <p:cNvSpPr txBox="1">
            <a:spLocks noChangeArrowheads="1"/>
          </p:cNvSpPr>
          <p:nvPr/>
        </p:nvSpPr>
        <p:spPr bwMode="auto">
          <a:xfrm>
            <a:off x="2690813" y="2989263"/>
            <a:ext cx="192722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no association SNPs</a:t>
            </a:r>
          </a:p>
        </p:txBody>
      </p:sp>
      <p:pic>
        <p:nvPicPr>
          <p:cNvPr id="23559" name="Picture 44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628775"/>
            <a:ext cx="3529013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TextBox 546"/>
          <p:cNvSpPr txBox="1">
            <a:spLocks noChangeArrowheads="1"/>
          </p:cNvSpPr>
          <p:nvPr/>
        </p:nvSpPr>
        <p:spPr bwMode="auto">
          <a:xfrm>
            <a:off x="4849813" y="3041650"/>
            <a:ext cx="188277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1-2 association SNPs</a:t>
            </a:r>
          </a:p>
        </p:txBody>
      </p:sp>
      <p:sp>
        <p:nvSpPr>
          <p:cNvPr id="23561" name="TextBox 547"/>
          <p:cNvSpPr txBox="1">
            <a:spLocks noChangeArrowheads="1"/>
          </p:cNvSpPr>
          <p:nvPr/>
        </p:nvSpPr>
        <p:spPr bwMode="auto">
          <a:xfrm>
            <a:off x="6719888" y="3041650"/>
            <a:ext cx="188277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&gt;3 association SNPs</a:t>
            </a:r>
          </a:p>
        </p:txBody>
      </p:sp>
      <p:pic>
        <p:nvPicPr>
          <p:cNvPr id="23562" name="Picture 4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4135438"/>
            <a:ext cx="3744912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TextBox 548"/>
          <p:cNvSpPr txBox="1">
            <a:spLocks noChangeArrowheads="1"/>
          </p:cNvSpPr>
          <p:nvPr/>
        </p:nvSpPr>
        <p:spPr bwMode="auto">
          <a:xfrm>
            <a:off x="835025" y="5611813"/>
            <a:ext cx="15763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True association strength</a:t>
            </a:r>
          </a:p>
        </p:txBody>
      </p:sp>
      <p:sp>
        <p:nvSpPr>
          <p:cNvPr id="23564" name="TextBox 549"/>
          <p:cNvSpPr txBox="1">
            <a:spLocks noChangeArrowheads="1"/>
          </p:cNvSpPr>
          <p:nvPr/>
        </p:nvSpPr>
        <p:spPr bwMode="auto">
          <a:xfrm>
            <a:off x="2759075" y="5553075"/>
            <a:ext cx="201453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Estimated </a:t>
            </a:r>
          </a:p>
          <a:p>
            <a:r>
              <a:rPr lang="en-US" sz="1600"/>
              <a:t>association strength (single SNP analysis)</a:t>
            </a:r>
          </a:p>
        </p:txBody>
      </p:sp>
      <p:pic>
        <p:nvPicPr>
          <p:cNvPr id="23565" name="Picture 4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4121150"/>
            <a:ext cx="3579812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6" name="TextBox 550"/>
          <p:cNvSpPr txBox="1">
            <a:spLocks noChangeArrowheads="1"/>
          </p:cNvSpPr>
          <p:nvPr/>
        </p:nvSpPr>
        <p:spPr bwMode="auto">
          <a:xfrm>
            <a:off x="4897438" y="5565775"/>
            <a:ext cx="2012950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Estimated </a:t>
            </a:r>
          </a:p>
          <a:p>
            <a:r>
              <a:rPr lang="en-US" sz="1600"/>
              <a:t>association strength (lasso)</a:t>
            </a:r>
          </a:p>
        </p:txBody>
      </p:sp>
      <p:sp>
        <p:nvSpPr>
          <p:cNvPr id="23567" name="TextBox 551"/>
          <p:cNvSpPr txBox="1">
            <a:spLocks noChangeArrowheads="1"/>
          </p:cNvSpPr>
          <p:nvPr/>
        </p:nvSpPr>
        <p:spPr bwMode="auto">
          <a:xfrm>
            <a:off x="6735763" y="5580063"/>
            <a:ext cx="2408237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Estimated </a:t>
            </a:r>
          </a:p>
          <a:p>
            <a:r>
              <a:rPr lang="en-US" sz="1600" dirty="0"/>
              <a:t>association strength (temporally-smoothed lasso)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幼圆" charset="0"/>
                <a:cs typeface="幼圆" charset="0"/>
              </a:rPr>
              <a:t>Simulation Study – Cyclic Dynamic</a:t>
            </a:r>
          </a:p>
        </p:txBody>
      </p:sp>
      <p:pic>
        <p:nvPicPr>
          <p:cNvPr id="25604" name="Picture 4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773238"/>
            <a:ext cx="417195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1773238"/>
            <a:ext cx="4217987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4214813"/>
            <a:ext cx="4032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45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4214813"/>
            <a:ext cx="4321175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Box 544"/>
          <p:cNvSpPr txBox="1">
            <a:spLocks noChangeArrowheads="1"/>
          </p:cNvSpPr>
          <p:nvPr/>
        </p:nvSpPr>
        <p:spPr bwMode="auto">
          <a:xfrm>
            <a:off x="808038" y="3046413"/>
            <a:ext cx="13144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Trait data for all individuals</a:t>
            </a:r>
          </a:p>
        </p:txBody>
      </p:sp>
      <p:sp>
        <p:nvSpPr>
          <p:cNvPr id="25609" name="TextBox 545"/>
          <p:cNvSpPr txBox="1">
            <a:spLocks noChangeArrowheads="1"/>
          </p:cNvSpPr>
          <p:nvPr/>
        </p:nvSpPr>
        <p:spPr bwMode="auto">
          <a:xfrm>
            <a:off x="2789238" y="2989263"/>
            <a:ext cx="192722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no association SNPs</a:t>
            </a:r>
          </a:p>
        </p:txBody>
      </p:sp>
      <p:sp>
        <p:nvSpPr>
          <p:cNvPr id="25610" name="TextBox 546"/>
          <p:cNvSpPr txBox="1">
            <a:spLocks noChangeArrowheads="1"/>
          </p:cNvSpPr>
          <p:nvPr/>
        </p:nvSpPr>
        <p:spPr bwMode="auto">
          <a:xfrm>
            <a:off x="5137150" y="2997200"/>
            <a:ext cx="188277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1-2 association SNPs</a:t>
            </a:r>
          </a:p>
        </p:txBody>
      </p:sp>
      <p:sp>
        <p:nvSpPr>
          <p:cNvPr id="25611" name="TextBox 547"/>
          <p:cNvSpPr txBox="1">
            <a:spLocks noChangeArrowheads="1"/>
          </p:cNvSpPr>
          <p:nvPr/>
        </p:nvSpPr>
        <p:spPr bwMode="auto">
          <a:xfrm>
            <a:off x="7226300" y="2997200"/>
            <a:ext cx="188277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Trait data for  individuals with </a:t>
            </a:r>
          </a:p>
          <a:p>
            <a:r>
              <a:rPr lang="en-US" sz="1600" dirty="0"/>
              <a:t>&gt;3 association SNPs</a:t>
            </a:r>
          </a:p>
        </p:txBody>
      </p:sp>
      <p:sp>
        <p:nvSpPr>
          <p:cNvPr id="25612" name="TextBox 548"/>
          <p:cNvSpPr txBox="1">
            <a:spLocks noChangeArrowheads="1"/>
          </p:cNvSpPr>
          <p:nvPr/>
        </p:nvSpPr>
        <p:spPr bwMode="auto">
          <a:xfrm>
            <a:off x="746125" y="5445125"/>
            <a:ext cx="157638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True association strength</a:t>
            </a:r>
          </a:p>
        </p:txBody>
      </p:sp>
      <p:sp>
        <p:nvSpPr>
          <p:cNvPr id="25613" name="TextBox 549"/>
          <p:cNvSpPr txBox="1">
            <a:spLocks noChangeArrowheads="1"/>
          </p:cNvSpPr>
          <p:nvPr/>
        </p:nvSpPr>
        <p:spPr bwMode="auto">
          <a:xfrm>
            <a:off x="2759075" y="5445125"/>
            <a:ext cx="2014538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Estimated </a:t>
            </a:r>
          </a:p>
          <a:p>
            <a:r>
              <a:rPr lang="en-US" sz="1600"/>
              <a:t>association strength (single SNP analysis)</a:t>
            </a:r>
          </a:p>
        </p:txBody>
      </p:sp>
      <p:sp>
        <p:nvSpPr>
          <p:cNvPr id="25614" name="TextBox 550"/>
          <p:cNvSpPr txBox="1">
            <a:spLocks noChangeArrowheads="1"/>
          </p:cNvSpPr>
          <p:nvPr/>
        </p:nvSpPr>
        <p:spPr bwMode="auto">
          <a:xfrm>
            <a:off x="4897438" y="5565775"/>
            <a:ext cx="2012950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Estimated </a:t>
            </a:r>
          </a:p>
          <a:p>
            <a:r>
              <a:rPr lang="en-US" sz="1600"/>
              <a:t>association strength (lasso)</a:t>
            </a:r>
          </a:p>
        </p:txBody>
      </p:sp>
      <p:sp>
        <p:nvSpPr>
          <p:cNvPr id="25615" name="TextBox 551"/>
          <p:cNvSpPr txBox="1">
            <a:spLocks noChangeArrowheads="1"/>
          </p:cNvSpPr>
          <p:nvPr/>
        </p:nvSpPr>
        <p:spPr bwMode="auto">
          <a:xfrm>
            <a:off x="7061200" y="5489575"/>
            <a:ext cx="2406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Estimated </a:t>
            </a:r>
          </a:p>
          <a:p>
            <a:r>
              <a:rPr lang="en-US" sz="1600"/>
              <a:t>association strength (temporally-smoothed lasso)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smtClean="0"/>
              <a:t>Linkage disequilibrium</a:t>
            </a:r>
          </a:p>
          <a:p>
            <a:pPr lvl="1"/>
            <a:r>
              <a:rPr lang="en-US" dirty="0" smtClean="0"/>
              <a:t>Population structure</a:t>
            </a:r>
          </a:p>
          <a:p>
            <a:pPr lvl="1"/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Transcriptome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dirty="0" smtClean="0"/>
              <a:t>Pathway-based statistical tests</a:t>
            </a:r>
          </a:p>
          <a:p>
            <a:pPr lvl="2"/>
            <a:r>
              <a:rPr lang="en-US" dirty="0" smtClean="0"/>
              <a:t>Leveraging gene expression network</a:t>
            </a:r>
          </a:p>
          <a:p>
            <a:pPr lvl="2"/>
            <a:r>
              <a:rPr lang="en-US" dirty="0" smtClean="0"/>
              <a:t>Leveraging gene expression tree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Phenome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1"/>
            <a:r>
              <a:rPr lang="en-US" dirty="0" smtClean="0"/>
              <a:t>Dynamic trait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Two-way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Three-way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Visualization software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605291"/>
            <a:ext cx="8229600" cy="1200858"/>
          </a:xfrm>
          <a:prstGeom prst="rect">
            <a:avLst/>
          </a:prstGeom>
          <a:noFill/>
          <a:ln w="3175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"/>
          <p:cNvGrpSpPr/>
          <p:nvPr/>
        </p:nvGrpSpPr>
        <p:grpSpPr>
          <a:xfrm>
            <a:off x="8178337" y="1742412"/>
            <a:ext cx="336499" cy="339296"/>
            <a:chOff x="142876" y="3933568"/>
            <a:chExt cx="420624" cy="424120"/>
          </a:xfrm>
        </p:grpSpPr>
        <p:sp>
          <p:nvSpPr>
            <p:cNvPr id="7" name="Oval 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8218441" y="2832612"/>
            <a:ext cx="336499" cy="339296"/>
            <a:chOff x="142876" y="3933568"/>
            <a:chExt cx="420624" cy="424120"/>
          </a:xfrm>
        </p:grpSpPr>
        <p:sp>
          <p:nvSpPr>
            <p:cNvPr id="10" name="Oval 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8218441" y="4085635"/>
            <a:ext cx="336499" cy="339296"/>
            <a:chOff x="142876" y="3933568"/>
            <a:chExt cx="420624" cy="424120"/>
          </a:xfrm>
        </p:grpSpPr>
        <p:sp>
          <p:nvSpPr>
            <p:cNvPr id="13" name="Oval 1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23600" y="4692876"/>
            <a:ext cx="336499" cy="339296"/>
            <a:chOff x="142876" y="3933568"/>
            <a:chExt cx="420624" cy="424120"/>
          </a:xfrm>
        </p:grpSpPr>
        <p:sp>
          <p:nvSpPr>
            <p:cNvPr id="16" name="Oval 1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5661879" y="4692876"/>
            <a:ext cx="336499" cy="339296"/>
            <a:chOff x="142876" y="3933568"/>
            <a:chExt cx="420624" cy="424120"/>
          </a:xfrm>
        </p:grpSpPr>
        <p:sp>
          <p:nvSpPr>
            <p:cNvPr id="19" name="Oval 1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330880" y="4674892"/>
            <a:ext cx="336499" cy="339296"/>
            <a:chOff x="142876" y="3933568"/>
            <a:chExt cx="420624" cy="424120"/>
          </a:xfrm>
        </p:grpSpPr>
        <p:sp>
          <p:nvSpPr>
            <p:cNvPr id="22" name="Oval 21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954176" y="4674892"/>
            <a:ext cx="336499" cy="339296"/>
            <a:chOff x="142876" y="3933568"/>
            <a:chExt cx="420624" cy="424120"/>
          </a:xfrm>
        </p:grpSpPr>
        <p:sp>
          <p:nvSpPr>
            <p:cNvPr id="25" name="Oval 24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587694" y="4669529"/>
            <a:ext cx="336499" cy="339296"/>
            <a:chOff x="142876" y="3933568"/>
            <a:chExt cx="420624" cy="424120"/>
          </a:xfrm>
        </p:grpSpPr>
        <p:sp>
          <p:nvSpPr>
            <p:cNvPr id="28" name="Oval 2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8224916" y="4674892"/>
            <a:ext cx="336499" cy="339296"/>
            <a:chOff x="142876" y="3933568"/>
            <a:chExt cx="420624" cy="424120"/>
          </a:xfrm>
        </p:grpSpPr>
        <p:sp>
          <p:nvSpPr>
            <p:cNvPr id="31" name="Oval 3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97435" y="487046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87431" y="4855656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7157" y="485724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39"/>
          <p:cNvGrpSpPr/>
          <p:nvPr/>
        </p:nvGrpSpPr>
        <p:grpSpPr>
          <a:xfrm>
            <a:off x="6954176" y="5158016"/>
            <a:ext cx="336499" cy="339296"/>
            <a:chOff x="142876" y="3933568"/>
            <a:chExt cx="420624" cy="424120"/>
          </a:xfrm>
        </p:grpSpPr>
        <p:sp>
          <p:nvSpPr>
            <p:cNvPr id="37" name="Oval 3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8208408" y="5163379"/>
            <a:ext cx="336499" cy="339296"/>
            <a:chOff x="142876" y="3933568"/>
            <a:chExt cx="420624" cy="424120"/>
          </a:xfrm>
        </p:grpSpPr>
        <p:sp>
          <p:nvSpPr>
            <p:cNvPr id="40" name="Oval 3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45"/>
          <p:cNvGrpSpPr/>
          <p:nvPr/>
        </p:nvGrpSpPr>
        <p:grpSpPr>
          <a:xfrm>
            <a:off x="7592455" y="5421499"/>
            <a:ext cx="336499" cy="339296"/>
            <a:chOff x="142876" y="3933568"/>
            <a:chExt cx="420624" cy="424120"/>
          </a:xfrm>
        </p:grpSpPr>
        <p:sp>
          <p:nvSpPr>
            <p:cNvPr id="43" name="Oval 4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7324095" y="5338843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28954" y="5452986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7302319" y="5386699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357563" y="2428875"/>
            <a:ext cx="2500312" cy="928688"/>
          </a:xfrm>
        </p:spPr>
        <p:txBody>
          <a:bodyPr/>
          <a:lstStyle/>
          <a:p>
            <a:pPr algn="ctr"/>
            <a:r>
              <a:rPr lang="en-US" sz="2400" b="1">
                <a:solidFill>
                  <a:srgbClr val="D60093"/>
                </a:solidFill>
                <a:latin typeface="Arial" charset="0"/>
                <a:ea typeface="Arial" charset="0"/>
                <a:cs typeface="Arial" charset="0"/>
              </a:rPr>
              <a:t>Structured Association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572250" y="857250"/>
            <a:ext cx="2357438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4313" y="857250"/>
            <a:ext cx="2286000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3857625" y="3429000"/>
            <a:ext cx="1500188" cy="571500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4278" name="TextBox 14"/>
          <p:cNvSpPr txBox="1">
            <a:spLocks noChangeArrowheads="1"/>
          </p:cNvSpPr>
          <p:nvPr/>
        </p:nvSpPr>
        <p:spPr bwMode="auto">
          <a:xfrm>
            <a:off x="6715125" y="2928938"/>
            <a:ext cx="2071688" cy="9540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884A44"/>
                </a:solidFill>
              </a:rPr>
              <a:t>Phenome Structure</a:t>
            </a:r>
          </a:p>
        </p:txBody>
      </p:sp>
      <p:sp>
        <p:nvSpPr>
          <p:cNvPr id="54279" name="TextBox 14"/>
          <p:cNvSpPr txBox="1">
            <a:spLocks noChangeArrowheads="1"/>
          </p:cNvSpPr>
          <p:nvPr/>
        </p:nvSpPr>
        <p:spPr bwMode="auto">
          <a:xfrm>
            <a:off x="71438" y="2857500"/>
            <a:ext cx="2500312" cy="9540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884A44"/>
                </a:solidFill>
              </a:rPr>
              <a:t>Genome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3357563" y="2428875"/>
            <a:ext cx="2500312" cy="928688"/>
          </a:xfrm>
        </p:spPr>
        <p:txBody>
          <a:bodyPr/>
          <a:lstStyle/>
          <a:p>
            <a:pPr algn="ctr"/>
            <a:r>
              <a:rPr lang="en-US" sz="2400" b="1">
                <a:solidFill>
                  <a:srgbClr val="D60093"/>
                </a:solidFill>
                <a:latin typeface="Arial" charset="0"/>
                <a:ea typeface="Arial" charset="0"/>
                <a:cs typeface="Arial" charset="0"/>
              </a:rPr>
              <a:t>Structured Association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572250" y="857250"/>
            <a:ext cx="2357438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4313" y="857250"/>
            <a:ext cx="2286000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3857625" y="3429000"/>
            <a:ext cx="1500188" cy="571500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398" name="TextBox 14"/>
          <p:cNvSpPr txBox="1">
            <a:spLocks noChangeArrowheads="1"/>
          </p:cNvSpPr>
          <p:nvPr/>
        </p:nvSpPr>
        <p:spPr bwMode="auto">
          <a:xfrm>
            <a:off x="6572250" y="868363"/>
            <a:ext cx="2500313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884A44"/>
                </a:solidFill>
              </a:rPr>
              <a:t>Phenome Structure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643688" y="1233488"/>
            <a:ext cx="2286000" cy="1733550"/>
            <a:chOff x="6357950" y="1233058"/>
            <a:chExt cx="2286016" cy="173427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357950" y="1252116"/>
              <a:ext cx="2214577" cy="1715219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pic>
          <p:nvPicPr>
            <p:cNvPr id="5943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659918" y="1324261"/>
              <a:ext cx="1841172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0" name="TextBox 11"/>
            <p:cNvSpPr txBox="1">
              <a:spLocks noChangeArrowheads="1"/>
            </p:cNvSpPr>
            <p:nvPr/>
          </p:nvSpPr>
          <p:spPr bwMode="auto">
            <a:xfrm>
              <a:off x="6429388" y="2428868"/>
              <a:ext cx="2214578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Graph-guided fused lasso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(Kim &amp; Xing, PLoS Genetics, 2009)</a:t>
              </a:r>
            </a:p>
          </p:txBody>
        </p:sp>
        <p:sp>
          <p:nvSpPr>
            <p:cNvPr id="59441" name="TextBox 28"/>
            <p:cNvSpPr txBox="1">
              <a:spLocks noChangeArrowheads="1"/>
            </p:cNvSpPr>
            <p:nvPr/>
          </p:nvSpPr>
          <p:spPr bwMode="auto">
            <a:xfrm>
              <a:off x="6357950" y="1233058"/>
              <a:ext cx="1000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Graph</a:t>
              </a:r>
            </a:p>
          </p:txBody>
        </p: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6643688" y="3038475"/>
            <a:ext cx="2286000" cy="1643063"/>
            <a:chOff x="6357950" y="3038773"/>
            <a:chExt cx="2286016" cy="164307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357950" y="3038773"/>
              <a:ext cx="2214577" cy="1643074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33" name="TextBox 13"/>
            <p:cNvSpPr txBox="1">
              <a:spLocks noChangeArrowheads="1"/>
            </p:cNvSpPr>
            <p:nvPr/>
          </p:nvSpPr>
          <p:spPr bwMode="auto">
            <a:xfrm>
              <a:off x="6643702" y="4220182"/>
              <a:ext cx="200026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3516F0"/>
                  </a:solidFill>
                </a:rPr>
                <a:t>Tree-guided fused lasso </a:t>
              </a:r>
            </a:p>
            <a:p>
              <a:r>
                <a:rPr lang="en-US" sz="1000" dirty="0">
                  <a:solidFill>
                    <a:srgbClr val="3516F0"/>
                  </a:solidFill>
                </a:rPr>
                <a:t>(Kim &amp; Xing</a:t>
              </a:r>
              <a:r>
                <a:rPr lang="en-US" sz="1000" dirty="0" smtClean="0">
                  <a:solidFill>
                    <a:srgbClr val="3516F0"/>
                  </a:solidFill>
                </a:rPr>
                <a:t>, ICML 2010)</a:t>
              </a:r>
              <a:endParaRPr lang="en-US" sz="1000" dirty="0">
                <a:solidFill>
                  <a:srgbClr val="3516F0"/>
                </a:solidFill>
              </a:endParaRPr>
            </a:p>
          </p:txBody>
        </p:sp>
        <p:grpSp>
          <p:nvGrpSpPr>
            <p:cNvPr id="4" name="Group 55"/>
            <p:cNvGrpSpPr>
              <a:grpSpLocks/>
            </p:cNvGrpSpPr>
            <p:nvPr/>
          </p:nvGrpSpPr>
          <p:grpSpPr bwMode="auto">
            <a:xfrm>
              <a:off x="6715140" y="3110016"/>
              <a:ext cx="1714511" cy="1143203"/>
              <a:chOff x="3286116" y="1857364"/>
              <a:chExt cx="2331719" cy="1500198"/>
            </a:xfrm>
          </p:grpSpPr>
          <p:pic>
            <p:nvPicPr>
              <p:cNvPr id="59436" name="Picture 4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288058" y="2457449"/>
                <a:ext cx="2329777" cy="900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37" name="Picture 4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86116" y="1857364"/>
                <a:ext cx="2284095" cy="528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435" name="TextBox 29"/>
            <p:cNvSpPr txBox="1">
              <a:spLocks noChangeArrowheads="1"/>
            </p:cNvSpPr>
            <p:nvPr/>
          </p:nvSpPr>
          <p:spPr bwMode="auto">
            <a:xfrm>
              <a:off x="6357950" y="3071810"/>
              <a:ext cx="1000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Tree</a:t>
              </a: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6643688" y="4752975"/>
            <a:ext cx="2214562" cy="1643063"/>
          </a:xfrm>
          <a:prstGeom prst="roundRect">
            <a:avLst>
              <a:gd name="adj" fmla="val 9940"/>
            </a:avLst>
          </a:prstGeom>
          <a:solidFill>
            <a:schemeClr val="bg1"/>
          </a:solidFill>
          <a:ln w="127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402" name="TextBox 18"/>
          <p:cNvSpPr txBox="1">
            <a:spLocks noChangeArrowheads="1"/>
          </p:cNvSpPr>
          <p:nvPr/>
        </p:nvSpPr>
        <p:spPr bwMode="auto">
          <a:xfrm>
            <a:off x="6715125" y="5929313"/>
            <a:ext cx="2214563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516F0"/>
                </a:solidFill>
              </a:rPr>
              <a:t>Temporally smoothed lasso </a:t>
            </a:r>
          </a:p>
          <a:p>
            <a:r>
              <a:rPr lang="en-US" sz="1000">
                <a:solidFill>
                  <a:srgbClr val="3516F0"/>
                </a:solidFill>
              </a:rPr>
              <a:t>(Kim, Howrylak, Xing, Submitted)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6715125" y="5357813"/>
            <a:ext cx="2071688" cy="368300"/>
            <a:chOff x="6143636" y="5324789"/>
            <a:chExt cx="2357454" cy="401504"/>
          </a:xfrm>
        </p:grpSpPr>
        <p:pic>
          <p:nvPicPr>
            <p:cNvPr id="59425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6143636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6778847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7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7421789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8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8064731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ight Arrow 23"/>
            <p:cNvSpPr/>
            <p:nvPr/>
          </p:nvSpPr>
          <p:spPr>
            <a:xfrm>
              <a:off x="6613320" y="5324789"/>
              <a:ext cx="142712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7261846" y="5347287"/>
              <a:ext cx="142711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7910371" y="5347287"/>
              <a:ext cx="144518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sp>
        <p:nvSpPr>
          <p:cNvPr id="59404" name="TextBox 30"/>
          <p:cNvSpPr txBox="1">
            <a:spLocks noChangeArrowheads="1"/>
          </p:cNvSpPr>
          <p:nvPr/>
        </p:nvSpPr>
        <p:spPr bwMode="auto">
          <a:xfrm>
            <a:off x="6715125" y="4835525"/>
            <a:ext cx="2071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516F0"/>
                </a:solidFill>
              </a:rPr>
              <a:t>Dynamic Trait</a:t>
            </a:r>
          </a:p>
        </p:txBody>
      </p:sp>
      <p:sp>
        <p:nvSpPr>
          <p:cNvPr id="59405" name="TextBox 14"/>
          <p:cNvSpPr txBox="1">
            <a:spLocks noChangeArrowheads="1"/>
          </p:cNvSpPr>
          <p:nvPr/>
        </p:nvSpPr>
        <p:spPr bwMode="auto">
          <a:xfrm>
            <a:off x="214313" y="857250"/>
            <a:ext cx="2500312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884A44"/>
                </a:solidFill>
              </a:rPr>
              <a:t>Genome Structure</a:t>
            </a: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85750" y="1214438"/>
            <a:ext cx="2643188" cy="1714500"/>
            <a:chOff x="642910" y="1214422"/>
            <a:chExt cx="2643206" cy="1714512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42910" y="1214422"/>
              <a:ext cx="2143140" cy="1714512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22" name="TextBox 33"/>
            <p:cNvSpPr txBox="1">
              <a:spLocks noChangeArrowheads="1"/>
            </p:cNvSpPr>
            <p:nvPr/>
          </p:nvSpPr>
          <p:spPr bwMode="auto">
            <a:xfrm>
              <a:off x="642910" y="2428868"/>
              <a:ext cx="228601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Stochastic block regression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(Kim &amp; Xing, UAI, 2008)</a:t>
              </a:r>
            </a:p>
          </p:txBody>
        </p:sp>
        <p:pic>
          <p:nvPicPr>
            <p:cNvPr id="59423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28662" y="1515140"/>
              <a:ext cx="1571635" cy="926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24" name="TextBox 35"/>
            <p:cNvSpPr txBox="1">
              <a:spLocks noChangeArrowheads="1"/>
            </p:cNvSpPr>
            <p:nvPr/>
          </p:nvSpPr>
          <p:spPr bwMode="auto">
            <a:xfrm>
              <a:off x="642910" y="1214422"/>
              <a:ext cx="264320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Linkage Disequilibrium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285750" y="3000375"/>
            <a:ext cx="2857500" cy="1643063"/>
            <a:chOff x="642910" y="3000372"/>
            <a:chExt cx="2857520" cy="1643074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642910" y="3000372"/>
              <a:ext cx="2143140" cy="1643074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18" name="TextBox 38"/>
            <p:cNvSpPr txBox="1">
              <a:spLocks noChangeArrowheads="1"/>
            </p:cNvSpPr>
            <p:nvPr/>
          </p:nvSpPr>
          <p:spPr bwMode="auto">
            <a:xfrm>
              <a:off x="642910" y="4143380"/>
              <a:ext cx="285752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Multi-population group lasso 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(Puniyani, Kim, Xing, ISMB, 2010)</a:t>
              </a:r>
            </a:p>
          </p:txBody>
        </p:sp>
        <p:sp>
          <p:nvSpPr>
            <p:cNvPr id="59419" name="TextBox 40"/>
            <p:cNvSpPr txBox="1">
              <a:spLocks noChangeArrowheads="1"/>
            </p:cNvSpPr>
            <p:nvPr/>
          </p:nvSpPr>
          <p:spPr bwMode="auto">
            <a:xfrm>
              <a:off x="642910" y="3000372"/>
              <a:ext cx="27146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Population Structure</a:t>
              </a:r>
            </a:p>
          </p:txBody>
        </p:sp>
        <p:pic>
          <p:nvPicPr>
            <p:cNvPr id="59420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28662" y="3357562"/>
              <a:ext cx="1587500" cy="833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Rounded Rectangle 43"/>
          <p:cNvSpPr/>
          <p:nvPr/>
        </p:nvSpPr>
        <p:spPr bwMode="auto">
          <a:xfrm>
            <a:off x="285750" y="4714875"/>
            <a:ext cx="2143125" cy="1643063"/>
          </a:xfrm>
          <a:prstGeom prst="roundRect">
            <a:avLst>
              <a:gd name="adj" fmla="val 9940"/>
            </a:avLst>
          </a:prstGeom>
          <a:solidFill>
            <a:schemeClr val="bg1"/>
          </a:solidFill>
          <a:ln w="127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409" name="TextBox 44"/>
          <p:cNvSpPr txBox="1">
            <a:spLocks noChangeArrowheads="1"/>
          </p:cNvSpPr>
          <p:nvPr/>
        </p:nvSpPr>
        <p:spPr bwMode="auto">
          <a:xfrm>
            <a:off x="357188" y="4714875"/>
            <a:ext cx="2714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516F0"/>
                </a:solidFill>
              </a:rPr>
              <a:t>Epistasis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357188" y="4956175"/>
            <a:ext cx="1785937" cy="830263"/>
            <a:chOff x="714348" y="4955536"/>
            <a:chExt cx="1785950" cy="830918"/>
          </a:xfrm>
        </p:grpSpPr>
        <p:sp>
          <p:nvSpPr>
            <p:cNvPr id="59413" name="TextBox 113"/>
            <p:cNvSpPr txBox="1">
              <a:spLocks noChangeArrowheads="1"/>
            </p:cNvSpPr>
            <p:nvPr/>
          </p:nvSpPr>
          <p:spPr bwMode="auto">
            <a:xfrm>
              <a:off x="714348" y="4955536"/>
              <a:ext cx="1785950" cy="330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4772" tIns="72386" rIns="144772" bIns="72386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ACGTTTTACT</a:t>
              </a:r>
              <a:r>
                <a:rPr lang="en-US" sz="12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G</a:t>
              </a:r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TACAA</a:t>
              </a:r>
              <a:r>
                <a:rPr lang="en-US" sz="12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47" name="Flowchart: Connector 46"/>
            <p:cNvSpPr/>
            <p:nvPr/>
          </p:nvSpPr>
          <p:spPr bwMode="auto">
            <a:xfrm>
              <a:off x="1984357" y="5643466"/>
              <a:ext cx="142876" cy="142988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rot="16200000" flipH="1">
              <a:off x="1642874" y="5286109"/>
              <a:ext cx="428963" cy="28575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1928626" y="5357547"/>
              <a:ext cx="428963" cy="142876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411" name="TextBox 54"/>
          <p:cNvSpPr txBox="1">
            <a:spLocks noChangeArrowheads="1"/>
          </p:cNvSpPr>
          <p:nvPr/>
        </p:nvSpPr>
        <p:spPr bwMode="auto">
          <a:xfrm>
            <a:off x="285750" y="5824538"/>
            <a:ext cx="2562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516F0"/>
                </a:solidFill>
              </a:rPr>
              <a:t>Group lasso with networks</a:t>
            </a:r>
          </a:p>
          <a:p>
            <a:r>
              <a:rPr lang="en-US" sz="1000">
                <a:solidFill>
                  <a:srgbClr val="3516F0"/>
                </a:solidFill>
              </a:rPr>
              <a:t>(Lee, Kim, Xing, Submitted)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3357563" y="2428875"/>
            <a:ext cx="2500312" cy="928688"/>
          </a:xfrm>
        </p:spPr>
        <p:txBody>
          <a:bodyPr/>
          <a:lstStyle/>
          <a:p>
            <a:pPr algn="ctr"/>
            <a:r>
              <a:rPr lang="en-US" sz="2400" b="1">
                <a:solidFill>
                  <a:srgbClr val="D60093"/>
                </a:solidFill>
                <a:latin typeface="Arial" charset="0"/>
                <a:ea typeface="Arial" charset="0"/>
                <a:cs typeface="Arial" charset="0"/>
              </a:rPr>
              <a:t>Structured Association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572250" y="857250"/>
            <a:ext cx="2357438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4313" y="857250"/>
            <a:ext cx="2286000" cy="5643563"/>
          </a:xfrm>
          <a:prstGeom prst="roundRect">
            <a:avLst>
              <a:gd name="adj" fmla="val 10839"/>
            </a:avLst>
          </a:prstGeom>
          <a:solidFill>
            <a:srgbClr val="669900">
              <a:alpha val="32000"/>
            </a:srgbClr>
          </a:solidFill>
          <a:ln w="381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3857625" y="3429000"/>
            <a:ext cx="1500188" cy="571500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398" name="TextBox 14"/>
          <p:cNvSpPr txBox="1">
            <a:spLocks noChangeArrowheads="1"/>
          </p:cNvSpPr>
          <p:nvPr/>
        </p:nvSpPr>
        <p:spPr bwMode="auto">
          <a:xfrm>
            <a:off x="6572250" y="868363"/>
            <a:ext cx="2500313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884A44"/>
                </a:solidFill>
              </a:rPr>
              <a:t>Phenome Structure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643688" y="1233488"/>
            <a:ext cx="2286000" cy="1733550"/>
            <a:chOff x="6357950" y="1233058"/>
            <a:chExt cx="2286016" cy="173427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6357950" y="1252116"/>
              <a:ext cx="2214577" cy="1715219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pic>
          <p:nvPicPr>
            <p:cNvPr id="5943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659918" y="1324261"/>
              <a:ext cx="1841172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0" name="TextBox 11"/>
            <p:cNvSpPr txBox="1">
              <a:spLocks noChangeArrowheads="1"/>
            </p:cNvSpPr>
            <p:nvPr/>
          </p:nvSpPr>
          <p:spPr bwMode="auto">
            <a:xfrm>
              <a:off x="6429388" y="2428868"/>
              <a:ext cx="2214578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Graph-guided fused lasso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(Kim &amp; Xing, PLoS Genetics, 2009)</a:t>
              </a:r>
            </a:p>
          </p:txBody>
        </p:sp>
        <p:sp>
          <p:nvSpPr>
            <p:cNvPr id="59441" name="TextBox 28"/>
            <p:cNvSpPr txBox="1">
              <a:spLocks noChangeArrowheads="1"/>
            </p:cNvSpPr>
            <p:nvPr/>
          </p:nvSpPr>
          <p:spPr bwMode="auto">
            <a:xfrm>
              <a:off x="6357950" y="1233058"/>
              <a:ext cx="1000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Graph</a:t>
              </a:r>
            </a:p>
          </p:txBody>
        </p: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6643688" y="3038475"/>
            <a:ext cx="2286000" cy="1643063"/>
            <a:chOff x="6357950" y="3038773"/>
            <a:chExt cx="2286016" cy="164307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357950" y="3038773"/>
              <a:ext cx="2214577" cy="1643074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33" name="TextBox 13"/>
            <p:cNvSpPr txBox="1">
              <a:spLocks noChangeArrowheads="1"/>
            </p:cNvSpPr>
            <p:nvPr/>
          </p:nvSpPr>
          <p:spPr bwMode="auto">
            <a:xfrm>
              <a:off x="6643702" y="4220182"/>
              <a:ext cx="200026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3516F0"/>
                  </a:solidFill>
                </a:rPr>
                <a:t>Tree-guided fused lasso </a:t>
              </a:r>
            </a:p>
            <a:p>
              <a:r>
                <a:rPr lang="en-US" sz="1000" dirty="0">
                  <a:solidFill>
                    <a:srgbClr val="3516F0"/>
                  </a:solidFill>
                </a:rPr>
                <a:t>(Kim &amp; Xing,</a:t>
              </a:r>
              <a:r>
                <a:rPr lang="en-US" sz="1000" dirty="0" smtClean="0">
                  <a:solidFill>
                    <a:srgbClr val="3516F0"/>
                  </a:solidFill>
                </a:rPr>
                <a:t> ICML 2010)</a:t>
              </a:r>
              <a:endParaRPr lang="en-US" sz="1000" dirty="0">
                <a:solidFill>
                  <a:srgbClr val="3516F0"/>
                </a:solidFill>
              </a:endParaRPr>
            </a:p>
          </p:txBody>
        </p:sp>
        <p:grpSp>
          <p:nvGrpSpPr>
            <p:cNvPr id="4" name="Group 55"/>
            <p:cNvGrpSpPr>
              <a:grpSpLocks/>
            </p:cNvGrpSpPr>
            <p:nvPr/>
          </p:nvGrpSpPr>
          <p:grpSpPr bwMode="auto">
            <a:xfrm>
              <a:off x="6715140" y="3110016"/>
              <a:ext cx="1714511" cy="1143203"/>
              <a:chOff x="3286116" y="1857364"/>
              <a:chExt cx="2331719" cy="1500198"/>
            </a:xfrm>
          </p:grpSpPr>
          <p:pic>
            <p:nvPicPr>
              <p:cNvPr id="59436" name="Picture 4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288058" y="2457449"/>
                <a:ext cx="2329777" cy="9001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37" name="Picture 4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86116" y="1857364"/>
                <a:ext cx="2284095" cy="528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435" name="TextBox 29"/>
            <p:cNvSpPr txBox="1">
              <a:spLocks noChangeArrowheads="1"/>
            </p:cNvSpPr>
            <p:nvPr/>
          </p:nvSpPr>
          <p:spPr bwMode="auto">
            <a:xfrm>
              <a:off x="6357950" y="3071810"/>
              <a:ext cx="1000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Tree</a:t>
              </a: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6643688" y="4752975"/>
            <a:ext cx="2214562" cy="1643063"/>
          </a:xfrm>
          <a:prstGeom prst="roundRect">
            <a:avLst>
              <a:gd name="adj" fmla="val 9940"/>
            </a:avLst>
          </a:prstGeom>
          <a:solidFill>
            <a:schemeClr val="bg1"/>
          </a:solidFill>
          <a:ln w="127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402" name="TextBox 18"/>
          <p:cNvSpPr txBox="1">
            <a:spLocks noChangeArrowheads="1"/>
          </p:cNvSpPr>
          <p:nvPr/>
        </p:nvSpPr>
        <p:spPr bwMode="auto">
          <a:xfrm>
            <a:off x="6715125" y="5929313"/>
            <a:ext cx="2214563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516F0"/>
                </a:solidFill>
              </a:rPr>
              <a:t>Temporally smoothed lasso </a:t>
            </a:r>
          </a:p>
          <a:p>
            <a:r>
              <a:rPr lang="en-US" sz="1000">
                <a:solidFill>
                  <a:srgbClr val="3516F0"/>
                </a:solidFill>
              </a:rPr>
              <a:t>(Kim, Howrylak, Xing, Submitted)</a:t>
            </a: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6715125" y="5357813"/>
            <a:ext cx="2071688" cy="368300"/>
            <a:chOff x="6143636" y="5324789"/>
            <a:chExt cx="2357454" cy="401504"/>
          </a:xfrm>
        </p:grpSpPr>
        <p:pic>
          <p:nvPicPr>
            <p:cNvPr id="59425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6143636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6778847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7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7421789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28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8064731" y="5324789"/>
              <a:ext cx="436359" cy="40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ight Arrow 23"/>
            <p:cNvSpPr/>
            <p:nvPr/>
          </p:nvSpPr>
          <p:spPr>
            <a:xfrm>
              <a:off x="6613320" y="5324789"/>
              <a:ext cx="142712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7261846" y="5347287"/>
              <a:ext cx="142711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7910371" y="5347287"/>
              <a:ext cx="144518" cy="3565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sp>
        <p:nvSpPr>
          <p:cNvPr id="59404" name="TextBox 30"/>
          <p:cNvSpPr txBox="1">
            <a:spLocks noChangeArrowheads="1"/>
          </p:cNvSpPr>
          <p:nvPr/>
        </p:nvSpPr>
        <p:spPr bwMode="auto">
          <a:xfrm>
            <a:off x="6715125" y="4835525"/>
            <a:ext cx="2071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516F0"/>
                </a:solidFill>
              </a:rPr>
              <a:t>Dynamic Trait</a:t>
            </a:r>
          </a:p>
        </p:txBody>
      </p:sp>
      <p:sp>
        <p:nvSpPr>
          <p:cNvPr id="59405" name="TextBox 14"/>
          <p:cNvSpPr txBox="1">
            <a:spLocks noChangeArrowheads="1"/>
          </p:cNvSpPr>
          <p:nvPr/>
        </p:nvSpPr>
        <p:spPr bwMode="auto">
          <a:xfrm>
            <a:off x="214313" y="857250"/>
            <a:ext cx="2500312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884A44"/>
                </a:solidFill>
              </a:rPr>
              <a:t>Genome Structure</a:t>
            </a: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85750" y="1214438"/>
            <a:ext cx="2643188" cy="1714500"/>
            <a:chOff x="642910" y="1214422"/>
            <a:chExt cx="2643206" cy="1714512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42910" y="1214422"/>
              <a:ext cx="2143140" cy="1714512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22" name="TextBox 33"/>
            <p:cNvSpPr txBox="1">
              <a:spLocks noChangeArrowheads="1"/>
            </p:cNvSpPr>
            <p:nvPr/>
          </p:nvSpPr>
          <p:spPr bwMode="auto">
            <a:xfrm>
              <a:off x="642910" y="2428868"/>
              <a:ext cx="228601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Stochastic block regression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(Kim &amp; Xing, UAI, 2008)</a:t>
              </a:r>
            </a:p>
          </p:txBody>
        </p:sp>
        <p:pic>
          <p:nvPicPr>
            <p:cNvPr id="59423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28662" y="1515140"/>
              <a:ext cx="1571635" cy="926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24" name="TextBox 35"/>
            <p:cNvSpPr txBox="1">
              <a:spLocks noChangeArrowheads="1"/>
            </p:cNvSpPr>
            <p:nvPr/>
          </p:nvSpPr>
          <p:spPr bwMode="auto">
            <a:xfrm>
              <a:off x="642910" y="1214422"/>
              <a:ext cx="264320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Linkage Disequilibrium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285750" y="3000375"/>
            <a:ext cx="2857500" cy="1643063"/>
            <a:chOff x="642910" y="3000372"/>
            <a:chExt cx="2857520" cy="1643074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642910" y="3000372"/>
              <a:ext cx="2143140" cy="1643074"/>
            </a:xfrm>
            <a:prstGeom prst="roundRect">
              <a:avLst>
                <a:gd name="adj" fmla="val 9940"/>
              </a:avLst>
            </a:prstGeom>
            <a:solidFill>
              <a:schemeClr val="bg1"/>
            </a:solidFill>
            <a:ln w="12700">
              <a:solidFill>
                <a:srgbClr val="51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59418" name="TextBox 38"/>
            <p:cNvSpPr txBox="1">
              <a:spLocks noChangeArrowheads="1"/>
            </p:cNvSpPr>
            <p:nvPr/>
          </p:nvSpPr>
          <p:spPr bwMode="auto">
            <a:xfrm>
              <a:off x="642910" y="4143380"/>
              <a:ext cx="285752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3516F0"/>
                  </a:solidFill>
                </a:rPr>
                <a:t>Multi-population group lasso  </a:t>
              </a:r>
            </a:p>
            <a:p>
              <a:r>
                <a:rPr lang="en-US" sz="1000">
                  <a:solidFill>
                    <a:srgbClr val="3516F0"/>
                  </a:solidFill>
                </a:rPr>
                <a:t>(Puniyani, Kim, Xing, ISMB, 2010)</a:t>
              </a:r>
            </a:p>
          </p:txBody>
        </p:sp>
        <p:sp>
          <p:nvSpPr>
            <p:cNvPr id="59419" name="TextBox 40"/>
            <p:cNvSpPr txBox="1">
              <a:spLocks noChangeArrowheads="1"/>
            </p:cNvSpPr>
            <p:nvPr/>
          </p:nvSpPr>
          <p:spPr bwMode="auto">
            <a:xfrm>
              <a:off x="642910" y="3000372"/>
              <a:ext cx="27146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solidFill>
                    <a:srgbClr val="3516F0"/>
                  </a:solidFill>
                </a:rPr>
                <a:t>Population Structure</a:t>
              </a:r>
            </a:p>
          </p:txBody>
        </p:sp>
        <p:pic>
          <p:nvPicPr>
            <p:cNvPr id="59420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28662" y="3357562"/>
              <a:ext cx="1587500" cy="833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Rounded Rectangle 43"/>
          <p:cNvSpPr/>
          <p:nvPr/>
        </p:nvSpPr>
        <p:spPr bwMode="auto">
          <a:xfrm>
            <a:off x="285750" y="4714875"/>
            <a:ext cx="2143125" cy="1643063"/>
          </a:xfrm>
          <a:prstGeom prst="roundRect">
            <a:avLst>
              <a:gd name="adj" fmla="val 9940"/>
            </a:avLst>
          </a:prstGeom>
          <a:solidFill>
            <a:schemeClr val="bg1"/>
          </a:solidFill>
          <a:ln w="12700">
            <a:solidFill>
              <a:srgbClr val="51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59409" name="TextBox 44"/>
          <p:cNvSpPr txBox="1">
            <a:spLocks noChangeArrowheads="1"/>
          </p:cNvSpPr>
          <p:nvPr/>
        </p:nvSpPr>
        <p:spPr bwMode="auto">
          <a:xfrm>
            <a:off x="357188" y="4714875"/>
            <a:ext cx="2714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516F0"/>
                </a:solidFill>
              </a:rPr>
              <a:t>Epistasis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357188" y="4956175"/>
            <a:ext cx="1785937" cy="830263"/>
            <a:chOff x="714348" y="4955536"/>
            <a:chExt cx="1785950" cy="830918"/>
          </a:xfrm>
        </p:grpSpPr>
        <p:sp>
          <p:nvSpPr>
            <p:cNvPr id="59413" name="TextBox 113"/>
            <p:cNvSpPr txBox="1">
              <a:spLocks noChangeArrowheads="1"/>
            </p:cNvSpPr>
            <p:nvPr/>
          </p:nvSpPr>
          <p:spPr bwMode="auto">
            <a:xfrm>
              <a:off x="714348" y="4955536"/>
              <a:ext cx="1785950" cy="330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4772" tIns="72386" rIns="144772" bIns="72386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ACGTTTTACT</a:t>
              </a:r>
              <a:r>
                <a:rPr lang="en-US" sz="12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G</a:t>
              </a:r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TACAA</a:t>
              </a:r>
              <a:r>
                <a:rPr lang="en-US" sz="1200" b="1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T</a:t>
              </a:r>
              <a:r>
                <a:rPr lang="en-US" sz="1200" b="1">
                  <a:latin typeface="Calibri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47" name="Flowchart: Connector 46"/>
            <p:cNvSpPr/>
            <p:nvPr/>
          </p:nvSpPr>
          <p:spPr bwMode="auto">
            <a:xfrm>
              <a:off x="1984357" y="5643466"/>
              <a:ext cx="142876" cy="142988"/>
            </a:xfrm>
            <a:prstGeom prst="flowChartConnector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rot="16200000" flipH="1">
              <a:off x="1642874" y="5286109"/>
              <a:ext cx="428963" cy="28575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1928626" y="5357547"/>
              <a:ext cx="428963" cy="142876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411" name="TextBox 54"/>
          <p:cNvSpPr txBox="1">
            <a:spLocks noChangeArrowheads="1"/>
          </p:cNvSpPr>
          <p:nvPr/>
        </p:nvSpPr>
        <p:spPr bwMode="auto">
          <a:xfrm>
            <a:off x="285750" y="5824538"/>
            <a:ext cx="2562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516F0"/>
                </a:solidFill>
              </a:rPr>
              <a:t>Group lasso with networks</a:t>
            </a:r>
          </a:p>
          <a:p>
            <a:r>
              <a:rPr lang="en-US" sz="1000">
                <a:solidFill>
                  <a:srgbClr val="3516F0"/>
                </a:solidFill>
              </a:rPr>
              <a:t>(Lee, Kim, Xing, Submitted)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428875" y="2109788"/>
            <a:ext cx="4214813" cy="1712912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428875" y="2286000"/>
            <a:ext cx="4214813" cy="328612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428875" y="3860800"/>
            <a:ext cx="4214813" cy="11430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428875" y="4127500"/>
            <a:ext cx="4214813" cy="144780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428875" y="4071938"/>
            <a:ext cx="4214813" cy="1652587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428875" y="5786438"/>
            <a:ext cx="4214813" cy="71437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894036" y="5196140"/>
            <a:ext cx="3383468" cy="11128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  Sparse regularized regression</a:t>
            </a:r>
          </a:p>
          <a:p>
            <a:pPr algn="ctr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  Convex Optimization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071813" y="4143375"/>
            <a:ext cx="3571875" cy="2143125"/>
          </a:xfrm>
          <a:prstGeom prst="ellipse">
            <a:avLst/>
          </a:prstGeom>
          <a:solidFill>
            <a:schemeClr val="accent1">
              <a:alpha val="1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72125" y="1928813"/>
            <a:ext cx="3286125" cy="2357437"/>
          </a:xfrm>
          <a:prstGeom prst="ellipse">
            <a:avLst/>
          </a:prstGeom>
          <a:solidFill>
            <a:srgbClr val="008000">
              <a:alpha val="12000"/>
            </a:srgbClr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2875" y="2000250"/>
            <a:ext cx="3714750" cy="2357438"/>
          </a:xfrm>
          <a:prstGeom prst="ellipse">
            <a:avLst/>
          </a:prstGeom>
          <a:solidFill>
            <a:srgbClr val="FF0000">
              <a:alpha val="12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7589" name="Title 1"/>
          <p:cNvSpPr>
            <a:spLocks noGrp="1"/>
          </p:cNvSpPr>
          <p:nvPr>
            <p:ph type="title"/>
          </p:nvPr>
        </p:nvSpPr>
        <p:spPr>
          <a:xfrm>
            <a:off x="730250" y="274638"/>
            <a:ext cx="8199438" cy="1143000"/>
          </a:xfrm>
        </p:spPr>
        <p:txBody>
          <a:bodyPr/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Structured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Genome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-Transcriptome-Phenome Association Analysis</a:t>
            </a:r>
          </a:p>
        </p:txBody>
      </p:sp>
      <p:sp>
        <p:nvSpPr>
          <p:cNvPr id="67590" name="TextBox 12"/>
          <p:cNvSpPr txBox="1">
            <a:spLocks noChangeArrowheads="1"/>
          </p:cNvSpPr>
          <p:nvPr/>
        </p:nvSpPr>
        <p:spPr bwMode="auto">
          <a:xfrm>
            <a:off x="857250" y="2286000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</a:rPr>
              <a:t>Genome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1" name="TextBox 13"/>
          <p:cNvSpPr txBox="1">
            <a:spLocks noChangeArrowheads="1"/>
          </p:cNvSpPr>
          <p:nvPr/>
        </p:nvSpPr>
        <p:spPr bwMode="auto">
          <a:xfrm>
            <a:off x="3500438" y="4534086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00FF"/>
                </a:solidFill>
              </a:rPr>
              <a:t>Transcriptome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2" name="TextBox 14"/>
          <p:cNvSpPr txBox="1">
            <a:spLocks noChangeArrowheads="1"/>
          </p:cNvSpPr>
          <p:nvPr/>
        </p:nvSpPr>
        <p:spPr bwMode="auto">
          <a:xfrm>
            <a:off x="6072188" y="2549525"/>
            <a:ext cx="2500312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8000"/>
                </a:solidFill>
              </a:rPr>
              <a:t>Phenome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3" name="TextBox 15"/>
          <p:cNvSpPr txBox="1">
            <a:spLocks noChangeArrowheads="1"/>
          </p:cNvSpPr>
          <p:nvPr/>
        </p:nvSpPr>
        <p:spPr bwMode="auto">
          <a:xfrm>
            <a:off x="642938" y="2857500"/>
            <a:ext cx="28575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 </a:t>
            </a:r>
            <a:r>
              <a:rPr lang="en-US" sz="1400" dirty="0" err="1"/>
              <a:t>Epistasis</a:t>
            </a:r>
            <a:endParaRPr lang="en-US" sz="1400" dirty="0" smtClean="0"/>
          </a:p>
          <a:p>
            <a:pPr>
              <a:buFont typeface="Arial" charset="0"/>
              <a:buChar char="•"/>
            </a:pPr>
            <a:r>
              <a:rPr lang="en-US" sz="1400" dirty="0" smtClean="0"/>
              <a:t>  Population </a:t>
            </a:r>
            <a:r>
              <a:rPr lang="en-US" sz="1400" dirty="0"/>
              <a:t>structure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Incorporating prior knowledge</a:t>
            </a:r>
          </a:p>
        </p:txBody>
      </p:sp>
      <p:sp>
        <p:nvSpPr>
          <p:cNvPr id="67594" name="TextBox 17"/>
          <p:cNvSpPr txBox="1">
            <a:spLocks noChangeArrowheads="1"/>
          </p:cNvSpPr>
          <p:nvPr/>
        </p:nvSpPr>
        <p:spPr bwMode="auto">
          <a:xfrm>
            <a:off x="3267938" y="4855071"/>
            <a:ext cx="361027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</a:t>
            </a:r>
            <a:r>
              <a:rPr lang="en-US" sz="1400" dirty="0" smtClean="0"/>
              <a:t> Exploiting gene-interaction network</a:t>
            </a:r>
          </a:p>
          <a:p>
            <a:pPr>
              <a:buFont typeface="Arial" charset="0"/>
              <a:buChar char="•"/>
            </a:pPr>
            <a:r>
              <a:rPr lang="en-US" sz="1400" dirty="0" smtClean="0"/>
              <a:t>  Exploiting a hierarchical clustering tree of genes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Temporal modeling across time</a:t>
            </a:r>
          </a:p>
        </p:txBody>
      </p:sp>
      <p:sp>
        <p:nvSpPr>
          <p:cNvPr id="67595" name="TextBox 18"/>
          <p:cNvSpPr txBox="1">
            <a:spLocks noChangeArrowheads="1"/>
          </p:cNvSpPr>
          <p:nvPr/>
        </p:nvSpPr>
        <p:spPr bwMode="auto">
          <a:xfrm>
            <a:off x="6215063" y="3121025"/>
            <a:ext cx="20716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/>
              <a:t>  Dynamic trait analysis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3929063" y="2286000"/>
            <a:ext cx="1428750" cy="285750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7" name="Left-Right Arrow 26"/>
          <p:cNvSpPr/>
          <p:nvPr/>
        </p:nvSpPr>
        <p:spPr>
          <a:xfrm rot="19300148">
            <a:off x="6229653" y="4232105"/>
            <a:ext cx="476250" cy="319088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8" name="Left-Right Arrow 27"/>
          <p:cNvSpPr/>
          <p:nvPr/>
        </p:nvSpPr>
        <p:spPr>
          <a:xfrm rot="13690002">
            <a:off x="3242468" y="4069557"/>
            <a:ext cx="500063" cy="279400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000500" y="3143250"/>
            <a:ext cx="1428750" cy="796925"/>
            <a:chOff x="4093861" y="3214686"/>
            <a:chExt cx="851787" cy="642942"/>
          </a:xfrm>
        </p:grpSpPr>
        <p:sp>
          <p:nvSpPr>
            <p:cNvPr id="16" name="Left-Up Arrow 15"/>
            <p:cNvSpPr/>
            <p:nvPr/>
          </p:nvSpPr>
          <p:spPr>
            <a:xfrm rot="16200000">
              <a:off x="4058212" y="3250336"/>
              <a:ext cx="642942" cy="571644"/>
            </a:xfrm>
            <a:prstGeom prst="left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4588477" y="3153371"/>
              <a:ext cx="285610" cy="428732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sp>
        <p:nvSpPr>
          <p:cNvPr id="18" name="TextBox 35"/>
          <p:cNvSpPr txBox="1">
            <a:spLocks noChangeArrowheads="1"/>
          </p:cNvSpPr>
          <p:nvPr/>
        </p:nvSpPr>
        <p:spPr bwMode="auto">
          <a:xfrm>
            <a:off x="3857625" y="2571750"/>
            <a:ext cx="20002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Three-way Association!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z="3800" b="1">
                <a:ea typeface="幼圆" charset="0"/>
                <a:cs typeface="幼圆" charset="0"/>
              </a:rPr>
              <a:t/>
            </a:r>
            <a:br>
              <a:rPr lang="en-US" sz="3800" b="1">
                <a:ea typeface="幼圆" charset="0"/>
                <a:cs typeface="幼圆" charset="0"/>
              </a:rPr>
            </a:br>
            <a:r>
              <a:rPr lang="en-US" sz="3800" b="1">
                <a:ea typeface="幼圆" charset="0"/>
                <a:cs typeface="幼圆" charset="0"/>
              </a:rPr>
              <a:t>Summary: why care about structure?</a:t>
            </a: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Theoretically, it increase the power [Mladen and Xing, 2010]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967038"/>
            <a:ext cx="77787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60575" y="2579688"/>
            <a:ext cx="471488" cy="3521075"/>
            <a:chOff x="1298" y="1173"/>
            <a:chExt cx="297" cy="2218"/>
          </a:xfrm>
        </p:grpSpPr>
        <p:sp>
          <p:nvSpPr>
            <p:cNvPr id="1094659" name="Rectangle 3"/>
            <p:cNvSpPr>
              <a:spLocks noChangeArrowheads="1"/>
            </p:cNvSpPr>
            <p:nvPr/>
          </p:nvSpPr>
          <p:spPr bwMode="auto">
            <a:xfrm>
              <a:off x="1325" y="1173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2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60" name="Rectangle 4"/>
            <p:cNvSpPr>
              <a:spLocks noChangeArrowheads="1"/>
            </p:cNvSpPr>
            <p:nvPr/>
          </p:nvSpPr>
          <p:spPr bwMode="auto">
            <a:xfrm>
              <a:off x="1470" y="1173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61" name="Rectangle 5"/>
            <p:cNvSpPr>
              <a:spLocks noChangeArrowheads="1"/>
            </p:cNvSpPr>
            <p:nvPr/>
          </p:nvSpPr>
          <p:spPr bwMode="auto">
            <a:xfrm>
              <a:off x="1524" y="1173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3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62" name="Rectangle 6"/>
            <p:cNvSpPr>
              <a:spLocks noChangeArrowheads="1"/>
            </p:cNvSpPr>
            <p:nvPr/>
          </p:nvSpPr>
          <p:spPr bwMode="auto">
            <a:xfrm>
              <a:off x="1497" y="1336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6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63" name="Rectangle 7"/>
            <p:cNvSpPr>
              <a:spLocks noChangeArrowheads="1"/>
            </p:cNvSpPr>
            <p:nvPr/>
          </p:nvSpPr>
          <p:spPr bwMode="auto">
            <a:xfrm>
              <a:off x="1325" y="1336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64" name="Rectangle 8"/>
            <p:cNvSpPr>
              <a:spLocks noChangeArrowheads="1"/>
            </p:cNvSpPr>
            <p:nvPr/>
          </p:nvSpPr>
          <p:spPr bwMode="auto">
            <a:xfrm>
              <a:off x="1325" y="1503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9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65" name="Rectangle 9"/>
            <p:cNvSpPr>
              <a:spLocks noChangeArrowheads="1"/>
            </p:cNvSpPr>
            <p:nvPr/>
          </p:nvSpPr>
          <p:spPr bwMode="auto">
            <a:xfrm>
              <a:off x="1470" y="1499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66" name="Rectangle 10"/>
            <p:cNvSpPr>
              <a:spLocks noChangeArrowheads="1"/>
            </p:cNvSpPr>
            <p:nvPr/>
          </p:nvSpPr>
          <p:spPr bwMode="auto">
            <a:xfrm>
              <a:off x="1524" y="1499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5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67" name="Rectangle 11"/>
            <p:cNvSpPr>
              <a:spLocks noChangeArrowheads="1"/>
            </p:cNvSpPr>
            <p:nvPr/>
          </p:nvSpPr>
          <p:spPr bwMode="auto">
            <a:xfrm>
              <a:off x="1470" y="165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68" name="Rectangle 12"/>
            <p:cNvSpPr>
              <a:spLocks noChangeArrowheads="1"/>
            </p:cNvSpPr>
            <p:nvPr/>
          </p:nvSpPr>
          <p:spPr bwMode="auto">
            <a:xfrm>
              <a:off x="1524" y="165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7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69" name="Rectangle 13"/>
            <p:cNvSpPr>
              <a:spLocks noChangeArrowheads="1"/>
            </p:cNvSpPr>
            <p:nvPr/>
          </p:nvSpPr>
          <p:spPr bwMode="auto">
            <a:xfrm>
              <a:off x="1325" y="165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4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0" name="Rectangle 14"/>
            <p:cNvSpPr>
              <a:spLocks noChangeArrowheads="1"/>
            </p:cNvSpPr>
            <p:nvPr/>
          </p:nvSpPr>
          <p:spPr bwMode="auto">
            <a:xfrm>
              <a:off x="1325" y="183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71" name="Rectangle 15"/>
            <p:cNvSpPr>
              <a:spLocks noChangeArrowheads="1"/>
            </p:cNvSpPr>
            <p:nvPr/>
          </p:nvSpPr>
          <p:spPr bwMode="auto">
            <a:xfrm>
              <a:off x="1497" y="183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9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2" name="Rectangle 16"/>
            <p:cNvSpPr>
              <a:spLocks noChangeArrowheads="1"/>
            </p:cNvSpPr>
            <p:nvPr/>
          </p:nvSpPr>
          <p:spPr bwMode="auto">
            <a:xfrm>
              <a:off x="1497" y="1979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6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73" name="Rectangle 17"/>
            <p:cNvSpPr>
              <a:spLocks noChangeArrowheads="1"/>
            </p:cNvSpPr>
            <p:nvPr/>
          </p:nvSpPr>
          <p:spPr bwMode="auto">
            <a:xfrm>
              <a:off x="1325" y="1982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2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4" name="Rectangle 18"/>
            <p:cNvSpPr>
              <a:spLocks noChangeArrowheads="1"/>
            </p:cNvSpPr>
            <p:nvPr/>
          </p:nvSpPr>
          <p:spPr bwMode="auto">
            <a:xfrm>
              <a:off x="1325" y="2151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9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75" name="Rectangle 19"/>
            <p:cNvSpPr>
              <a:spLocks noChangeArrowheads="1"/>
            </p:cNvSpPr>
            <p:nvPr/>
          </p:nvSpPr>
          <p:spPr bwMode="auto">
            <a:xfrm>
              <a:off x="1470" y="2151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6" name="Rectangle 20"/>
            <p:cNvSpPr>
              <a:spLocks noChangeArrowheads="1"/>
            </p:cNvSpPr>
            <p:nvPr/>
          </p:nvSpPr>
          <p:spPr bwMode="auto">
            <a:xfrm>
              <a:off x="1524" y="2151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7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7" name="Rectangle 21"/>
            <p:cNvSpPr>
              <a:spLocks noChangeArrowheads="1"/>
            </p:cNvSpPr>
            <p:nvPr/>
          </p:nvSpPr>
          <p:spPr bwMode="auto">
            <a:xfrm>
              <a:off x="1325" y="2305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2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78" name="Rectangle 22"/>
            <p:cNvSpPr>
              <a:spLocks noChangeArrowheads="1"/>
            </p:cNvSpPr>
            <p:nvPr/>
          </p:nvSpPr>
          <p:spPr bwMode="auto">
            <a:xfrm>
              <a:off x="1470" y="2305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79" name="Rectangle 23"/>
            <p:cNvSpPr>
              <a:spLocks noChangeArrowheads="1"/>
            </p:cNvSpPr>
            <p:nvPr/>
          </p:nvSpPr>
          <p:spPr bwMode="auto">
            <a:xfrm>
              <a:off x="1524" y="2305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2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80" name="Rectangle 24"/>
            <p:cNvSpPr>
              <a:spLocks noChangeArrowheads="1"/>
            </p:cNvSpPr>
            <p:nvPr/>
          </p:nvSpPr>
          <p:spPr bwMode="auto">
            <a:xfrm>
              <a:off x="1470" y="2432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1" name="Rectangle 25"/>
            <p:cNvSpPr>
              <a:spLocks noChangeArrowheads="1"/>
            </p:cNvSpPr>
            <p:nvPr/>
          </p:nvSpPr>
          <p:spPr bwMode="auto">
            <a:xfrm>
              <a:off x="1524" y="2432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2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2" name="Rectangle 26"/>
            <p:cNvSpPr>
              <a:spLocks noChangeArrowheads="1"/>
            </p:cNvSpPr>
            <p:nvPr/>
          </p:nvSpPr>
          <p:spPr bwMode="auto">
            <a:xfrm>
              <a:off x="1325" y="2441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7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83" name="Rectangle 27"/>
            <p:cNvSpPr>
              <a:spLocks noChangeArrowheads="1"/>
            </p:cNvSpPr>
            <p:nvPr/>
          </p:nvSpPr>
          <p:spPr bwMode="auto">
            <a:xfrm>
              <a:off x="1470" y="2599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4" name="Rectangle 28"/>
            <p:cNvSpPr>
              <a:spLocks noChangeArrowheads="1"/>
            </p:cNvSpPr>
            <p:nvPr/>
          </p:nvSpPr>
          <p:spPr bwMode="auto">
            <a:xfrm>
              <a:off x="1524" y="2599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4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5" name="Rectangle 29"/>
            <p:cNvSpPr>
              <a:spLocks noChangeArrowheads="1"/>
            </p:cNvSpPr>
            <p:nvPr/>
          </p:nvSpPr>
          <p:spPr bwMode="auto">
            <a:xfrm>
              <a:off x="1325" y="2595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6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86" name="Rectangle 30"/>
            <p:cNvSpPr>
              <a:spLocks noChangeArrowheads="1"/>
            </p:cNvSpPr>
            <p:nvPr/>
          </p:nvSpPr>
          <p:spPr bwMode="auto">
            <a:xfrm>
              <a:off x="1497" y="2735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7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7" name="Rectangle 31"/>
            <p:cNvSpPr>
              <a:spLocks noChangeArrowheads="1"/>
            </p:cNvSpPr>
            <p:nvPr/>
          </p:nvSpPr>
          <p:spPr bwMode="auto">
            <a:xfrm>
              <a:off x="1325" y="2730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88" name="Rectangle 32"/>
            <p:cNvSpPr>
              <a:spLocks noChangeArrowheads="1"/>
            </p:cNvSpPr>
            <p:nvPr/>
          </p:nvSpPr>
          <p:spPr bwMode="auto">
            <a:xfrm>
              <a:off x="1298" y="293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89" name="Rectangle 33"/>
            <p:cNvSpPr>
              <a:spLocks noChangeArrowheads="1"/>
            </p:cNvSpPr>
            <p:nvPr/>
          </p:nvSpPr>
          <p:spPr bwMode="auto">
            <a:xfrm>
              <a:off x="1352" y="293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8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90" name="Rectangle 34"/>
            <p:cNvSpPr>
              <a:spLocks noChangeArrowheads="1"/>
            </p:cNvSpPr>
            <p:nvPr/>
          </p:nvSpPr>
          <p:spPr bwMode="auto">
            <a:xfrm>
              <a:off x="1470" y="293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91" name="Rectangle 35"/>
            <p:cNvSpPr>
              <a:spLocks noChangeArrowheads="1"/>
            </p:cNvSpPr>
            <p:nvPr/>
          </p:nvSpPr>
          <p:spPr bwMode="auto">
            <a:xfrm>
              <a:off x="1524" y="293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8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92" name="Rectangle 36"/>
            <p:cNvSpPr>
              <a:spLocks noChangeArrowheads="1"/>
            </p:cNvSpPr>
            <p:nvPr/>
          </p:nvSpPr>
          <p:spPr bwMode="auto">
            <a:xfrm>
              <a:off x="1325" y="3074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93" name="Rectangle 37"/>
            <p:cNvSpPr>
              <a:spLocks noChangeArrowheads="1"/>
            </p:cNvSpPr>
            <p:nvPr/>
          </p:nvSpPr>
          <p:spPr bwMode="auto">
            <a:xfrm>
              <a:off x="1497" y="3070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4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94" name="Rectangle 38"/>
            <p:cNvSpPr>
              <a:spLocks noChangeArrowheads="1"/>
            </p:cNvSpPr>
            <p:nvPr/>
          </p:nvSpPr>
          <p:spPr bwMode="auto">
            <a:xfrm>
              <a:off x="1298" y="323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95" name="Rectangle 39"/>
            <p:cNvSpPr>
              <a:spLocks noChangeArrowheads="1"/>
            </p:cNvSpPr>
            <p:nvPr/>
          </p:nvSpPr>
          <p:spPr bwMode="auto">
            <a:xfrm>
              <a:off x="1352" y="323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00"/>
                  </a:solidFill>
                  <a:latin typeface="Helvetica" charset="0"/>
                </a:rPr>
                <a:t>0</a:t>
              </a:r>
              <a:endParaRPr lang="en-AU" sz="1800">
                <a:solidFill>
                  <a:srgbClr val="00FF00"/>
                </a:solidFill>
                <a:latin typeface="Helvetica" charset="0"/>
              </a:endParaRPr>
            </a:p>
          </p:txBody>
        </p:sp>
        <p:sp>
          <p:nvSpPr>
            <p:cNvPr id="1094696" name="Rectangle 40"/>
            <p:cNvSpPr>
              <a:spLocks noChangeArrowheads="1"/>
            </p:cNvSpPr>
            <p:nvPr/>
          </p:nvSpPr>
          <p:spPr bwMode="auto">
            <a:xfrm>
              <a:off x="1470" y="323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1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  <p:sp>
          <p:nvSpPr>
            <p:cNvPr id="1094697" name="Rectangle 41"/>
            <p:cNvSpPr>
              <a:spLocks noChangeArrowheads="1"/>
            </p:cNvSpPr>
            <p:nvPr/>
          </p:nvSpPr>
          <p:spPr bwMode="auto">
            <a:xfrm>
              <a:off x="1524" y="3237"/>
              <a:ext cx="7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/>
              <a:r>
                <a:rPr lang="en-AU">
                  <a:solidFill>
                    <a:srgbClr val="00FFFF"/>
                  </a:solidFill>
                  <a:latin typeface="Helvetica" charset="0"/>
                </a:rPr>
                <a:t>0</a:t>
              </a:r>
              <a:endParaRPr lang="en-AU" sz="1800">
                <a:solidFill>
                  <a:srgbClr val="00FFFF"/>
                </a:solidFill>
                <a:latin typeface="Helvetica" charset="0"/>
              </a:endParaRPr>
            </a:p>
          </p:txBody>
        </p:sp>
      </p:grpSp>
      <p:sp>
        <p:nvSpPr>
          <p:cNvPr id="1094698" name="Rectangle 42"/>
          <p:cNvSpPr>
            <a:spLocks noChangeArrowheads="1"/>
          </p:cNvSpPr>
          <p:nvPr/>
        </p:nvSpPr>
        <p:spPr bwMode="auto">
          <a:xfrm>
            <a:off x="1689100" y="2095500"/>
            <a:ext cx="12509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defTabSz="762000" eaLnBrk="0" hangingPunct="0"/>
            <a:r>
              <a:rPr lang="en-AU" sz="1900">
                <a:solidFill>
                  <a:srgbClr val="3366FF"/>
                </a:solidFill>
                <a:latin typeface="Helvetica" charset="0"/>
              </a:rPr>
              <a:t>Genotypes</a:t>
            </a:r>
            <a:endParaRPr lang="en-AU" sz="1400">
              <a:solidFill>
                <a:srgbClr val="3366FF"/>
              </a:solidFill>
              <a:latin typeface="Helvetica" charset="0"/>
            </a:endParaRPr>
          </a:p>
        </p:txBody>
      </p:sp>
      <p:sp>
        <p:nvSpPr>
          <p:cNvPr id="1094699" name="Rectangle 43"/>
          <p:cNvSpPr>
            <a:spLocks noChangeArrowheads="1"/>
          </p:cNvSpPr>
          <p:nvPr/>
        </p:nvSpPr>
        <p:spPr bwMode="auto">
          <a:xfrm>
            <a:off x="5649913" y="2095500"/>
            <a:ext cx="13049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defTabSz="762000" eaLnBrk="0" hangingPunct="0"/>
            <a:r>
              <a:rPr lang="en-AU" sz="1900">
                <a:solidFill>
                  <a:srgbClr val="3366FF"/>
                </a:solidFill>
                <a:latin typeface="Helvetica" charset="0"/>
              </a:rPr>
              <a:t>Haplotypes</a:t>
            </a:r>
            <a:endParaRPr lang="en-AU" sz="1400">
              <a:solidFill>
                <a:srgbClr val="3366FF"/>
              </a:solidFill>
              <a:latin typeface="Helvetica" charset="0"/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3124200" y="2538413"/>
            <a:ext cx="3951288" cy="3646487"/>
            <a:chOff x="1968" y="1147"/>
            <a:chExt cx="2489" cy="2297"/>
          </a:xfrm>
        </p:grpSpPr>
        <p:sp>
          <p:nvSpPr>
            <p:cNvPr id="1094701" name="Line 45"/>
            <p:cNvSpPr>
              <a:spLocks noChangeShapeType="1"/>
            </p:cNvSpPr>
            <p:nvPr/>
          </p:nvSpPr>
          <p:spPr bwMode="auto">
            <a:xfrm>
              <a:off x="2085" y="2174"/>
              <a:ext cx="1085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1968" y="1147"/>
              <a:ext cx="2489" cy="2297"/>
              <a:chOff x="1968" y="1147"/>
              <a:chExt cx="2489" cy="2297"/>
            </a:xfrm>
          </p:grpSpPr>
          <p:grpSp>
            <p:nvGrpSpPr>
              <p:cNvPr id="5" name="Group 47"/>
              <p:cNvGrpSpPr>
                <a:grpSpLocks/>
              </p:cNvGrpSpPr>
              <p:nvPr/>
            </p:nvGrpSpPr>
            <p:grpSpPr bwMode="auto">
              <a:xfrm>
                <a:off x="3451" y="1147"/>
                <a:ext cx="1006" cy="2297"/>
                <a:chOff x="3451" y="1147"/>
                <a:chExt cx="1006" cy="2297"/>
              </a:xfrm>
            </p:grpSpPr>
            <p:sp>
              <p:nvSpPr>
                <p:cNvPr id="1094704" name="Line 48"/>
                <p:cNvSpPr>
                  <a:spLocks noChangeShapeType="1"/>
                </p:cNvSpPr>
                <p:nvPr/>
              </p:nvSpPr>
              <p:spPr bwMode="auto">
                <a:xfrm>
                  <a:off x="3711" y="1147"/>
                  <a:ext cx="1" cy="2292"/>
                </a:xfrm>
                <a:prstGeom prst="line">
                  <a:avLst/>
                </a:prstGeom>
                <a:noFill/>
                <a:ln w="571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05" name="Line 49"/>
                <p:cNvSpPr>
                  <a:spLocks noChangeShapeType="1"/>
                </p:cNvSpPr>
                <p:nvPr/>
              </p:nvSpPr>
              <p:spPr bwMode="auto">
                <a:xfrm>
                  <a:off x="4208" y="1152"/>
                  <a:ext cx="1" cy="2291"/>
                </a:xfrm>
                <a:prstGeom prst="line">
                  <a:avLst/>
                </a:prstGeom>
                <a:noFill/>
                <a:ln w="5715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06" name="Oval 50"/>
                <p:cNvSpPr>
                  <a:spLocks noChangeArrowheads="1"/>
                </p:cNvSpPr>
                <p:nvPr/>
              </p:nvSpPr>
              <p:spPr bwMode="auto">
                <a:xfrm>
                  <a:off x="4169" y="1242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07" name="Oval 51"/>
                <p:cNvSpPr>
                  <a:spLocks noChangeArrowheads="1"/>
                </p:cNvSpPr>
                <p:nvPr/>
              </p:nvSpPr>
              <p:spPr bwMode="auto">
                <a:xfrm>
                  <a:off x="4169" y="1401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08" name="Oval 52"/>
                <p:cNvSpPr>
                  <a:spLocks noChangeArrowheads="1"/>
                </p:cNvSpPr>
                <p:nvPr/>
              </p:nvSpPr>
              <p:spPr bwMode="auto">
                <a:xfrm>
                  <a:off x="4168" y="1559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09" name="Oval 53"/>
                <p:cNvSpPr>
                  <a:spLocks noChangeArrowheads="1"/>
                </p:cNvSpPr>
                <p:nvPr/>
              </p:nvSpPr>
              <p:spPr bwMode="auto">
                <a:xfrm>
                  <a:off x="4168" y="1718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0" name="Oval 54"/>
                <p:cNvSpPr>
                  <a:spLocks noChangeArrowheads="1"/>
                </p:cNvSpPr>
                <p:nvPr/>
              </p:nvSpPr>
              <p:spPr bwMode="auto">
                <a:xfrm>
                  <a:off x="4168" y="1881"/>
                  <a:ext cx="63" cy="58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1" name="Oval 55"/>
                <p:cNvSpPr>
                  <a:spLocks noChangeArrowheads="1"/>
                </p:cNvSpPr>
                <p:nvPr/>
              </p:nvSpPr>
              <p:spPr bwMode="auto">
                <a:xfrm>
                  <a:off x="4169" y="2039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2" name="Oval 56"/>
                <p:cNvSpPr>
                  <a:spLocks noChangeArrowheads="1"/>
                </p:cNvSpPr>
                <p:nvPr/>
              </p:nvSpPr>
              <p:spPr bwMode="auto">
                <a:xfrm>
                  <a:off x="4168" y="2198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3" name="Oval 57"/>
                <p:cNvSpPr>
                  <a:spLocks noChangeArrowheads="1"/>
                </p:cNvSpPr>
                <p:nvPr/>
              </p:nvSpPr>
              <p:spPr bwMode="auto">
                <a:xfrm>
                  <a:off x="4169" y="2356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4" name="Oval 58"/>
                <p:cNvSpPr>
                  <a:spLocks noChangeArrowheads="1"/>
                </p:cNvSpPr>
                <p:nvPr/>
              </p:nvSpPr>
              <p:spPr bwMode="auto">
                <a:xfrm>
                  <a:off x="4171" y="2515"/>
                  <a:ext cx="58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5" name="Oval 59"/>
                <p:cNvSpPr>
                  <a:spLocks noChangeArrowheads="1"/>
                </p:cNvSpPr>
                <p:nvPr/>
              </p:nvSpPr>
              <p:spPr bwMode="auto">
                <a:xfrm>
                  <a:off x="4169" y="2678"/>
                  <a:ext cx="63" cy="58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6" name="Oval 60"/>
                <p:cNvSpPr>
                  <a:spLocks noChangeArrowheads="1"/>
                </p:cNvSpPr>
                <p:nvPr/>
              </p:nvSpPr>
              <p:spPr bwMode="auto">
                <a:xfrm>
                  <a:off x="4171" y="2836"/>
                  <a:ext cx="58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7" name="Oval 61"/>
                <p:cNvSpPr>
                  <a:spLocks noChangeArrowheads="1"/>
                </p:cNvSpPr>
                <p:nvPr/>
              </p:nvSpPr>
              <p:spPr bwMode="auto">
                <a:xfrm>
                  <a:off x="4169" y="2995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8" name="Oval 62"/>
                <p:cNvSpPr>
                  <a:spLocks noChangeArrowheads="1"/>
                </p:cNvSpPr>
                <p:nvPr/>
              </p:nvSpPr>
              <p:spPr bwMode="auto">
                <a:xfrm>
                  <a:off x="4171" y="3149"/>
                  <a:ext cx="58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19" name="Oval 63"/>
                <p:cNvSpPr>
                  <a:spLocks noChangeArrowheads="1"/>
                </p:cNvSpPr>
                <p:nvPr/>
              </p:nvSpPr>
              <p:spPr bwMode="auto">
                <a:xfrm>
                  <a:off x="4169" y="3303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" name="Group 64"/>
                <p:cNvGrpSpPr>
                  <a:grpSpLocks/>
                </p:cNvGrpSpPr>
                <p:nvPr/>
              </p:nvGrpSpPr>
              <p:grpSpPr bwMode="auto">
                <a:xfrm>
                  <a:off x="4329" y="1194"/>
                  <a:ext cx="128" cy="2250"/>
                  <a:chOff x="2630" y="1033"/>
                  <a:chExt cx="142" cy="2499"/>
                </a:xfrm>
              </p:grpSpPr>
              <p:sp>
                <p:nvSpPr>
                  <p:cNvPr id="1094721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1033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2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690" y="1033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3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3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1224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4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1405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5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2690" y="1405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5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6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159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4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7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1777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9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8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1958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2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29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2129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2690" y="2129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7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230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2690" y="230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2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3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247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7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4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2657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6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5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2843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6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3014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7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2690" y="3014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8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3180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4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2630" y="336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336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FF"/>
                        </a:solidFill>
                        <a:latin typeface="Helvetica" charset="0"/>
                      </a:rPr>
                      <a:t>0</a:t>
                    </a:r>
                    <a:endParaRPr lang="en-AU" sz="1800">
                      <a:solidFill>
                        <a:srgbClr val="00FFFF"/>
                      </a:solidFill>
                      <a:latin typeface="Helvetica" charset="0"/>
                    </a:endParaRPr>
                  </a:p>
                </p:txBody>
              </p:sp>
            </p:grpSp>
            <p:sp>
              <p:nvSpPr>
                <p:cNvPr id="1094741" name="Oval 85"/>
                <p:cNvSpPr>
                  <a:spLocks noChangeArrowheads="1"/>
                </p:cNvSpPr>
                <p:nvPr/>
              </p:nvSpPr>
              <p:spPr bwMode="auto">
                <a:xfrm>
                  <a:off x="3681" y="1238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2" name="Oval 86"/>
                <p:cNvSpPr>
                  <a:spLocks noChangeArrowheads="1"/>
                </p:cNvSpPr>
                <p:nvPr/>
              </p:nvSpPr>
              <p:spPr bwMode="auto">
                <a:xfrm>
                  <a:off x="3681" y="1396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3" name="Oval 87"/>
                <p:cNvSpPr>
                  <a:spLocks noChangeArrowheads="1"/>
                </p:cNvSpPr>
                <p:nvPr/>
              </p:nvSpPr>
              <p:spPr bwMode="auto">
                <a:xfrm>
                  <a:off x="3680" y="1555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4" name="Oval 88"/>
                <p:cNvSpPr>
                  <a:spLocks noChangeArrowheads="1"/>
                </p:cNvSpPr>
                <p:nvPr/>
              </p:nvSpPr>
              <p:spPr bwMode="auto">
                <a:xfrm>
                  <a:off x="3680" y="1713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5" name="Oval 89"/>
                <p:cNvSpPr>
                  <a:spLocks noChangeArrowheads="1"/>
                </p:cNvSpPr>
                <p:nvPr/>
              </p:nvSpPr>
              <p:spPr bwMode="auto">
                <a:xfrm>
                  <a:off x="3680" y="1876"/>
                  <a:ext cx="63" cy="59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6" name="Oval 90"/>
                <p:cNvSpPr>
                  <a:spLocks noChangeArrowheads="1"/>
                </p:cNvSpPr>
                <p:nvPr/>
              </p:nvSpPr>
              <p:spPr bwMode="auto">
                <a:xfrm>
                  <a:off x="3681" y="2035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7" name="Oval 91"/>
                <p:cNvSpPr>
                  <a:spLocks noChangeArrowheads="1"/>
                </p:cNvSpPr>
                <p:nvPr/>
              </p:nvSpPr>
              <p:spPr bwMode="auto">
                <a:xfrm>
                  <a:off x="3680" y="2193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8" name="Oval 92"/>
                <p:cNvSpPr>
                  <a:spLocks noChangeArrowheads="1"/>
                </p:cNvSpPr>
                <p:nvPr/>
              </p:nvSpPr>
              <p:spPr bwMode="auto">
                <a:xfrm>
                  <a:off x="3681" y="2352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49" name="Oval 93"/>
                <p:cNvSpPr>
                  <a:spLocks noChangeArrowheads="1"/>
                </p:cNvSpPr>
                <p:nvPr/>
              </p:nvSpPr>
              <p:spPr bwMode="auto">
                <a:xfrm>
                  <a:off x="3682" y="2510"/>
                  <a:ext cx="59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50" name="Oval 94"/>
                <p:cNvSpPr>
                  <a:spLocks noChangeArrowheads="1"/>
                </p:cNvSpPr>
                <p:nvPr/>
              </p:nvSpPr>
              <p:spPr bwMode="auto">
                <a:xfrm>
                  <a:off x="3681" y="2673"/>
                  <a:ext cx="63" cy="59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51" name="Oval 95"/>
                <p:cNvSpPr>
                  <a:spLocks noChangeArrowheads="1"/>
                </p:cNvSpPr>
                <p:nvPr/>
              </p:nvSpPr>
              <p:spPr bwMode="auto">
                <a:xfrm>
                  <a:off x="3682" y="2832"/>
                  <a:ext cx="59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52" name="Oval 96"/>
                <p:cNvSpPr>
                  <a:spLocks noChangeArrowheads="1"/>
                </p:cNvSpPr>
                <p:nvPr/>
              </p:nvSpPr>
              <p:spPr bwMode="auto">
                <a:xfrm>
                  <a:off x="3681" y="2990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53" name="Oval 97"/>
                <p:cNvSpPr>
                  <a:spLocks noChangeArrowheads="1"/>
                </p:cNvSpPr>
                <p:nvPr/>
              </p:nvSpPr>
              <p:spPr bwMode="auto">
                <a:xfrm>
                  <a:off x="3682" y="3144"/>
                  <a:ext cx="59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754" name="Oval 98"/>
                <p:cNvSpPr>
                  <a:spLocks noChangeArrowheads="1"/>
                </p:cNvSpPr>
                <p:nvPr/>
              </p:nvSpPr>
              <p:spPr bwMode="auto">
                <a:xfrm>
                  <a:off x="3681" y="3298"/>
                  <a:ext cx="63" cy="63"/>
                </a:xfrm>
                <a:prstGeom prst="ellipse">
                  <a:avLst/>
                </a:prstGeom>
                <a:solidFill>
                  <a:srgbClr val="FF1900"/>
                </a:solidFill>
                <a:ln w="7938">
                  <a:solidFill>
                    <a:srgbClr val="FF19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" name="Group 99"/>
                <p:cNvGrpSpPr>
                  <a:grpSpLocks/>
                </p:cNvGrpSpPr>
                <p:nvPr/>
              </p:nvGrpSpPr>
              <p:grpSpPr bwMode="auto">
                <a:xfrm>
                  <a:off x="3451" y="1212"/>
                  <a:ext cx="125" cy="2214"/>
                  <a:chOff x="1677" y="1053"/>
                  <a:chExt cx="139" cy="2459"/>
                </a:xfrm>
              </p:grpSpPr>
              <p:sp>
                <p:nvSpPr>
                  <p:cNvPr id="109475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1053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2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5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1234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6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1410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9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677" y="158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158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7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1787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1938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6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2124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9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2315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2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1677" y="248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6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48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2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677" y="2662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2662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4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2833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7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1677" y="302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7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302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8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7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707" y="3176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7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1677" y="334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1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  <p:sp>
                <p:nvSpPr>
                  <p:cNvPr id="109477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737" y="3341"/>
                    <a:ext cx="79" cy="1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defTabSz="762000" eaLnBrk="0" hangingPunct="0"/>
                    <a:r>
                      <a:rPr lang="en-AU">
                        <a:solidFill>
                          <a:srgbClr val="00FF00"/>
                        </a:solidFill>
                        <a:latin typeface="Helvetica" charset="0"/>
                      </a:rPr>
                      <a:t>0</a:t>
                    </a:r>
                    <a:endParaRPr lang="en-AU" sz="1800">
                      <a:solidFill>
                        <a:srgbClr val="00FF00"/>
                      </a:solidFill>
                      <a:latin typeface="Helvetica" charset="0"/>
                    </a:endParaRPr>
                  </a:p>
                </p:txBody>
              </p:sp>
            </p:grpSp>
          </p:grpSp>
          <p:sp>
            <p:nvSpPr>
              <p:cNvPr id="1094775" name="Text Box 119"/>
              <p:cNvSpPr txBox="1">
                <a:spLocks noChangeArrowheads="1"/>
              </p:cNvSpPr>
              <p:nvPr/>
            </p:nvSpPr>
            <p:spPr bwMode="auto">
              <a:xfrm>
                <a:off x="1968" y="1907"/>
                <a:ext cx="1220" cy="5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defTabSz="762000" eaLnBrk="0" hangingPunct="0"/>
                <a:r>
                  <a:rPr lang="en-AU" sz="1800" dirty="0">
                    <a:solidFill>
                      <a:srgbClr val="FF9966"/>
                    </a:solidFill>
                    <a:latin typeface="Helvetica" charset="0"/>
                  </a:rPr>
                  <a:t>Haplotype</a:t>
                </a:r>
              </a:p>
              <a:p>
                <a:pPr algn="ctr" defTabSz="762000" eaLnBrk="0" hangingPunct="0"/>
                <a:endParaRPr lang="en-AU" sz="1800" dirty="0">
                  <a:solidFill>
                    <a:srgbClr val="FF9966"/>
                  </a:solidFill>
                  <a:latin typeface="Helvetica" charset="0"/>
                </a:endParaRPr>
              </a:p>
              <a:p>
                <a:pPr algn="ctr" defTabSz="762000" eaLnBrk="0" hangingPunct="0"/>
                <a:r>
                  <a:rPr lang="en-AU" sz="1800" dirty="0">
                    <a:solidFill>
                      <a:srgbClr val="FF9966"/>
                    </a:solidFill>
                    <a:latin typeface="Helvetica" charset="0"/>
                  </a:rPr>
                  <a:t>Re-construction</a:t>
                </a:r>
              </a:p>
            </p:txBody>
          </p:sp>
        </p:grpSp>
      </p:grpSp>
      <p:sp>
        <p:nvSpPr>
          <p:cNvPr id="1094778" name="Text Box 122"/>
          <p:cNvSpPr txBox="1">
            <a:spLocks noChangeArrowheads="1"/>
          </p:cNvSpPr>
          <p:nvPr/>
        </p:nvSpPr>
        <p:spPr bwMode="auto">
          <a:xfrm>
            <a:off x="4994275" y="6251615"/>
            <a:ext cx="3063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3366FF"/>
                </a:solidFill>
                <a:latin typeface="Helvetica" charset="0"/>
              </a:rPr>
              <a:t>Chromosome phase is known</a:t>
            </a:r>
          </a:p>
        </p:txBody>
      </p:sp>
      <p:sp>
        <p:nvSpPr>
          <p:cNvPr id="1094779" name="Text Box 123"/>
          <p:cNvSpPr txBox="1">
            <a:spLocks noChangeArrowheads="1"/>
          </p:cNvSpPr>
          <p:nvPr/>
        </p:nvSpPr>
        <p:spPr bwMode="auto">
          <a:xfrm>
            <a:off x="917575" y="6235121"/>
            <a:ext cx="3311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3366FF"/>
                </a:solidFill>
                <a:latin typeface="Helvetica" charset="0"/>
              </a:rPr>
              <a:t>Chromosome phase is unknown</a:t>
            </a:r>
          </a:p>
        </p:txBody>
      </p:sp>
      <p:sp>
        <p:nvSpPr>
          <p:cNvPr id="1094780" name="Rectangle 1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/>
              <a:t>Haplotype and Genotype</a:t>
            </a:r>
            <a:endParaRPr lang="en-US" sz="4000" dirty="0"/>
          </a:p>
        </p:txBody>
      </p:sp>
      <p:sp>
        <p:nvSpPr>
          <p:cNvPr id="1094781" name="Rectangle 12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 collection of alleles derived from the same chromosome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8888" y="3467100"/>
          <a:ext cx="6096000" cy="2773680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Power (multi-trait)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FDR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GFlasso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plink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Sum-rank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0.748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Screen &amp; Clean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0.780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0.153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Lasso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0.991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0D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Forward Selection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erpetua" charset="0"/>
                          <a:ea typeface="SimSun" pitchFamily="2" charset="-122"/>
                          <a:cs typeface="SimSun" pitchFamily="2" charset="-122"/>
                        </a:rPr>
                        <a:t>0.867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9E9"/>
                    </a:solidFill>
                  </a:tcPr>
                </a:tc>
              </a:tr>
            </a:tbl>
          </a:graphicData>
        </a:graphic>
      </p:graphicFrame>
      <p:sp>
        <p:nvSpPr>
          <p:cNvPr id="113700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>
            <a:prstTxWarp prst="textNoShape">
              <a:avLst/>
            </a:prstTxWarp>
          </a:bodyPr>
          <a:lstStyle/>
          <a:p>
            <a:pPr algn="ctr"/>
            <a:fld id="{8515BA2F-1E43-F74E-BA32-9B09A4ED34D7}" type="slidenum">
              <a:rPr lang="zh-CN" altLang="en-US" sz="1100" b="0">
                <a:solidFill>
                  <a:srgbClr val="FFFFFF"/>
                </a:solidFill>
                <a:latin typeface="Franklin Gothic Book" charset="0"/>
                <a:ea typeface="幼圆" charset="0"/>
                <a:cs typeface="幼圆" charset="0"/>
              </a:rPr>
              <a:pPr algn="ctr"/>
              <a:t>210</a:t>
            </a:fld>
            <a:endParaRPr lang="en-US" altLang="zh-CN" sz="1100" b="0">
              <a:solidFill>
                <a:srgbClr val="FFFFFF"/>
              </a:solidFill>
              <a:latin typeface="Franklin Gothic Book" charset="0"/>
              <a:ea typeface="幼圆" charset="0"/>
              <a:cs typeface="幼圆" charset="0"/>
            </a:endParaRPr>
          </a:p>
        </p:txBody>
      </p:sp>
      <p:sp>
        <p:nvSpPr>
          <p:cNvPr id="113701" name="Rectangle 4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z="800">
              <a:latin typeface="Arial" charset="0"/>
            </a:endParaRPr>
          </a:p>
          <a:p>
            <a:r>
              <a:rPr lang="en-US">
                <a:latin typeface="Arial" charset="0"/>
              </a:rPr>
              <a:t>Incorporating more information leads to enhanced discovery and lower false discovery (results from simulation test)</a:t>
            </a:r>
          </a:p>
          <a:p>
            <a:pPr lvl="1"/>
            <a:r>
              <a:rPr lang="en-US">
                <a:latin typeface="Arial" charset="0"/>
              </a:rPr>
              <a:t>If our underlying model is correct!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113702" name="Rectangle 45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z="800" b="1">
                <a:ea typeface="幼圆" charset="0"/>
                <a:cs typeface="幼圆" charset="0"/>
              </a:rPr>
              <a:t/>
            </a:r>
            <a:br>
              <a:rPr lang="en-US" sz="800" b="1">
                <a:ea typeface="幼圆" charset="0"/>
                <a:cs typeface="幼圆" charset="0"/>
              </a:rPr>
            </a:br>
            <a:r>
              <a:rPr lang="en-US" sz="3800" b="1">
                <a:ea typeface="幼圆" charset="0"/>
                <a:cs typeface="幼圆" charset="0"/>
              </a:rPr>
              <a:t>Summary: why care about structure?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smtClean="0"/>
              <a:t>Linkage disequilibrium</a:t>
            </a:r>
          </a:p>
          <a:p>
            <a:pPr lvl="1"/>
            <a:r>
              <a:rPr lang="en-US" dirty="0" smtClean="0"/>
              <a:t>Population structure</a:t>
            </a:r>
          </a:p>
          <a:p>
            <a:pPr lvl="1"/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Transcriptome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dirty="0" smtClean="0"/>
              <a:t>Pathway-based statistical tests</a:t>
            </a:r>
          </a:p>
          <a:p>
            <a:pPr lvl="2"/>
            <a:r>
              <a:rPr lang="en-US" dirty="0" smtClean="0"/>
              <a:t>Leveraging gene expression network</a:t>
            </a:r>
          </a:p>
          <a:p>
            <a:pPr lvl="2"/>
            <a:r>
              <a:rPr lang="en-US" dirty="0" smtClean="0"/>
              <a:t>Leveraging gene expression tree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Phenome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1"/>
            <a:r>
              <a:rPr lang="en-US" dirty="0" smtClean="0"/>
              <a:t>Dynamic trait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Two-way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E46C0A"/>
                </a:solidFill>
              </a:rPr>
              <a:t>Three-way </a:t>
            </a:r>
            <a:r>
              <a:rPr lang="en-US" dirty="0" smtClean="0"/>
              <a:t>structured association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Visualization software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5796182"/>
            <a:ext cx="8229600" cy="553468"/>
          </a:xfrm>
          <a:prstGeom prst="rect">
            <a:avLst/>
          </a:prstGeom>
          <a:noFill/>
          <a:ln w="3175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"/>
          <p:cNvGrpSpPr/>
          <p:nvPr/>
        </p:nvGrpSpPr>
        <p:grpSpPr>
          <a:xfrm>
            <a:off x="8178337" y="1742412"/>
            <a:ext cx="336499" cy="339296"/>
            <a:chOff x="142876" y="3933568"/>
            <a:chExt cx="420624" cy="424120"/>
          </a:xfrm>
        </p:grpSpPr>
        <p:sp>
          <p:nvSpPr>
            <p:cNvPr id="7" name="Oval 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8218441" y="2832612"/>
            <a:ext cx="336499" cy="339296"/>
            <a:chOff x="142876" y="3933568"/>
            <a:chExt cx="420624" cy="424120"/>
          </a:xfrm>
        </p:grpSpPr>
        <p:sp>
          <p:nvSpPr>
            <p:cNvPr id="10" name="Oval 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8218441" y="4085635"/>
            <a:ext cx="336499" cy="339296"/>
            <a:chOff x="142876" y="3933568"/>
            <a:chExt cx="420624" cy="424120"/>
          </a:xfrm>
        </p:grpSpPr>
        <p:sp>
          <p:nvSpPr>
            <p:cNvPr id="13" name="Oval 1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23600" y="4692876"/>
            <a:ext cx="336499" cy="339296"/>
            <a:chOff x="142876" y="3933568"/>
            <a:chExt cx="420624" cy="424120"/>
          </a:xfrm>
        </p:grpSpPr>
        <p:sp>
          <p:nvSpPr>
            <p:cNvPr id="16" name="Oval 1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5661879" y="4692876"/>
            <a:ext cx="336499" cy="339296"/>
            <a:chOff x="142876" y="3933568"/>
            <a:chExt cx="420624" cy="424120"/>
          </a:xfrm>
        </p:grpSpPr>
        <p:sp>
          <p:nvSpPr>
            <p:cNvPr id="19" name="Oval 1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330880" y="4674892"/>
            <a:ext cx="336499" cy="339296"/>
            <a:chOff x="142876" y="3933568"/>
            <a:chExt cx="420624" cy="424120"/>
          </a:xfrm>
        </p:grpSpPr>
        <p:sp>
          <p:nvSpPr>
            <p:cNvPr id="22" name="Oval 21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954176" y="4674892"/>
            <a:ext cx="336499" cy="339296"/>
            <a:chOff x="142876" y="3933568"/>
            <a:chExt cx="420624" cy="424120"/>
          </a:xfrm>
        </p:grpSpPr>
        <p:sp>
          <p:nvSpPr>
            <p:cNvPr id="25" name="Oval 24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587694" y="4669529"/>
            <a:ext cx="336499" cy="339296"/>
            <a:chOff x="142876" y="3933568"/>
            <a:chExt cx="420624" cy="424120"/>
          </a:xfrm>
        </p:grpSpPr>
        <p:sp>
          <p:nvSpPr>
            <p:cNvPr id="28" name="Oval 2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8224916" y="4674892"/>
            <a:ext cx="336499" cy="339296"/>
            <a:chOff x="142876" y="3933568"/>
            <a:chExt cx="420624" cy="424120"/>
          </a:xfrm>
        </p:grpSpPr>
        <p:sp>
          <p:nvSpPr>
            <p:cNvPr id="31" name="Oval 3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97435" y="487046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87431" y="4855656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7157" y="485724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39"/>
          <p:cNvGrpSpPr/>
          <p:nvPr/>
        </p:nvGrpSpPr>
        <p:grpSpPr>
          <a:xfrm>
            <a:off x="6954176" y="5158016"/>
            <a:ext cx="336499" cy="339296"/>
            <a:chOff x="142876" y="3933568"/>
            <a:chExt cx="420624" cy="424120"/>
          </a:xfrm>
        </p:grpSpPr>
        <p:sp>
          <p:nvSpPr>
            <p:cNvPr id="37" name="Oval 3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8208408" y="5163379"/>
            <a:ext cx="336499" cy="339296"/>
            <a:chOff x="142876" y="3933568"/>
            <a:chExt cx="420624" cy="424120"/>
          </a:xfrm>
        </p:grpSpPr>
        <p:sp>
          <p:nvSpPr>
            <p:cNvPr id="40" name="Oval 3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45"/>
          <p:cNvGrpSpPr/>
          <p:nvPr/>
        </p:nvGrpSpPr>
        <p:grpSpPr>
          <a:xfrm>
            <a:off x="7592455" y="5421499"/>
            <a:ext cx="336499" cy="339296"/>
            <a:chOff x="142876" y="3933568"/>
            <a:chExt cx="420624" cy="424120"/>
          </a:xfrm>
        </p:grpSpPr>
        <p:sp>
          <p:nvSpPr>
            <p:cNvPr id="43" name="Oval 4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7324095" y="5338843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28954" y="5452986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7302319" y="5386699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</a:t>
            </a:r>
            <a:r>
              <a:rPr lang="en-US" dirty="0" err="1" smtClean="0"/>
              <a:t>Softwares</a:t>
            </a:r>
            <a:r>
              <a:rPr lang="en-US" dirty="0" smtClean="0"/>
              <a:t> for Association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5695"/>
            <a:ext cx="8229600" cy="4525963"/>
          </a:xfrm>
        </p:spPr>
        <p:txBody>
          <a:bodyPr/>
          <a:lstStyle/>
          <a:p>
            <a:r>
              <a:rPr lang="en-US" dirty="0" smtClean="0"/>
              <a:t>GoldSurfer2 </a:t>
            </a:r>
            <a:r>
              <a:rPr lang="en-US" sz="1400" dirty="0" smtClean="0"/>
              <a:t>http://www.well.ox.ac.uk/gs2</a:t>
            </a:r>
          </a:p>
          <a:p>
            <a:r>
              <a:rPr lang="en-US" dirty="0" err="1" smtClean="0"/>
              <a:t>GoldenHelix</a:t>
            </a:r>
            <a:r>
              <a:rPr lang="en-US" dirty="0" smtClean="0"/>
              <a:t>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www.goldenhelix.com</a:t>
            </a:r>
            <a:r>
              <a:rPr lang="en-US" sz="1400" dirty="0" smtClean="0"/>
              <a:t>/</a:t>
            </a:r>
          </a:p>
          <a:p>
            <a:r>
              <a:rPr lang="en-US" dirty="0" smtClean="0"/>
              <a:t>GWAS GUI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www.sph.umich.edu/csg/weich/browser</a:t>
            </a:r>
            <a:r>
              <a:rPr lang="en-US" sz="1400" dirty="0" smtClean="0"/>
              <a:t>/ </a:t>
            </a:r>
          </a:p>
          <a:p>
            <a:r>
              <a:rPr lang="en-US" dirty="0" smtClean="0"/>
              <a:t>MAVEN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cbc.case.edu/maven/home.do</a:t>
            </a:r>
            <a:endParaRPr lang="en-US" sz="1400" dirty="0" smtClean="0"/>
          </a:p>
          <a:p>
            <a:r>
              <a:rPr lang="en-US" dirty="0" smtClean="0"/>
              <a:t>Association Viewer </a:t>
            </a:r>
            <a:r>
              <a:rPr lang="en-US" sz="1400" dirty="0" err="1" smtClean="0"/>
              <a:t>http://www.improvedoutcomes.com/docs/WebSiteDocs/Plots/Classification_and_Prediction/SLAM_Assocation_Viewer.htm</a:t>
            </a:r>
            <a:r>
              <a:rPr lang="en-US" sz="1400" dirty="0" smtClean="0"/>
              <a:t> </a:t>
            </a:r>
          </a:p>
          <a:p>
            <a:r>
              <a:rPr lang="en-US" dirty="0" err="1" smtClean="0"/>
              <a:t>eQTLexplorer</a:t>
            </a:r>
            <a:r>
              <a:rPr lang="en-US" dirty="0" smtClean="0"/>
              <a:t>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web.bioinformatics.ic.ac.uk/eqtlexplorer</a:t>
            </a:r>
            <a:r>
              <a:rPr lang="en-US" sz="1400" dirty="0" smtClean="0"/>
              <a:t>/</a:t>
            </a:r>
          </a:p>
          <a:p>
            <a:r>
              <a:rPr lang="en-US" dirty="0" err="1" smtClean="0"/>
              <a:t>eQTL</a:t>
            </a:r>
            <a:r>
              <a:rPr lang="en-US" dirty="0" smtClean="0"/>
              <a:t> Viewer </a:t>
            </a:r>
            <a:r>
              <a:rPr lang="en-US" sz="1400" dirty="0" smtClean="0"/>
              <a:t>http://</a:t>
            </a:r>
            <a:r>
              <a:rPr lang="en-US" sz="1400" dirty="0" err="1" smtClean="0"/>
              <a:t>statgen.ncsu.edu/eQTLViewer/svgHome.html</a:t>
            </a:r>
            <a:endParaRPr lang="en-US" sz="1400" dirty="0"/>
          </a:p>
        </p:txBody>
      </p:sp>
      <p:pic>
        <p:nvPicPr>
          <p:cNvPr id="1027" name="Picture 3" descr="C:\Users\ARCurtis\AppData\Local\Microsoft\Windows\Temporary Internet Files\Content.IE5\HCTQDCDR\MP90038795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236737" y="4992204"/>
            <a:ext cx="2450063" cy="1747712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RCurtis\AppData\Local\Microsoft\Windows\Temporary Internet Files\Content.IE5\XS1SB57M\MC91021638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46505" y="5448587"/>
            <a:ext cx="1682940" cy="1466142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175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84" y="274638"/>
            <a:ext cx="8229600" cy="1143000"/>
          </a:xfrm>
        </p:spPr>
        <p:txBody>
          <a:bodyPr/>
          <a:lstStyle/>
          <a:p>
            <a:r>
              <a:rPr lang="en-US" dirty="0" smtClean="0"/>
              <a:t>GoldSurfer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399" y="1447800"/>
            <a:ext cx="4602089" cy="4525848"/>
          </a:xfrm>
        </p:spPr>
        <p:txBody>
          <a:bodyPr/>
          <a:lstStyle/>
          <a:p>
            <a:r>
              <a:rPr lang="en-US" dirty="0" smtClean="0"/>
              <a:t>Developed by </a:t>
            </a:r>
            <a:r>
              <a:rPr lang="en-US" dirty="0" err="1" smtClean="0"/>
              <a:t>Glaxo</a:t>
            </a:r>
            <a:r>
              <a:rPr lang="en-US" dirty="0" smtClean="0"/>
              <a:t> SmithKline and Oxford University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Explore genome LD structure </a:t>
            </a:r>
          </a:p>
          <a:p>
            <a:pPr lvl="1"/>
            <a:r>
              <a:rPr lang="en-US" dirty="0" smtClean="0"/>
              <a:t>Standard statistical tests for association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Runs locally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105" descr="Description: C:\Users\ARCurtis\Documents\Work\GS2mainG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516488" y="591058"/>
            <a:ext cx="3627512" cy="2580767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06" descr="Description: C:\Users\ARCurtis\Documents\Work\GS2genom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2747"/>
          <a:stretch>
            <a:fillRect/>
          </a:stretch>
        </p:blipFill>
        <p:spPr bwMode="auto">
          <a:xfrm>
            <a:off x="5516488" y="3732098"/>
            <a:ext cx="3612976" cy="2898546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04" descr="Description: C:\Users\ARCurtis\Documents\Work\GS2ldB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450090" y="4929272"/>
            <a:ext cx="2879240" cy="1884111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819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Tahoma" pitchFamily="34" charset="0"/>
                <a:ea typeface="Calibri" pitchFamily="34" charset="0"/>
                <a:cs typeface="Tahoma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Tahoma" pitchFamily="34" charset="0"/>
                <a:ea typeface="Calibri" pitchFamily="34" charset="0"/>
                <a:cs typeface="Tahoma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452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625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678738" cy="1143000"/>
          </a:xfrm>
        </p:spPr>
        <p:txBody>
          <a:bodyPr/>
          <a:lstStyle/>
          <a:p>
            <a:r>
              <a:rPr lang="en-US" dirty="0" smtClean="0"/>
              <a:t>Golden Helix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39589" y="1426444"/>
            <a:ext cx="7772400" cy="4572000"/>
          </a:xfrm>
        </p:spPr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Standard conventional association tests</a:t>
            </a:r>
          </a:p>
          <a:p>
            <a:pPr lvl="1"/>
            <a:r>
              <a:rPr lang="en-US" dirty="0" smtClean="0"/>
              <a:t>Links to external data sources</a:t>
            </a:r>
          </a:p>
          <a:p>
            <a:pPr lvl="1"/>
            <a:r>
              <a:rPr lang="en-US" dirty="0" smtClean="0"/>
              <a:t>Fast computation and storage</a:t>
            </a:r>
          </a:p>
          <a:p>
            <a:pPr lvl="1"/>
            <a:r>
              <a:rPr lang="en-US" dirty="0" smtClean="0"/>
              <a:t>Data management</a:t>
            </a:r>
          </a:p>
          <a:p>
            <a:pPr lvl="1"/>
            <a:r>
              <a:rPr lang="en-US" dirty="0" smtClean="0"/>
              <a:t>Quality assurance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Case/control methodology</a:t>
            </a:r>
          </a:p>
          <a:p>
            <a:pPr lvl="1"/>
            <a:endParaRPr lang="en-US" dirty="0" smtClean="0"/>
          </a:p>
        </p:txBody>
      </p:sp>
      <p:pic>
        <p:nvPicPr>
          <p:cNvPr id="3076" name="Picture 251" descr="Description: LD plot with Haplotypes">
            <a:hlinkClick r:id="rId2" tooltip="&quot;Shown here are two LD plots of the same HapMap population, which were generated using  two different Affymetrix arrays. 500K is on top and 6.0 on the bottom.&quot;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669847" y="1022003"/>
            <a:ext cx="2371720" cy="1437406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257" descr="Description: Histograms">
            <a:hlinkClick r:id="rId4" tooltip="&quot;Two histograms plots are stacked and aligned within the same plot viewer interface to illustrate the difference of X chromosome log ratios that were normalized in sample versus those normalized using HapMap samples. &quot;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657872" y="4878344"/>
            <a:ext cx="3089143" cy="1872208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159" descr="Description: Spreadsheet editing and genotype recoding windows.">
            <a:hlinkClick r:id="rId6" tooltip="&quot;SVS 7 enables you to manipulate large-scale data quickly and easily. From spreadsheet editing to recoding genotypes to merging public data sets with your own, you've never experienced large-scale data manipulation like this.&quot;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747015" y="4538687"/>
            <a:ext cx="3404496" cy="2319313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54" descr="Description: Manhattan Plot">
            <a:hlinkClick r:id="rId8" tooltip="&quot;Whole genome Manhattan plot of SNP association p-values. &quot;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847313" y="2540695"/>
            <a:ext cx="3296687" cy="1997992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6198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Developed by Center for Statistical Genetics, U of Michigan</a:t>
            </a:r>
          </a:p>
          <a:p>
            <a:endParaRPr lang="en-US" dirty="0" smtClean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Manages huge datasets – </a:t>
            </a:r>
          </a:p>
          <a:p>
            <a:pPr marL="319088" lvl="1" indent="0">
              <a:buNone/>
            </a:pPr>
            <a:r>
              <a:rPr lang="en-US" dirty="0"/>
              <a:t> </a:t>
            </a:r>
            <a:r>
              <a:rPr lang="en-US" dirty="0" smtClean="0"/>
              <a:t>  including large gene expression </a:t>
            </a:r>
          </a:p>
          <a:p>
            <a:pPr marL="319088" lvl="1" indent="0">
              <a:buNone/>
            </a:pPr>
            <a:r>
              <a:rPr lang="en-US" dirty="0"/>
              <a:t> </a:t>
            </a:r>
            <a:r>
              <a:rPr lang="en-US" dirty="0" smtClean="0"/>
              <a:t>  datasets</a:t>
            </a:r>
          </a:p>
          <a:p>
            <a:pPr lvl="1"/>
            <a:r>
              <a:rPr lang="en-US" dirty="0" smtClean="0"/>
              <a:t>Results in a graph or tabular form</a:t>
            </a:r>
          </a:p>
          <a:p>
            <a:pPr lvl="1"/>
            <a:r>
              <a:rPr lang="en-US" dirty="0" smtClean="0"/>
              <a:t>Searching based on trait or locus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Must import your own association results</a:t>
            </a:r>
          </a:p>
          <a:p>
            <a:pPr lvl="1"/>
            <a:r>
              <a:rPr lang="en-US" dirty="0" smtClean="0"/>
              <a:t>Cannot view structure in the gene expression</a:t>
            </a:r>
          </a:p>
          <a:p>
            <a:pPr lvl="1"/>
            <a:r>
              <a:rPr lang="en-US" dirty="0" smtClean="0"/>
              <a:t>Limited visualizations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583061" y="2086400"/>
            <a:ext cx="42100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431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</a:t>
            </a:r>
            <a:r>
              <a:rPr lang="en-US" dirty="0" err="1" smtClean="0"/>
              <a:t>AssociationViewer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225552" cy="339294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Similar to GWAS GUI, but only for case/control studies</a:t>
            </a:r>
          </a:p>
          <a:p>
            <a:r>
              <a:rPr lang="en-US" dirty="0" smtClean="0"/>
              <a:t>Maven links to external databases</a:t>
            </a:r>
          </a:p>
          <a:p>
            <a:r>
              <a:rPr lang="en-US" dirty="0" err="1" smtClean="0"/>
              <a:t>AssociationViewer</a:t>
            </a:r>
            <a:r>
              <a:rPr lang="en-US" dirty="0" smtClean="0"/>
              <a:t> has advanced memory management capability.</a:t>
            </a:r>
            <a:endParaRPr lang="en-US" dirty="0"/>
          </a:p>
        </p:txBody>
      </p:sp>
      <p:pic>
        <p:nvPicPr>
          <p:cNvPr id="6146" name="Picture 2" descr="An external file that holds a picture, illustration, etc.&#10;Object name is btp641f1.jpg Object name is btp641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40768"/>
            <a:ext cx="4619625" cy="4791076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5819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eQTL</a:t>
            </a:r>
            <a:r>
              <a:rPr lang="en-US" dirty="0" smtClean="0"/>
              <a:t> Explorer and </a:t>
            </a:r>
            <a:r>
              <a:rPr lang="en-US" dirty="0" err="1" smtClean="0"/>
              <a:t>eQTL</a:t>
            </a:r>
            <a:r>
              <a:rPr lang="en-US" dirty="0" smtClean="0"/>
              <a:t> 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630626"/>
          </a:xfrm>
        </p:spPr>
        <p:txBody>
          <a:bodyPr/>
          <a:lstStyle/>
          <a:p>
            <a:r>
              <a:rPr lang="en-US" dirty="0" smtClean="0"/>
              <a:t>Features – can explore </a:t>
            </a:r>
            <a:r>
              <a:rPr lang="en-US" dirty="0" err="1" smtClean="0"/>
              <a:t>eQTL</a:t>
            </a:r>
            <a:r>
              <a:rPr lang="en-US" dirty="0" smtClean="0"/>
              <a:t> results, link out to external information</a:t>
            </a:r>
          </a:p>
        </p:txBody>
      </p:sp>
      <p:pic>
        <p:nvPicPr>
          <p:cNvPr id="717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78426"/>
            <a:ext cx="2907804" cy="3230894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biomedcentral.com/content/figures/1471-2105-8-7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06440"/>
            <a:ext cx="3885657" cy="3024336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6414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GenAMap: Structured Association Mapping Workflow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940" t="15303" r="1724" b="14443"/>
          <a:stretch/>
        </p:blipFill>
        <p:spPr bwMode="auto">
          <a:xfrm>
            <a:off x="838200" y="2057400"/>
            <a:ext cx="7467600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2057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GenAMap automates and replaces many steps in a typical structured association mapping analysis workflow. 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6277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GenAMap: Data Management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40817"/>
            <a:ext cx="2127005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336" t="7329" r="68139" b="37131"/>
          <a:stretch/>
        </p:blipFill>
        <p:spPr bwMode="auto">
          <a:xfrm>
            <a:off x="4593853" y="1143000"/>
            <a:ext cx="3022849" cy="362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53200" y="4840816"/>
            <a:ext cx="655385" cy="905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546068" y="4087284"/>
            <a:ext cx="639233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9466" y="2895600"/>
            <a:ext cx="2759057" cy="144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atabase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171163" y="4248697"/>
            <a:ext cx="1029238" cy="1465439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Right Arrow 5"/>
          <p:cNvSpPr/>
          <p:nvPr/>
        </p:nvSpPr>
        <p:spPr>
          <a:xfrm>
            <a:off x="1426095" y="3993093"/>
            <a:ext cx="685800" cy="9503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180" y="4840817"/>
            <a:ext cx="1986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is uploaded and stored on an external database for fast processing and collaborative work.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5043838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GenAMap supports multiple file formats: delimited text, .PED, and .BED files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8537" y="1524000"/>
            <a:ext cx="351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GenAMap organizes genome, phenome, and association data with the corresponding structures. 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967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28850" y="1657350"/>
            <a:ext cx="3105150" cy="3448050"/>
            <a:chOff x="1415" y="893"/>
            <a:chExt cx="1956" cy="2172"/>
          </a:xfrm>
        </p:grpSpPr>
        <p:sp>
          <p:nvSpPr>
            <p:cNvPr id="1036291" name="Line 3"/>
            <p:cNvSpPr>
              <a:spLocks noChangeShapeType="1"/>
            </p:cNvSpPr>
            <p:nvPr/>
          </p:nvSpPr>
          <p:spPr bwMode="auto">
            <a:xfrm rot="16200000">
              <a:off x="2950" y="264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415" y="893"/>
              <a:ext cx="1956" cy="2172"/>
              <a:chOff x="1415" y="893"/>
              <a:chExt cx="1956" cy="2172"/>
            </a:xfrm>
          </p:grpSpPr>
          <p:sp>
            <p:nvSpPr>
              <p:cNvPr id="1036293" name="Line 5"/>
              <p:cNvSpPr>
                <a:spLocks noChangeShapeType="1"/>
              </p:cNvSpPr>
              <p:nvPr/>
            </p:nvSpPr>
            <p:spPr bwMode="auto">
              <a:xfrm rot="16200000" flipV="1">
                <a:off x="1870" y="2432"/>
                <a:ext cx="192" cy="8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294" name="AutoShape 6"/>
              <p:cNvSpPr>
                <a:spLocks noChangeArrowheads="1"/>
              </p:cNvSpPr>
              <p:nvPr/>
            </p:nvSpPr>
            <p:spPr bwMode="auto">
              <a:xfrm>
                <a:off x="2429" y="2942"/>
                <a:ext cx="399" cy="123"/>
              </a:xfrm>
              <a:prstGeom prst="rightArrow">
                <a:avLst>
                  <a:gd name="adj1" fmla="val 50000"/>
                  <a:gd name="adj2" fmla="val 8109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 useBgFill="1">
            <p:nvSpPr>
              <p:cNvPr id="1036295" name="Text Box 7"/>
              <p:cNvSpPr txBox="1">
                <a:spLocks noChangeArrowheads="1"/>
              </p:cNvSpPr>
              <p:nvPr/>
            </p:nvSpPr>
            <p:spPr bwMode="auto">
              <a:xfrm rot="21600000">
                <a:off x="1415" y="893"/>
                <a:ext cx="1956" cy="1898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FF33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C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FF33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C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endParaRPr lang="en-US" altLang="zh-CN" sz="2400" dirty="0">
                  <a:solidFill>
                    <a:schemeClr val="accent2"/>
                  </a:solidFill>
                  <a:latin typeface="Courier New" charset="0"/>
                  <a:ea typeface="SimSun" pitchFamily="2" charset="-122"/>
                  <a:cs typeface="Arial" charset="0"/>
                </a:endParaRP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FF66CC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A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FF33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C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FF66CC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A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FF66CC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A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FF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FF66CC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A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  <a:p>
                <a:pPr eaLnBrk="0" hangingPunct="0"/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GAT</a:t>
                </a:r>
                <a:r>
                  <a:rPr lang="en-US" altLang="zh-CN" sz="2400" dirty="0">
                    <a:solidFill>
                      <a:srgbClr val="FF33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C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TTCGTAC</a:t>
                </a:r>
                <a:r>
                  <a:rPr lang="en-US" altLang="zh-CN" sz="2400" dirty="0">
                    <a:solidFill>
                      <a:srgbClr val="00FF00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GA</a:t>
                </a:r>
                <a:r>
                  <a:rPr lang="en-US" altLang="zh-CN" sz="2400" dirty="0">
                    <a:solidFill>
                      <a:srgbClr val="FF66CC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A</a:t>
                </a:r>
                <a:r>
                  <a:rPr lang="en-US" altLang="zh-CN" sz="2400" b="0" dirty="0">
                    <a:solidFill>
                      <a:schemeClr val="accent2"/>
                    </a:solidFill>
                    <a:latin typeface="Courier New" charset="0"/>
                    <a:ea typeface="SimSun" pitchFamily="2" charset="-122"/>
                    <a:cs typeface="Arial" charset="0"/>
                  </a:rPr>
                  <a:t>T</a:t>
                </a:r>
              </a:p>
            </p:txBody>
          </p:sp>
        </p:grpSp>
      </p:grpSp>
      <p:sp>
        <p:nvSpPr>
          <p:cNvPr id="1036299" name="Text Box 11"/>
          <p:cNvSpPr txBox="1">
            <a:spLocks noChangeArrowheads="1"/>
          </p:cNvSpPr>
          <p:nvPr/>
        </p:nvSpPr>
        <p:spPr bwMode="auto">
          <a:xfrm rot="16200000">
            <a:off x="1342232" y="3352006"/>
            <a:ext cx="458788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prstTxWarp prst="textNoShape">
              <a:avLst/>
            </a:prstTxWarp>
            <a:spAutoFit/>
          </a:bodyPr>
          <a:lstStyle/>
          <a:p>
            <a:pPr algn="ctr" eaLnBrk="0" hangingPunct="0"/>
            <a:endParaRPr lang="en-US" sz="1800" b="0">
              <a:latin typeface="Times New Roman" charset="0"/>
              <a:ea typeface="SimSun" pitchFamily="2" charset="-122"/>
              <a:cs typeface="Arial" charset="0"/>
            </a:endParaRPr>
          </a:p>
        </p:txBody>
      </p:sp>
      <p:sp>
        <p:nvSpPr>
          <p:cNvPr id="1036300" name="Line 12"/>
          <p:cNvSpPr>
            <a:spLocks noChangeShapeType="1"/>
          </p:cNvSpPr>
          <p:nvPr/>
        </p:nvSpPr>
        <p:spPr bwMode="auto">
          <a:xfrm rot="16200000">
            <a:off x="4833144" y="2409032"/>
            <a:ext cx="1587" cy="5187950"/>
          </a:xfrm>
          <a:prstGeom prst="line">
            <a:avLst/>
          </a:prstGeom>
          <a:noFill/>
          <a:ln w="1270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1" name="Line 13"/>
          <p:cNvSpPr>
            <a:spLocks noChangeShapeType="1"/>
          </p:cNvSpPr>
          <p:nvPr/>
        </p:nvSpPr>
        <p:spPr bwMode="auto">
          <a:xfrm rot="16200000">
            <a:off x="4683125" y="4432300"/>
            <a:ext cx="304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2" name="Line 14"/>
          <p:cNvSpPr>
            <a:spLocks noChangeShapeType="1"/>
          </p:cNvSpPr>
          <p:nvPr/>
        </p:nvSpPr>
        <p:spPr bwMode="auto">
          <a:xfrm rot="16200000" flipV="1">
            <a:off x="2968625" y="4089400"/>
            <a:ext cx="3048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3" name="AutoShape 15"/>
          <p:cNvSpPr>
            <a:spLocks noChangeArrowheads="1"/>
          </p:cNvSpPr>
          <p:nvPr/>
        </p:nvSpPr>
        <p:spPr bwMode="auto">
          <a:xfrm>
            <a:off x="3856038" y="4899025"/>
            <a:ext cx="633412" cy="195263"/>
          </a:xfrm>
          <a:prstGeom prst="rightArrow">
            <a:avLst>
              <a:gd name="adj1" fmla="val 50000"/>
              <a:gd name="adj2" fmla="val 8109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4" name="Text Box 16"/>
          <p:cNvSpPr txBox="1">
            <a:spLocks noChangeArrowheads="1"/>
          </p:cNvSpPr>
          <p:nvPr/>
        </p:nvSpPr>
        <p:spPr bwMode="auto">
          <a:xfrm>
            <a:off x="6149975" y="2717800"/>
            <a:ext cx="13239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zh-CN" sz="2400">
                <a:solidFill>
                  <a:srgbClr val="FF3300"/>
                </a:solidFill>
                <a:latin typeface="Courier New" charset="0"/>
                <a:ea typeface="SimSun" pitchFamily="2" charset="-122"/>
                <a:cs typeface="Arial" charset="0"/>
              </a:rPr>
              <a:t>C</a:t>
            </a:r>
            <a:r>
              <a:rPr lang="en-US" altLang="zh-CN" sz="2400">
                <a:solidFill>
                  <a:srgbClr val="00FF00"/>
                </a:solidFill>
                <a:latin typeface="Courier New" charset="0"/>
                <a:ea typeface="SimSun" pitchFamily="2" charset="-122"/>
                <a:cs typeface="Arial" charset="0"/>
              </a:rPr>
              <a:t>T</a:t>
            </a:r>
            <a:r>
              <a:rPr lang="en-US" altLang="zh-CN" sz="2400">
                <a:solidFill>
                  <a:srgbClr val="00FFFF"/>
                </a:solidFill>
                <a:latin typeface="Courier New" charset="0"/>
                <a:ea typeface="SimSun" pitchFamily="2" charset="-122"/>
                <a:cs typeface="Arial" charset="0"/>
              </a:rPr>
              <a:t>G</a:t>
            </a:r>
            <a:r>
              <a:rPr lang="en-US" altLang="zh-CN" sz="2400">
                <a:latin typeface="Courier New" charset="0"/>
                <a:ea typeface="SimSun" pitchFamily="2" charset="-122"/>
                <a:cs typeface="Arial" charset="0"/>
              </a:rPr>
              <a:t> </a:t>
            </a:r>
            <a:r>
              <a:rPr lang="en-US" altLang="zh-CN" sz="1800">
                <a:latin typeface="Courier New" charset="0"/>
                <a:ea typeface="SimSun" pitchFamily="2" charset="-122"/>
                <a:cs typeface="Arial" charset="0"/>
              </a:rPr>
              <a:t>3/8</a:t>
            </a:r>
          </a:p>
          <a:p>
            <a:pPr eaLnBrk="0" hangingPunct="0"/>
            <a:r>
              <a:rPr lang="en-US" altLang="zh-CN" sz="2400">
                <a:solidFill>
                  <a:srgbClr val="00FF00"/>
                </a:solidFill>
                <a:latin typeface="Courier New" charset="0"/>
                <a:ea typeface="SimSun" pitchFamily="2" charset="-122"/>
                <a:cs typeface="Arial" charset="0"/>
              </a:rPr>
              <a:t>T</a:t>
            </a:r>
            <a:r>
              <a:rPr lang="en-US" altLang="zh-CN" sz="2400">
                <a:solidFill>
                  <a:srgbClr val="00FFFF"/>
                </a:solidFill>
                <a:latin typeface="Courier New" charset="0"/>
                <a:ea typeface="SimSun" pitchFamily="2" charset="-122"/>
                <a:cs typeface="Arial" charset="0"/>
              </a:rPr>
              <a:t>G</a:t>
            </a:r>
            <a:r>
              <a:rPr lang="en-US" altLang="zh-CN" sz="2400">
                <a:solidFill>
                  <a:srgbClr val="FF66CC"/>
                </a:solidFill>
                <a:latin typeface="Courier New" charset="0"/>
                <a:ea typeface="SimSun" pitchFamily="2" charset="-122"/>
                <a:cs typeface="Arial" charset="0"/>
              </a:rPr>
              <a:t>A</a:t>
            </a:r>
            <a:r>
              <a:rPr lang="en-US" altLang="zh-CN" sz="2400">
                <a:latin typeface="Courier New" charset="0"/>
                <a:ea typeface="SimSun" pitchFamily="2" charset="-122"/>
                <a:cs typeface="Arial" charset="0"/>
              </a:rPr>
              <a:t> </a:t>
            </a:r>
            <a:r>
              <a:rPr lang="en-US" altLang="zh-CN" sz="1800">
                <a:latin typeface="Courier New" charset="0"/>
                <a:ea typeface="SimSun" pitchFamily="2" charset="-122"/>
                <a:cs typeface="Arial" charset="0"/>
              </a:rPr>
              <a:t>3/8</a:t>
            </a:r>
          </a:p>
          <a:p>
            <a:pPr eaLnBrk="0" hangingPunct="0"/>
            <a:r>
              <a:rPr lang="en-US" altLang="zh-CN" sz="2400">
                <a:solidFill>
                  <a:srgbClr val="FF3300"/>
                </a:solidFill>
                <a:latin typeface="Courier New" charset="0"/>
                <a:ea typeface="SimSun" pitchFamily="2" charset="-122"/>
                <a:cs typeface="Arial" charset="0"/>
              </a:rPr>
              <a:t>C</a:t>
            </a:r>
            <a:r>
              <a:rPr lang="en-US" altLang="zh-CN" sz="2400">
                <a:solidFill>
                  <a:srgbClr val="00FF00"/>
                </a:solidFill>
                <a:latin typeface="Courier New" charset="0"/>
                <a:ea typeface="SimSun" pitchFamily="2" charset="-122"/>
                <a:cs typeface="Arial" charset="0"/>
              </a:rPr>
              <a:t>T</a:t>
            </a:r>
            <a:r>
              <a:rPr lang="en-US" altLang="zh-CN" sz="2400">
                <a:solidFill>
                  <a:srgbClr val="FF66CC"/>
                </a:solidFill>
                <a:latin typeface="Courier New" charset="0"/>
                <a:ea typeface="SimSun" pitchFamily="2" charset="-122"/>
                <a:cs typeface="Arial" charset="0"/>
              </a:rPr>
              <a:t>A</a:t>
            </a:r>
            <a:r>
              <a:rPr lang="en-US" altLang="zh-CN" sz="2400">
                <a:latin typeface="Courier New" charset="0"/>
                <a:ea typeface="SimSun" pitchFamily="2" charset="-122"/>
                <a:cs typeface="Arial" charset="0"/>
              </a:rPr>
              <a:t> </a:t>
            </a:r>
            <a:r>
              <a:rPr lang="en-US" altLang="zh-CN" sz="1800">
                <a:latin typeface="Courier New" charset="0"/>
                <a:ea typeface="SimSun" pitchFamily="2" charset="-122"/>
                <a:cs typeface="Arial" charset="0"/>
              </a:rPr>
              <a:t>2/8</a:t>
            </a:r>
          </a:p>
        </p:txBody>
      </p:sp>
      <p:sp>
        <p:nvSpPr>
          <p:cNvPr id="1036305" name="AutoShape 17"/>
          <p:cNvSpPr>
            <a:spLocks noChangeArrowheads="1"/>
          </p:cNvSpPr>
          <p:nvPr/>
        </p:nvSpPr>
        <p:spPr bwMode="auto">
          <a:xfrm>
            <a:off x="5407025" y="2667000"/>
            <a:ext cx="738188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6" name="Text Box 18"/>
          <p:cNvSpPr txBox="1">
            <a:spLocks noChangeArrowheads="1"/>
          </p:cNvSpPr>
          <p:nvPr/>
        </p:nvSpPr>
        <p:spPr bwMode="auto">
          <a:xfrm>
            <a:off x="6084888" y="2138363"/>
            <a:ext cx="1452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zh-CN" sz="2400" b="0">
                <a:latin typeface="Times New Roman" charset="0"/>
                <a:ea typeface="SimSun" pitchFamily="2" charset="-122"/>
                <a:cs typeface="Arial" charset="0"/>
              </a:rPr>
              <a:t>Haplotype</a:t>
            </a:r>
          </a:p>
        </p:txBody>
      </p:sp>
      <p:sp>
        <p:nvSpPr>
          <p:cNvPr id="1036307" name="Text Box 19"/>
          <p:cNvSpPr txBox="1">
            <a:spLocks noChangeArrowheads="1"/>
          </p:cNvSpPr>
          <p:nvPr/>
        </p:nvSpPr>
        <p:spPr bwMode="auto">
          <a:xfrm>
            <a:off x="411163" y="5346728"/>
            <a:ext cx="759358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228600" indent="-228600" eaLnBrk="0" hangingPunct="0">
              <a:lnSpc>
                <a:spcPct val="90000"/>
              </a:lnSpc>
              <a:spcAft>
                <a:spcPct val="300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Consider </a:t>
            </a:r>
            <a:r>
              <a:rPr lang="en-US" sz="1600" b="0" i="1" dirty="0">
                <a:solidFill>
                  <a:srgbClr val="0000CC"/>
                </a:solidFill>
                <a:latin typeface="Times New Roman" charset="0"/>
                <a:ea typeface="Arial" charset="0"/>
                <a:cs typeface="Arial" charset="0"/>
              </a:rPr>
              <a:t>J </a:t>
            </a: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binary markers in a genomic region</a:t>
            </a:r>
          </a:p>
          <a:p>
            <a:pPr marL="228600" indent="-228600" eaLnBrk="0" hangingPunct="0">
              <a:lnSpc>
                <a:spcPct val="90000"/>
              </a:lnSpc>
              <a:spcAft>
                <a:spcPct val="300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There are </a:t>
            </a:r>
            <a:r>
              <a:rPr lang="en-US" sz="1600" b="0" dirty="0">
                <a:solidFill>
                  <a:srgbClr val="0000CC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r>
              <a:rPr lang="en-US" sz="1600" b="0" i="1" baseline="30000" dirty="0">
                <a:solidFill>
                  <a:srgbClr val="0000CC"/>
                </a:solidFill>
                <a:latin typeface="Times New Roman" charset="0"/>
                <a:ea typeface="Arial" charset="0"/>
                <a:cs typeface="Arial" charset="0"/>
              </a:rPr>
              <a:t>J</a:t>
            </a: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 possible </a:t>
            </a:r>
            <a:r>
              <a:rPr lang="en-US" sz="1600" b="0" dirty="0" err="1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haplotypes</a:t>
            </a: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 </a:t>
            </a:r>
          </a:p>
          <a:p>
            <a:pPr marL="742950" lvl="1" indent="-285750" eaLnBrk="0" hangingPunct="0">
              <a:lnSpc>
                <a:spcPct val="90000"/>
              </a:lnSpc>
              <a:spcAft>
                <a:spcPct val="30000"/>
              </a:spcAft>
              <a:buClr>
                <a:schemeClr val="tx2"/>
              </a:buClr>
              <a:buFont typeface="Symbol" charset="2"/>
              <a:buChar char="-"/>
            </a:pP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but in fact, far fewer are seen in human population</a:t>
            </a:r>
          </a:p>
          <a:p>
            <a:pPr marL="228600" indent="-228600" eaLnBrk="0" hangingPunct="0">
              <a:lnSpc>
                <a:spcPct val="90000"/>
              </a:lnSpc>
              <a:spcAft>
                <a:spcPct val="30000"/>
              </a:spcAft>
              <a:buClr>
                <a:schemeClr val="tx2"/>
              </a:buClr>
              <a:buFont typeface="Wingdings" charset="2"/>
              <a:buChar char="§"/>
            </a:pPr>
            <a:r>
              <a:rPr lang="en-US" sz="1600" b="0" dirty="0">
                <a:solidFill>
                  <a:srgbClr val="0000CC"/>
                </a:solidFill>
                <a:latin typeface="Helvetica" charset="0"/>
                <a:ea typeface="Arial" charset="0"/>
                <a:cs typeface="Arial" charset="0"/>
              </a:rPr>
              <a:t>Good genetic marker for population, evolution and hereditary diseases … </a:t>
            </a:r>
          </a:p>
        </p:txBody>
      </p:sp>
      <p:sp>
        <p:nvSpPr>
          <p:cNvPr id="1036308" name="Oval 20"/>
          <p:cNvSpPr>
            <a:spLocks noChangeArrowheads="1"/>
          </p:cNvSpPr>
          <p:nvPr/>
        </p:nvSpPr>
        <p:spPr bwMode="auto">
          <a:xfrm>
            <a:off x="5937930" y="3536157"/>
            <a:ext cx="2799670" cy="36909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09" name="Oval 21"/>
          <p:cNvSpPr>
            <a:spLocks noChangeArrowheads="1"/>
          </p:cNvSpPr>
          <p:nvPr/>
        </p:nvSpPr>
        <p:spPr bwMode="auto">
          <a:xfrm>
            <a:off x="1966913" y="4351337"/>
            <a:ext cx="3367087" cy="3190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10" name="Oval 22"/>
          <p:cNvSpPr>
            <a:spLocks noChangeArrowheads="1"/>
          </p:cNvSpPr>
          <p:nvPr/>
        </p:nvSpPr>
        <p:spPr bwMode="auto">
          <a:xfrm>
            <a:off x="2105819" y="3217069"/>
            <a:ext cx="3367088" cy="3190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311" name="Text Box 23"/>
          <p:cNvSpPr txBox="1">
            <a:spLocks noChangeArrowheads="1"/>
          </p:cNvSpPr>
          <p:nvPr/>
        </p:nvSpPr>
        <p:spPr bwMode="auto">
          <a:xfrm rot="21600000">
            <a:off x="319088" y="4727575"/>
            <a:ext cx="19478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zh-CN" sz="2400" b="0">
                <a:solidFill>
                  <a:schemeClr val="accent2"/>
                </a:solidFill>
                <a:latin typeface="Helvetica" charset="0"/>
                <a:ea typeface="SimSun" pitchFamily="2" charset="-122"/>
                <a:cs typeface="Arial" charset="0"/>
              </a:rPr>
              <a:t>chromosome</a:t>
            </a:r>
            <a:endParaRPr lang="en-US" altLang="zh-CN" sz="4400" b="0">
              <a:solidFill>
                <a:schemeClr val="accent2"/>
              </a:solidFill>
              <a:latin typeface="Helvetica" charset="0"/>
              <a:ea typeface="SimSun" pitchFamily="2" charset="-122"/>
              <a:cs typeface="Arial" charset="0"/>
            </a:endParaRP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7280275" y="2657475"/>
            <a:ext cx="1457325" cy="1296988"/>
            <a:chOff x="4577" y="1530"/>
            <a:chExt cx="918" cy="817"/>
          </a:xfrm>
        </p:grpSpPr>
        <p:sp>
          <p:nvSpPr>
            <p:cNvPr id="1036313" name="Text Box 25"/>
            <p:cNvSpPr txBox="1">
              <a:spLocks noChangeArrowheads="1"/>
            </p:cNvSpPr>
            <p:nvPr/>
          </p:nvSpPr>
          <p:spPr bwMode="auto">
            <a:xfrm>
              <a:off x="4577" y="1983"/>
              <a:ext cx="918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>
              <a:prstTxWarp prst="textNoShape">
                <a:avLst/>
              </a:prstTxWarp>
              <a:spAutoFit/>
            </a:bodyPr>
            <a:lstStyle/>
            <a:p>
              <a:pPr marL="112713" eaLnBrk="0" hangingPunct="0">
                <a:spcBef>
                  <a:spcPct val="20000"/>
                </a:spcBef>
              </a:pPr>
              <a:r>
                <a:rPr lang="en-US" sz="2000" b="0">
                  <a:solidFill>
                    <a:schemeClr val="tx2"/>
                  </a:solidFill>
                  <a:latin typeface="Times New Roman" charset="0"/>
                  <a:ea typeface="Arial" charset="0"/>
                  <a:cs typeface="Arial" charset="0"/>
                </a:rPr>
                <a:t>disease X</a:t>
              </a:r>
            </a:p>
          </p:txBody>
        </p:sp>
        <p:sp>
          <p:nvSpPr>
            <p:cNvPr id="1036314" name="Text Box 26"/>
            <p:cNvSpPr txBox="1">
              <a:spLocks noChangeArrowheads="1"/>
            </p:cNvSpPr>
            <p:nvPr/>
          </p:nvSpPr>
          <p:spPr bwMode="auto">
            <a:xfrm>
              <a:off x="4583" y="1764"/>
              <a:ext cx="771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>
              <a:prstTxWarp prst="textNoShape">
                <a:avLst/>
              </a:prstTxWarp>
              <a:spAutoFit/>
            </a:bodyPr>
            <a:lstStyle/>
            <a:p>
              <a:pPr marL="112713" eaLnBrk="0" hangingPunct="0">
                <a:spcBef>
                  <a:spcPct val="20000"/>
                </a:spcBef>
              </a:pPr>
              <a:r>
                <a:rPr lang="en-US" sz="2000" b="0">
                  <a:solidFill>
                    <a:schemeClr val="tx2"/>
                  </a:solidFill>
                  <a:latin typeface="Times New Roman" charset="0"/>
                  <a:ea typeface="Arial" charset="0"/>
                  <a:cs typeface="Arial" charset="0"/>
                </a:rPr>
                <a:t>healthy</a:t>
              </a:r>
            </a:p>
          </p:txBody>
        </p:sp>
        <p:sp>
          <p:nvSpPr>
            <p:cNvPr id="1036315" name="Text Box 27"/>
            <p:cNvSpPr txBox="1">
              <a:spLocks noChangeArrowheads="1"/>
            </p:cNvSpPr>
            <p:nvPr/>
          </p:nvSpPr>
          <p:spPr bwMode="auto">
            <a:xfrm>
              <a:off x="4583" y="1530"/>
              <a:ext cx="771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182880" tIns="137160" rIns="182880" bIns="137160">
              <a:prstTxWarp prst="textNoShape">
                <a:avLst/>
              </a:prstTxWarp>
              <a:spAutoFit/>
            </a:bodyPr>
            <a:lstStyle/>
            <a:p>
              <a:pPr marL="112713" eaLnBrk="0" hangingPunct="0">
                <a:spcBef>
                  <a:spcPct val="20000"/>
                </a:spcBef>
              </a:pPr>
              <a:r>
                <a:rPr lang="en-US" sz="2000" b="0">
                  <a:solidFill>
                    <a:schemeClr val="tx2"/>
                  </a:solidFill>
                  <a:latin typeface="Times New Roman" charset="0"/>
                  <a:ea typeface="Arial" charset="0"/>
                  <a:cs typeface="Arial" charset="0"/>
                </a:rPr>
                <a:t>healthy</a:t>
              </a:r>
            </a:p>
          </p:txBody>
        </p:sp>
      </p:grpSp>
      <p:sp>
        <p:nvSpPr>
          <p:cNvPr id="1036316" name="Rectangle 2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Why Haplotype in Association Mapping?</a:t>
            </a:r>
            <a:r>
              <a:rPr lang="en-AU" dirty="0"/>
              <a:t/>
            </a:r>
            <a:br>
              <a:rPr lang="en-AU" dirty="0"/>
            </a:br>
            <a:r>
              <a:rPr lang="en-US" sz="2000" dirty="0"/>
              <a:t>-- a more discriminative state of a chromosomal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08" grpId="0" animBg="1"/>
      <p:bldP spid="1036309" grpId="0" animBg="1"/>
      <p:bldP spid="1036310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GenAMap: Algorithm Automation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40817"/>
            <a:ext cx="2127005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476999" y="5644090"/>
            <a:ext cx="821267" cy="6318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5486401" y="4572001"/>
            <a:ext cx="990598" cy="138800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Association Algorithms</a:t>
            </a:r>
          </a:p>
          <a:p>
            <a:pPr lvl="1"/>
            <a:r>
              <a:rPr lang="en-US" sz="1600" dirty="0" smtClean="0"/>
              <a:t>PLINK</a:t>
            </a:r>
          </a:p>
          <a:p>
            <a:pPr lvl="1"/>
            <a:r>
              <a:rPr lang="en-US" sz="1600" dirty="0" smtClean="0"/>
              <a:t>Lasso</a:t>
            </a:r>
          </a:p>
          <a:p>
            <a:pPr lvl="1"/>
            <a:r>
              <a:rPr lang="en-US" sz="1600" dirty="0" err="1" smtClean="0"/>
              <a:t>Wilcoxon</a:t>
            </a:r>
            <a:r>
              <a:rPr lang="en-US" sz="1600" dirty="0" smtClean="0"/>
              <a:t>-Sum Rank</a:t>
            </a:r>
            <a:endParaRPr lang="en-US" sz="2000" dirty="0" smtClean="0"/>
          </a:p>
          <a:p>
            <a:r>
              <a:rPr lang="en-US" sz="2000" dirty="0" smtClean="0"/>
              <a:t>Algorithms to create structure</a:t>
            </a:r>
          </a:p>
          <a:p>
            <a:pPr lvl="1"/>
            <a:r>
              <a:rPr lang="en-US" sz="1600" dirty="0" smtClean="0"/>
              <a:t>Population structure (structure)</a:t>
            </a:r>
          </a:p>
          <a:p>
            <a:pPr lvl="1"/>
            <a:r>
              <a:rPr lang="en-US" sz="1600" dirty="0" smtClean="0"/>
              <a:t>Network structure (</a:t>
            </a:r>
            <a:r>
              <a:rPr lang="en-US" sz="1600" dirty="0" err="1" smtClean="0"/>
              <a:t>glasso</a:t>
            </a:r>
            <a:r>
              <a:rPr lang="en-US" sz="1600" dirty="0" smtClean="0"/>
              <a:t>, correlation, </a:t>
            </a:r>
          </a:p>
          <a:p>
            <a:pPr lvl="1">
              <a:buNone/>
            </a:pPr>
            <a:r>
              <a:rPr lang="en-US" sz="1600" dirty="0" smtClean="0"/>
              <a:t>       scale-free network learning)</a:t>
            </a:r>
          </a:p>
          <a:p>
            <a:pPr lvl="1"/>
            <a:r>
              <a:rPr lang="en-US" sz="1600" dirty="0" smtClean="0"/>
              <a:t>Tree structure (hierarchical clustering)</a:t>
            </a:r>
          </a:p>
          <a:p>
            <a:r>
              <a:rPr lang="en-US" sz="2000" dirty="0" smtClean="0"/>
              <a:t>Structured Association Algorithms</a:t>
            </a:r>
          </a:p>
          <a:p>
            <a:pPr lvl="1"/>
            <a:r>
              <a:rPr lang="en-US" sz="1600" dirty="0" err="1" smtClean="0"/>
              <a:t>TreeLasso</a:t>
            </a:r>
            <a:endParaRPr lang="en-US" sz="1600" dirty="0" smtClean="0"/>
          </a:p>
          <a:p>
            <a:pPr lvl="1"/>
            <a:r>
              <a:rPr lang="en-US" sz="1600" dirty="0" smtClean="0"/>
              <a:t>GFlasso</a:t>
            </a:r>
          </a:p>
          <a:p>
            <a:pPr lvl="1"/>
            <a:r>
              <a:rPr lang="en-US" sz="1600" dirty="0" smtClean="0"/>
              <a:t>MPGL</a:t>
            </a:r>
            <a:endParaRPr lang="en-US" sz="1600" dirty="0"/>
          </a:p>
        </p:txBody>
      </p:sp>
      <p:pic>
        <p:nvPicPr>
          <p:cNvPr id="3074" name="Picture 2" descr="Cluster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7870521" y="2667000"/>
            <a:ext cx="978204" cy="1866900"/>
          </a:xfrm>
          <a:prstGeom prst="rect">
            <a:avLst/>
          </a:prstGeom>
          <a:noFill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867400" y="1778154"/>
            <a:ext cx="298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Algorithms are automatically run on a cluster in parallel.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8903" t="11000" r="19116" b="11198"/>
          <a:stretch/>
        </p:blipFill>
        <p:spPr>
          <a:xfrm>
            <a:off x="4630974" y="2602301"/>
            <a:ext cx="2415370" cy="1894935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7249419" y="3409950"/>
            <a:ext cx="6096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2493" t="71739" r="79287" b="8488"/>
          <a:stretch/>
        </p:blipFill>
        <p:spPr bwMode="auto">
          <a:xfrm>
            <a:off x="3088257" y="5133745"/>
            <a:ext cx="1429120" cy="10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905000" y="6107723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monitors and interacts with algorithms through GenAMap.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751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57227" y="2133600"/>
            <a:ext cx="6467856" cy="2812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GenAMap: Visualization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40817"/>
            <a:ext cx="2127005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98002" y="4832350"/>
            <a:ext cx="1564997" cy="14922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086600" y="3886200"/>
            <a:ext cx="893900" cy="954617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1228635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Multiple coordinated views allow for exploration of data structure and association signals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5043838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Views are integrated with online databases such as GO, SGD, </a:t>
            </a:r>
            <a:r>
              <a:rPr lang="en-US" dirty="0" err="1" smtClean="0"/>
              <a:t>UniProt</a:t>
            </a:r>
            <a:r>
              <a:rPr lang="en-US" dirty="0" smtClean="0"/>
              <a:t>, and </a:t>
            </a:r>
            <a:r>
              <a:rPr lang="en-US" dirty="0" err="1" smtClean="0"/>
              <a:t>dbSNP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8117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GenAMap: 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Preliminary qualitative user study</a:t>
            </a:r>
          </a:p>
          <a:p>
            <a:pPr lvl="1"/>
            <a:r>
              <a:rPr lang="en-US" sz="1600" dirty="0" smtClean="0"/>
              <a:t>8 participants, experts in genetics</a:t>
            </a:r>
          </a:p>
          <a:p>
            <a:pPr lvl="1"/>
            <a:r>
              <a:rPr lang="en-US" sz="1600" dirty="0" smtClean="0"/>
              <a:t>Semi-structured tasks to explore GenAMap</a:t>
            </a:r>
          </a:p>
          <a:p>
            <a:r>
              <a:rPr lang="en-US" sz="2000" dirty="0" smtClean="0"/>
              <a:t>Survey results</a:t>
            </a:r>
          </a:p>
          <a:p>
            <a:pPr lvl="1"/>
            <a:r>
              <a:rPr lang="en-US" sz="1600" dirty="0" smtClean="0"/>
              <a:t>GenAMap is better than other tools that explore association results: average score 5.0/5</a:t>
            </a:r>
          </a:p>
          <a:p>
            <a:pPr lvl="1"/>
            <a:r>
              <a:rPr lang="en-US" sz="1600" dirty="0" smtClean="0"/>
              <a:t>GenAMap led to insight not available using other tools: average score 4.71/5</a:t>
            </a:r>
          </a:p>
          <a:p>
            <a:pPr lvl="1"/>
            <a:r>
              <a:rPr lang="en-US" sz="1600" dirty="0" smtClean="0"/>
              <a:t>Would recommend GenAMap to other researchers: average score 4.75/5</a:t>
            </a:r>
          </a:p>
          <a:p>
            <a:r>
              <a:rPr lang="en-US" sz="2000" dirty="0" smtClean="0"/>
              <a:t>Comments</a:t>
            </a:r>
          </a:p>
          <a:p>
            <a:pPr lvl="1"/>
            <a:r>
              <a:rPr lang="en-US" sz="1600" dirty="0" smtClean="0"/>
              <a:t>6 users commented that GenAMap was more convenient than using MATLAB</a:t>
            </a:r>
          </a:p>
          <a:p>
            <a:pPr lvl="1"/>
            <a:r>
              <a:rPr lang="en-US" sz="1600" dirty="0" smtClean="0"/>
              <a:t>5 users specifically mentioned that using GenAMap was easier, more convenient, and saved time over how they normally do association analysis.</a:t>
            </a:r>
          </a:p>
          <a:p>
            <a:pPr lvl="1"/>
            <a:r>
              <a:rPr lang="en-US" sz="1600" i="1" dirty="0" smtClean="0"/>
              <a:t>“By myself, I would have to go back and forth between tools. It is really nice that this is integrated into this software.”</a:t>
            </a:r>
          </a:p>
          <a:p>
            <a:pPr lvl="1"/>
            <a:r>
              <a:rPr lang="en-US" sz="1600" i="1" dirty="0" smtClean="0"/>
              <a:t>“The ability to interact with the network and the genome is excellent.”</a:t>
            </a:r>
          </a:p>
          <a:p>
            <a:pPr lvl="1"/>
            <a:r>
              <a:rPr lang="en-US" sz="1600" i="1" dirty="0" smtClean="0"/>
              <a:t>“GenAMap’s visualizations really put the associations into perspective.”</a:t>
            </a:r>
            <a:endParaRPr lang="en-US" sz="1600" i="1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6016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7904"/>
            <a:ext cx="8229600" cy="2947973"/>
          </a:xfrm>
        </p:spPr>
        <p:txBody>
          <a:bodyPr/>
          <a:lstStyle/>
          <a:p>
            <a:pPr algn="ctr">
              <a:buNone/>
            </a:pPr>
            <a:r>
              <a:rPr lang="en-US" sz="3200" dirty="0" smtClean="0"/>
              <a:t>Part IV</a:t>
            </a:r>
          </a:p>
          <a:p>
            <a:pPr algn="ctr">
              <a:buNone/>
            </a:pPr>
            <a:r>
              <a:rPr lang="en-AU" sz="3200" dirty="0" smtClean="0"/>
              <a:t>Association Analysis and Next Generation Sequencing </a:t>
            </a:r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8289"/>
            <a:ext cx="7391400" cy="656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Missing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Undetected </a:t>
            </a:r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Going beyond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r>
              <a:rPr lang="en-US" dirty="0" smtClean="0"/>
              <a:t>Structural variants: insertions, deletions, duplication, copy number variants</a:t>
            </a:r>
          </a:p>
          <a:p>
            <a:endParaRPr lang="en-US" dirty="0" smtClean="0"/>
          </a:p>
          <a:p>
            <a:r>
              <a:rPr lang="en-US" dirty="0" smtClean="0"/>
              <a:t>From common variants to rare variants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Genetic Variations</a:t>
            </a:r>
            <a:endParaRPr lang="en-US" dirty="0"/>
          </a:p>
        </p:txBody>
      </p:sp>
      <p:pic>
        <p:nvPicPr>
          <p:cNvPr id="4" name="Content Placeholder 3" descr="Screen shot 2011-02-11 at 4.02.28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87341" b="-87341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5695996" y="6433940"/>
            <a:ext cx="3162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Quinlan et al., Genome Research 2010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Other</a:t>
            </a:r>
            <a:r>
              <a:rPr lang="en-US" dirty="0" smtClean="0"/>
              <a:t> Genetic Variations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eaLnBrk="1" hangingPunct="1"/>
            <a:r>
              <a:rPr lang="en-US" sz="2400"/>
              <a:t>Copy Number Variation</a:t>
            </a:r>
          </a:p>
          <a:p>
            <a:pPr lvl="1" eaLnBrk="1" hangingPunct="1"/>
            <a:r>
              <a:rPr lang="en-US" sz="1800"/>
              <a:t>DNA segment whose numbers differ in different genomes</a:t>
            </a:r>
          </a:p>
          <a:p>
            <a:pPr lvl="2" eaLnBrk="1" hangingPunct="1"/>
            <a:r>
              <a:rPr lang="en-US" sz="1600"/>
              <a:t>Kilobases to megabases in size</a:t>
            </a:r>
          </a:p>
          <a:p>
            <a:pPr lvl="1" eaLnBrk="1" hangingPunct="1"/>
            <a:endParaRPr lang="en-US" sz="1800"/>
          </a:p>
          <a:p>
            <a:pPr lvl="1" eaLnBrk="1" hangingPunct="1"/>
            <a:r>
              <a:rPr lang="en-US" sz="1800"/>
              <a:t>Usually two copies of all  autosomal regions, one per chromosome</a:t>
            </a:r>
          </a:p>
          <a:p>
            <a:pPr lvl="1" eaLnBrk="1" hangingPunct="1"/>
            <a:endParaRPr lang="en-US" sz="1800"/>
          </a:p>
          <a:p>
            <a:pPr lvl="1" eaLnBrk="1" hangingPunct="1"/>
            <a:r>
              <a:rPr lang="en-US" sz="1800"/>
              <a:t>Variation due to deletion or duplication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1913" y="1524000"/>
            <a:ext cx="346868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Variants vs. Rare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595" dirty="0" smtClean="0"/>
              <a:t>First-generation genome-wide association study (GWAS): common variant common disease hypothesis</a:t>
            </a:r>
          </a:p>
          <a:p>
            <a:endParaRPr lang="en-US" dirty="0" smtClean="0"/>
          </a:p>
          <a:p>
            <a:r>
              <a:rPr lang="en-US" dirty="0" smtClean="0"/>
              <a:t>Common variants with minor allele frequency (MAF)&gt;5%</a:t>
            </a:r>
          </a:p>
          <a:p>
            <a:pPr lvl="1"/>
            <a:r>
              <a:rPr lang="en-US" dirty="0" err="1" smtClean="0"/>
              <a:t>dbGap</a:t>
            </a:r>
            <a:r>
              <a:rPr lang="en-US" dirty="0" smtClean="0"/>
              <a:t>: ~11 million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r>
              <a:rPr lang="en-US" dirty="0" err="1" smtClean="0"/>
              <a:t>HapMap</a:t>
            </a:r>
            <a:r>
              <a:rPr lang="en-US" dirty="0" smtClean="0"/>
              <a:t>: 3.5 million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r>
              <a:rPr lang="en-US" dirty="0" smtClean="0"/>
              <a:t>A successful GWAS requires a more complete catalogue of genetic variations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Rare variants (MAF&lt;0.5%), low-frequency variants (MAF:0.5%~5%)</a:t>
            </a:r>
          </a:p>
          <a:p>
            <a:pPr lvl="1"/>
            <a:r>
              <a:rPr lang="en-US" dirty="0" smtClean="0"/>
              <a:t>Captured by sequencing with next-generation sequencing technology</a:t>
            </a:r>
          </a:p>
          <a:p>
            <a:pPr lvl="1"/>
            <a:r>
              <a:rPr lang="en-US" dirty="0" smtClean="0"/>
              <a:t>Possibly significant contributors to the genetic architecture of disease</a:t>
            </a:r>
          </a:p>
          <a:p>
            <a:pPr lvl="2"/>
            <a:r>
              <a:rPr lang="en-US" dirty="0" smtClean="0"/>
              <a:t>Causal variants are subject to negative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1000 Genome Project</a:t>
            </a:r>
            <a:br>
              <a:rPr lang="en-US" dirty="0" smtClean="0"/>
            </a:br>
            <a:r>
              <a:rPr lang="en-US" sz="1556" dirty="0" smtClean="0"/>
              <a:t>(The 1000 Genome Project Consortium, Nature 2010)</a:t>
            </a:r>
            <a:endParaRPr lang="en-US" sz="1556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dirty="0" smtClean="0"/>
              <a:t>  </a:t>
            </a:r>
            <a:r>
              <a:rPr lang="en-US" sz="1800" dirty="0" smtClean="0"/>
              <a:t>The </a:t>
            </a:r>
            <a:r>
              <a:rPr lang="en-US" sz="1800" b="1" dirty="0" smtClean="0">
                <a:solidFill>
                  <a:srgbClr val="660066"/>
                </a:solidFill>
              </a:rPr>
              <a:t>goal</a:t>
            </a:r>
            <a:r>
              <a:rPr lang="en-US" sz="1800" dirty="0" smtClean="0"/>
              <a:t> is to characterize over </a:t>
            </a:r>
            <a:r>
              <a:rPr lang="en-US" sz="1800" b="1" dirty="0" smtClean="0">
                <a:solidFill>
                  <a:srgbClr val="0000FF"/>
                </a:solidFill>
              </a:rPr>
              <a:t>95% of variants </a:t>
            </a:r>
            <a:r>
              <a:rPr lang="en-US" sz="1800" dirty="0" smtClean="0"/>
              <a:t>that are in genomic regions accessible to current high-throughput sequencing technologies and that have </a:t>
            </a:r>
            <a:r>
              <a:rPr lang="en-US" sz="1800" b="1" dirty="0" smtClean="0">
                <a:solidFill>
                  <a:srgbClr val="0000FF"/>
                </a:solidFill>
              </a:rPr>
              <a:t>allele frequency of 1% or higher </a:t>
            </a:r>
            <a:r>
              <a:rPr lang="en-US" sz="1800" dirty="0" smtClean="0"/>
              <a:t>(the classical definition of polymorphism) in each of </a:t>
            </a:r>
            <a:r>
              <a:rPr lang="en-US" sz="1800" b="1" dirty="0" smtClean="0">
                <a:solidFill>
                  <a:srgbClr val="0000FF"/>
                </a:solidFill>
              </a:rPr>
              <a:t>five major population groups </a:t>
            </a:r>
            <a:r>
              <a:rPr lang="en-US" sz="1800" dirty="0" smtClean="0"/>
              <a:t>(populations in or with ancestry from Europe, East Asia, South Asia, West Africa and the Americas)</a:t>
            </a:r>
          </a:p>
          <a:p>
            <a:pPr algn="just">
              <a:buNone/>
            </a:pPr>
            <a:endParaRPr lang="en-US" sz="1800" dirty="0" smtClean="0"/>
          </a:p>
          <a:p>
            <a:pPr algn="just">
              <a:buNone/>
            </a:pPr>
            <a:r>
              <a:rPr lang="en-US" sz="1800" dirty="0" smtClean="0"/>
              <a:t>			-  179 individuals (low coverage)</a:t>
            </a:r>
          </a:p>
          <a:p>
            <a:pPr algn="just">
              <a:buNone/>
            </a:pPr>
            <a:r>
              <a:rPr lang="en-US" sz="1800" dirty="0" smtClean="0"/>
              <a:t>			-  6 individuals in two trios (deep sequencing)</a:t>
            </a:r>
          </a:p>
          <a:p>
            <a:pPr algn="just">
              <a:buNone/>
            </a:pPr>
            <a:r>
              <a:rPr lang="en-US" sz="1800" dirty="0" smtClean="0"/>
              <a:t>			-  697 individuals (</a:t>
            </a:r>
            <a:r>
              <a:rPr lang="en-US" sz="1800" dirty="0" err="1" smtClean="0"/>
              <a:t>exon</a:t>
            </a:r>
            <a:r>
              <a:rPr lang="en-US" sz="1800" dirty="0" smtClean="0"/>
              <a:t> sequencing of 8,140 </a:t>
            </a:r>
            <a:r>
              <a:rPr lang="en-US" sz="1800" dirty="0" err="1" smtClean="0"/>
              <a:t>exons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Haplotype</a:t>
            </a:r>
            <a:r>
              <a:rPr lang="en-US" dirty="0" smtClean="0"/>
              <a:t> Analyses</a:t>
            </a:r>
            <a:endParaRPr lang="en-US" dirty="0"/>
          </a:p>
        </p:txBody>
      </p:sp>
      <p:sp>
        <p:nvSpPr>
          <p:cNvPr id="10373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Haplotype analyses</a:t>
            </a:r>
            <a:endParaRPr lang="en-US" sz="2400" dirty="0"/>
          </a:p>
          <a:p>
            <a:pPr lvl="1"/>
            <a:r>
              <a:rPr lang="en-US" dirty="0"/>
              <a:t>Linkage disequilibrium assessment</a:t>
            </a:r>
          </a:p>
          <a:p>
            <a:pPr lvl="1"/>
            <a:r>
              <a:rPr lang="en-US" dirty="0"/>
              <a:t>Disease-gene discovery</a:t>
            </a:r>
          </a:p>
          <a:p>
            <a:pPr lvl="1"/>
            <a:r>
              <a:rPr lang="en-US" dirty="0"/>
              <a:t>Genetic demography</a:t>
            </a:r>
          </a:p>
          <a:p>
            <a:pPr lvl="1"/>
            <a:r>
              <a:rPr lang="en-US" dirty="0"/>
              <a:t>Chromosomal evolution studies</a:t>
            </a:r>
          </a:p>
          <a:p>
            <a:endParaRPr lang="en-US" dirty="0"/>
          </a:p>
          <a:p>
            <a:r>
              <a:rPr lang="en-US" dirty="0"/>
              <a:t>Why Haplotypes</a:t>
            </a:r>
          </a:p>
          <a:p>
            <a:pPr lvl="1"/>
            <a:r>
              <a:rPr lang="en-US" dirty="0"/>
              <a:t>Haplotypes are more powerful discriminators between cases and controls in disease association studies</a:t>
            </a:r>
          </a:p>
          <a:p>
            <a:pPr lvl="1"/>
            <a:r>
              <a:rPr lang="en-US" dirty="0"/>
              <a:t>Use of </a:t>
            </a:r>
            <a:r>
              <a:rPr lang="en-US" dirty="0" err="1"/>
              <a:t>haplotypes</a:t>
            </a:r>
            <a:r>
              <a:rPr lang="en-US" dirty="0"/>
              <a:t> in disease association studies reduces the number of tests to be carried out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 Genome Projects: </a:t>
            </a:r>
            <a:br>
              <a:rPr lang="en-US" dirty="0" smtClean="0"/>
            </a:br>
            <a:r>
              <a:rPr lang="en-US" dirty="0" smtClean="0"/>
              <a:t>Known vs. Novel Variants</a:t>
            </a:r>
            <a:endParaRPr lang="en-US" dirty="0"/>
          </a:p>
        </p:txBody>
      </p:sp>
      <p:pic>
        <p:nvPicPr>
          <p:cNvPr id="6" name="Content Placeholder 5" descr="Screen shot 2011-02-10 at 5.57.2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184" r="-12184"/>
          <a:stretch>
            <a:fillRect/>
          </a:stretch>
        </p:blipFill>
        <p:spPr>
          <a:xfrm>
            <a:off x="259794" y="180418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to Rare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GWA studies are underpowered for functional rare variants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Common variant GWA approaches are appropriate only for common variants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0679" y="2976268"/>
          <a:ext cx="2981175" cy="115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25"/>
                <a:gridCol w="993725"/>
                <a:gridCol w="9937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Allele</a:t>
                      </a:r>
                      <a:r>
                        <a:rPr lang="en-US" baseline="0" dirty="0" smtClean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Allele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37769" y="2976268"/>
          <a:ext cx="2981175" cy="115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725"/>
                <a:gridCol w="993725"/>
                <a:gridCol w="9937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Allele</a:t>
                      </a:r>
                      <a:r>
                        <a:rPr lang="en-US" baseline="0" dirty="0" smtClean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Allele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60679" y="2514603"/>
            <a:ext cx="307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Common Variant Association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5139" y="2514603"/>
            <a:ext cx="307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Rare Variant Association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Methods for Detecting Rare Variant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</a:t>
            </a:r>
            <a:r>
              <a:rPr lang="en-US" dirty="0" smtClean="0">
                <a:solidFill>
                  <a:srgbClr val="0000FF"/>
                </a:solidFill>
              </a:rPr>
              <a:t>combined effect </a:t>
            </a:r>
            <a:r>
              <a:rPr lang="en-US" dirty="0" smtClean="0"/>
              <a:t>of multiple rare variants</a:t>
            </a:r>
          </a:p>
          <a:p>
            <a:r>
              <a:rPr lang="en-US" dirty="0" smtClean="0"/>
              <a:t>Fixed-Threshold Approach </a:t>
            </a:r>
            <a:r>
              <a:rPr lang="en-US" sz="1400" dirty="0" smtClean="0"/>
              <a:t>(Li &amp; Leal, AJHG 2008)</a:t>
            </a:r>
          </a:p>
          <a:p>
            <a:pPr lvl="1"/>
            <a:r>
              <a:rPr lang="en-US" dirty="0" smtClean="0"/>
              <a:t>Include only the </a:t>
            </a:r>
            <a:r>
              <a:rPr lang="en-US" dirty="0" err="1" smtClean="0"/>
              <a:t>SNPs</a:t>
            </a:r>
            <a:r>
              <a:rPr lang="en-US" dirty="0" smtClean="0"/>
              <a:t> with allele frequency below a fixed threshold</a:t>
            </a:r>
          </a:p>
          <a:p>
            <a:pPr lvl="1"/>
            <a:r>
              <a:rPr lang="en-US" dirty="0" smtClean="0"/>
              <a:t>For SNP </a:t>
            </a:r>
            <a:r>
              <a:rPr lang="en-US" i="1" dirty="0" smtClean="0">
                <a:latin typeface="Times New Roman"/>
                <a:cs typeface="Times New Roman"/>
              </a:rPr>
              <a:t>i=1,…,</a:t>
            </a:r>
            <a:r>
              <a:rPr lang="en-US" i="1" dirty="0" err="1" smtClean="0">
                <a:latin typeface="Times New Roman"/>
                <a:cs typeface="Times New Roman"/>
              </a:rPr>
              <a:t>m</a:t>
            </a:r>
            <a:r>
              <a:rPr lang="en-US" dirty="0" smtClean="0"/>
              <a:t> in a genomic region or a gene,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4"/>
            <a:r>
              <a:rPr lang="en-US" dirty="0" smtClean="0"/>
              <a:t>        : The allele frequency of SNP </a:t>
            </a:r>
            <a:r>
              <a:rPr lang="en-US" i="1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in cases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  <a:p>
            <a:pPr lvl="4"/>
            <a:r>
              <a:rPr lang="en-US" dirty="0" smtClean="0"/>
              <a:t>     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Evaluate the significance of </a:t>
            </a:r>
            <a:r>
              <a:rPr lang="en-US" i="1" dirty="0" smtClean="0">
                <a:latin typeface="Times New Roman"/>
                <a:cs typeface="Times New Roman"/>
              </a:rPr>
              <a:t>Score</a:t>
            </a:r>
            <a:r>
              <a:rPr lang="en-US" dirty="0" smtClean="0"/>
              <a:t> by permutation test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43288" y="3471926"/>
          <a:ext cx="1469975" cy="633730"/>
        </p:xfrm>
        <a:graphic>
          <a:graphicData uri="http://schemas.openxmlformats.org/presentationml/2006/ole">
            <p:oleObj spid="_x0000_s997378" name="Equation" r:id="rId3" imgW="1028700" imgH="4445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30085" y="4319397"/>
          <a:ext cx="215900" cy="228600"/>
        </p:xfrm>
        <a:graphic>
          <a:graphicData uri="http://schemas.openxmlformats.org/presentationml/2006/ole">
            <p:oleObj spid="_x0000_s997379" name="Equation" r:id="rId4" imgW="215900" imgH="228600" progId="Equation.3">
              <p:embed/>
            </p:oleObj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2556187" y="4796854"/>
          <a:ext cx="756119" cy="735116"/>
        </p:xfrm>
        <a:graphic>
          <a:graphicData uri="http://schemas.openxmlformats.org/presentationml/2006/ole">
            <p:oleObj spid="_x0000_s997380" name="Equation" r:id="rId5" imgW="457200" imgH="4445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22719" y="4796854"/>
            <a:ext cx="526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 the allele frequency of SNP </a:t>
            </a:r>
            <a:r>
              <a:rPr lang="en-US" sz="1400" i="1" dirty="0" smtClean="0">
                <a:latin typeface="Times New Roman"/>
                <a:cs typeface="Times New Roman"/>
              </a:rPr>
              <a:t>i</a:t>
            </a:r>
            <a:r>
              <a:rPr lang="en-US" sz="1400" dirty="0" smtClean="0"/>
              <a:t> is below a specified threshold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522719" y="5159296"/>
            <a:ext cx="526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Otherwise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Methods for Detecting Rare Variant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Weighted Approach </a:t>
            </a:r>
            <a:r>
              <a:rPr lang="en-US" sz="1400" dirty="0" smtClean="0"/>
              <a:t>(</a:t>
            </a:r>
            <a:r>
              <a:rPr lang="en-US" sz="1400" dirty="0" err="1" smtClean="0"/>
              <a:t>Madson</a:t>
            </a:r>
            <a:r>
              <a:rPr lang="en-US" sz="1400" dirty="0" smtClean="0"/>
              <a:t> &amp; Browning, </a:t>
            </a:r>
            <a:r>
              <a:rPr lang="en-US" sz="1400" dirty="0" err="1" smtClean="0"/>
              <a:t>PLoS</a:t>
            </a:r>
            <a:r>
              <a:rPr lang="en-US" sz="1400" dirty="0" smtClean="0"/>
              <a:t> Genetics 2009)</a:t>
            </a:r>
          </a:p>
          <a:p>
            <a:pPr lvl="1"/>
            <a:r>
              <a:rPr lang="en-US" dirty="0" smtClean="0"/>
              <a:t>Instead of fixed threshold, weight each SNP with the inverse square root of the variance at each SNP locus</a:t>
            </a:r>
          </a:p>
          <a:p>
            <a:pPr lvl="1"/>
            <a:r>
              <a:rPr lang="en-US" dirty="0" smtClean="0"/>
              <a:t>For SNP </a:t>
            </a:r>
            <a:r>
              <a:rPr lang="en-US" i="1" dirty="0" smtClean="0">
                <a:latin typeface="Times New Roman"/>
                <a:cs typeface="Times New Roman"/>
              </a:rPr>
              <a:t>i=1,…,</a:t>
            </a:r>
            <a:r>
              <a:rPr lang="en-US" i="1" dirty="0" err="1" smtClean="0">
                <a:latin typeface="Times New Roman"/>
                <a:cs typeface="Times New Roman"/>
              </a:rPr>
              <a:t>m</a:t>
            </a:r>
            <a:r>
              <a:rPr lang="en-US" dirty="0" smtClean="0"/>
              <a:t> in a genomic region or a gene,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4"/>
            <a:r>
              <a:rPr lang="en-US" dirty="0" smtClean="0"/>
              <a:t>        : The allele frequency of SNP </a:t>
            </a:r>
            <a:r>
              <a:rPr lang="en-US" i="1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in cases</a:t>
            </a:r>
          </a:p>
          <a:p>
            <a:pPr lvl="4"/>
            <a:endParaRPr lang="en-US" dirty="0" smtClean="0"/>
          </a:p>
          <a:p>
            <a:pPr lvl="4"/>
            <a:r>
              <a:rPr lang="en-US" dirty="0" smtClean="0"/>
              <a:t>     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Evaluate the significance of </a:t>
            </a:r>
            <a:r>
              <a:rPr lang="en-US" i="1" dirty="0" smtClean="0">
                <a:latin typeface="Times New Roman"/>
                <a:cs typeface="Times New Roman"/>
              </a:rPr>
              <a:t>Score</a:t>
            </a:r>
            <a:r>
              <a:rPr lang="en-US" dirty="0" smtClean="0"/>
              <a:t> by permutation test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43288" y="3244044"/>
          <a:ext cx="1469975" cy="633730"/>
        </p:xfrm>
        <a:graphic>
          <a:graphicData uri="http://schemas.openxmlformats.org/presentationml/2006/ole">
            <p:oleObj spid="_x0000_s998402" name="Equation" r:id="rId3" imgW="1028700" imgH="4445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30085" y="4171267"/>
          <a:ext cx="215900" cy="228600"/>
        </p:xfrm>
        <a:graphic>
          <a:graphicData uri="http://schemas.openxmlformats.org/presentationml/2006/ole">
            <p:oleObj spid="_x0000_s998403" name="Equation" r:id="rId4" imgW="215900" imgH="228600" progId="Equation.3">
              <p:embed/>
            </p:oleObj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2630085" y="4522276"/>
          <a:ext cx="2078038" cy="523875"/>
        </p:xfrm>
        <a:graphic>
          <a:graphicData uri="http://schemas.openxmlformats.org/presentationml/2006/ole">
            <p:oleObj spid="_x0000_s998404" name="Equation" r:id="rId5" imgW="1257300" imgH="3175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48870" y="4704349"/>
            <a:ext cx="3350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p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400" dirty="0" smtClean="0"/>
              <a:t> : allele frequency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Methods for Detecting Rare Variant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Incorporating computational predictions of functional effects 		</a:t>
            </a:r>
            <a:r>
              <a:rPr lang="en-US" sz="1514" dirty="0" smtClean="0"/>
              <a:t>(Price et al., AJHG 2010)</a:t>
            </a:r>
          </a:p>
          <a:p>
            <a:pPr lvl="1"/>
            <a:r>
              <a:rPr lang="en-US" dirty="0" smtClean="0"/>
              <a:t>PolyPhen-2 : a probabilistic scoring system for neutral and functional amino acids</a:t>
            </a:r>
          </a:p>
          <a:p>
            <a:pPr lvl="1"/>
            <a:r>
              <a:rPr lang="en-US" dirty="0" smtClean="0"/>
              <a:t>For SNP </a:t>
            </a:r>
            <a:r>
              <a:rPr lang="en-US" i="1" dirty="0" smtClean="0">
                <a:latin typeface="Times New Roman"/>
                <a:cs typeface="Times New Roman"/>
              </a:rPr>
              <a:t>i=1,…,</a:t>
            </a:r>
            <a:r>
              <a:rPr lang="en-US" i="1" dirty="0" err="1" smtClean="0">
                <a:latin typeface="Times New Roman"/>
                <a:cs typeface="Times New Roman"/>
              </a:rPr>
              <a:t>m</a:t>
            </a:r>
            <a:r>
              <a:rPr lang="en-US" dirty="0" smtClean="0"/>
              <a:t> in a genomic region or a gene,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4"/>
            <a:r>
              <a:rPr lang="en-US" dirty="0" smtClean="0"/>
              <a:t>        : The allele frequency of SNP </a:t>
            </a:r>
            <a:r>
              <a:rPr lang="en-US" i="1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in cases</a:t>
            </a:r>
          </a:p>
          <a:p>
            <a:pPr lvl="4"/>
            <a:endParaRPr lang="en-US" dirty="0" smtClean="0"/>
          </a:p>
          <a:p>
            <a:pPr lvl="4"/>
            <a:r>
              <a:rPr lang="en-US" dirty="0" smtClean="0"/>
              <a:t>    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Evaluate the significance of </a:t>
            </a:r>
            <a:r>
              <a:rPr lang="en-US" i="1" dirty="0" smtClean="0">
                <a:latin typeface="Times New Roman"/>
                <a:cs typeface="Times New Roman"/>
              </a:rPr>
              <a:t>Score</a:t>
            </a:r>
            <a:r>
              <a:rPr lang="en-US" dirty="0" smtClean="0"/>
              <a:t> by permutation test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43288" y="3317252"/>
          <a:ext cx="1469975" cy="633730"/>
        </p:xfrm>
        <a:graphic>
          <a:graphicData uri="http://schemas.openxmlformats.org/presentationml/2006/ole">
            <p:oleObj spid="_x0000_s999426" name="Equation" r:id="rId3" imgW="1028700" imgH="4445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30085" y="3964699"/>
          <a:ext cx="215900" cy="228600"/>
        </p:xfrm>
        <a:graphic>
          <a:graphicData uri="http://schemas.openxmlformats.org/presentationml/2006/ole">
            <p:oleObj spid="_x0000_s999427" name="Equation" r:id="rId4" imgW="215900" imgH="228600" progId="Equation.3">
              <p:embed/>
            </p:oleObj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2630085" y="4500499"/>
          <a:ext cx="1112837" cy="376238"/>
        </p:xfrm>
        <a:graphic>
          <a:graphicData uri="http://schemas.openxmlformats.org/presentationml/2006/ole">
            <p:oleObj spid="_x0000_s999428" name="Equation" r:id="rId5" imgW="673100" imgH="22860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42922" y="4913821"/>
            <a:ext cx="46293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: score for SNP </a:t>
            </a:r>
            <a:r>
              <a:rPr lang="en-US" sz="1600" i="1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/>
              <a:t> being functional, given PolyPhen-2 score </a:t>
            </a:r>
            <a:r>
              <a:rPr lang="en-US" sz="1600" i="1" dirty="0" smtClean="0">
                <a:latin typeface="Times New Roman"/>
                <a:cs typeface="Times New Roman"/>
              </a:rPr>
              <a:t>S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aphicFrame>
        <p:nvGraphicFramePr>
          <p:cNvPr id="373765" name="Object 5"/>
          <p:cNvGraphicFramePr>
            <a:graphicFrameLocks noChangeAspect="1"/>
          </p:cNvGraphicFramePr>
          <p:nvPr/>
        </p:nvGraphicFramePr>
        <p:xfrm>
          <a:off x="3117850" y="4913821"/>
          <a:ext cx="650875" cy="376238"/>
        </p:xfrm>
        <a:graphic>
          <a:graphicData uri="http://schemas.openxmlformats.org/presentationml/2006/ole">
            <p:oleObj spid="_x0000_s999429" name="Equation" r:id="rId6" imgW="3937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071813" y="4143375"/>
            <a:ext cx="3571875" cy="2143125"/>
          </a:xfrm>
          <a:prstGeom prst="ellipse">
            <a:avLst/>
          </a:prstGeom>
          <a:solidFill>
            <a:schemeClr val="accent1">
              <a:alpha val="1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72125" y="1928813"/>
            <a:ext cx="3286125" cy="2357437"/>
          </a:xfrm>
          <a:prstGeom prst="ellipse">
            <a:avLst/>
          </a:prstGeom>
          <a:solidFill>
            <a:srgbClr val="008000">
              <a:alpha val="12000"/>
            </a:srgbClr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2875" y="2000250"/>
            <a:ext cx="3714750" cy="2357438"/>
          </a:xfrm>
          <a:prstGeom prst="ellipse">
            <a:avLst/>
          </a:prstGeom>
          <a:solidFill>
            <a:srgbClr val="FF0000">
              <a:alpha val="12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67589" name="Title 1"/>
          <p:cNvSpPr>
            <a:spLocks noGrp="1"/>
          </p:cNvSpPr>
          <p:nvPr>
            <p:ph type="title"/>
          </p:nvPr>
        </p:nvSpPr>
        <p:spPr>
          <a:xfrm>
            <a:off x="730250" y="274638"/>
            <a:ext cx="8199438" cy="1143000"/>
          </a:xfrm>
        </p:spPr>
        <p:txBody>
          <a:bodyPr/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Summary: Structured Genome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-Transcriptome-Phenome Association Analysis</a:t>
            </a:r>
          </a:p>
        </p:txBody>
      </p:sp>
      <p:sp>
        <p:nvSpPr>
          <p:cNvPr id="67590" name="TextBox 12"/>
          <p:cNvSpPr txBox="1">
            <a:spLocks noChangeArrowheads="1"/>
          </p:cNvSpPr>
          <p:nvPr/>
        </p:nvSpPr>
        <p:spPr bwMode="auto">
          <a:xfrm>
            <a:off x="857250" y="2286000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</a:rPr>
              <a:t>Genome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1" name="TextBox 13"/>
          <p:cNvSpPr txBox="1">
            <a:spLocks noChangeArrowheads="1"/>
          </p:cNvSpPr>
          <p:nvPr/>
        </p:nvSpPr>
        <p:spPr bwMode="auto">
          <a:xfrm>
            <a:off x="3500438" y="4534086"/>
            <a:ext cx="3143250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00FF"/>
                </a:solidFill>
              </a:rPr>
              <a:t>Transcriptome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2" name="TextBox 14"/>
          <p:cNvSpPr txBox="1">
            <a:spLocks noChangeArrowheads="1"/>
          </p:cNvSpPr>
          <p:nvPr/>
        </p:nvSpPr>
        <p:spPr bwMode="auto">
          <a:xfrm>
            <a:off x="6072188" y="2549525"/>
            <a:ext cx="2500312" cy="384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dirty="0">
                <a:solidFill>
                  <a:srgbClr val="008000"/>
                </a:solidFill>
              </a:rPr>
              <a:t>Phenome</a:t>
            </a:r>
            <a:r>
              <a:rPr lang="en-US" sz="1900" dirty="0">
                <a:solidFill>
                  <a:srgbClr val="884A44"/>
                </a:solidFill>
              </a:rPr>
              <a:t> Structure</a:t>
            </a:r>
          </a:p>
        </p:txBody>
      </p:sp>
      <p:sp>
        <p:nvSpPr>
          <p:cNvPr id="67593" name="TextBox 15"/>
          <p:cNvSpPr txBox="1">
            <a:spLocks noChangeArrowheads="1"/>
          </p:cNvSpPr>
          <p:nvPr/>
        </p:nvSpPr>
        <p:spPr bwMode="auto">
          <a:xfrm>
            <a:off x="642938" y="2857500"/>
            <a:ext cx="28575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 </a:t>
            </a:r>
            <a:r>
              <a:rPr lang="en-US" sz="1400" dirty="0" err="1"/>
              <a:t>Epistasis</a:t>
            </a:r>
            <a:endParaRPr lang="en-US" sz="1400" dirty="0" smtClean="0"/>
          </a:p>
          <a:p>
            <a:pPr>
              <a:buFont typeface="Arial" charset="0"/>
              <a:buChar char="•"/>
            </a:pPr>
            <a:r>
              <a:rPr lang="en-US" sz="1400" dirty="0" smtClean="0"/>
              <a:t>  Population </a:t>
            </a:r>
            <a:r>
              <a:rPr lang="en-US" sz="1400" dirty="0"/>
              <a:t>structure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Incorporating prior knowledge</a:t>
            </a:r>
          </a:p>
        </p:txBody>
      </p:sp>
      <p:sp>
        <p:nvSpPr>
          <p:cNvPr id="67594" name="TextBox 17"/>
          <p:cNvSpPr txBox="1">
            <a:spLocks noChangeArrowheads="1"/>
          </p:cNvSpPr>
          <p:nvPr/>
        </p:nvSpPr>
        <p:spPr bwMode="auto">
          <a:xfrm>
            <a:off x="3267938" y="4855071"/>
            <a:ext cx="361027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 dirty="0"/>
              <a:t> </a:t>
            </a:r>
            <a:r>
              <a:rPr lang="en-US" sz="1400" dirty="0" smtClean="0"/>
              <a:t> Exploiting gene-interaction network</a:t>
            </a:r>
          </a:p>
          <a:p>
            <a:pPr>
              <a:buFont typeface="Arial" charset="0"/>
              <a:buChar char="•"/>
            </a:pPr>
            <a:r>
              <a:rPr lang="en-US" sz="1400" dirty="0" smtClean="0"/>
              <a:t>  Exploiting a hierarchical clustering tree of genes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  Temporal modeling across time</a:t>
            </a:r>
          </a:p>
        </p:txBody>
      </p:sp>
      <p:sp>
        <p:nvSpPr>
          <p:cNvPr id="67595" name="TextBox 18"/>
          <p:cNvSpPr txBox="1">
            <a:spLocks noChangeArrowheads="1"/>
          </p:cNvSpPr>
          <p:nvPr/>
        </p:nvSpPr>
        <p:spPr bwMode="auto">
          <a:xfrm>
            <a:off x="6215063" y="3121025"/>
            <a:ext cx="20716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/>
              <a:t>  Dynamic trait analysis</a:t>
            </a:r>
          </a:p>
        </p:txBody>
      </p:sp>
      <p:sp>
        <p:nvSpPr>
          <p:cNvPr id="26" name="Left-Right Arrow 25"/>
          <p:cNvSpPr/>
          <p:nvPr/>
        </p:nvSpPr>
        <p:spPr>
          <a:xfrm>
            <a:off x="3929063" y="2286000"/>
            <a:ext cx="1428750" cy="285750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7" name="Left-Right Arrow 26"/>
          <p:cNvSpPr/>
          <p:nvPr/>
        </p:nvSpPr>
        <p:spPr>
          <a:xfrm rot="19300148">
            <a:off x="6229653" y="4232105"/>
            <a:ext cx="476250" cy="319088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8" name="Left-Right Arrow 27"/>
          <p:cNvSpPr/>
          <p:nvPr/>
        </p:nvSpPr>
        <p:spPr>
          <a:xfrm rot="13690002">
            <a:off x="3242468" y="4069557"/>
            <a:ext cx="500063" cy="279400"/>
          </a:xfrm>
          <a:prstGeom prst="leftRightArrow">
            <a:avLst/>
          </a:prstGeom>
          <a:solidFill>
            <a:srgbClr val="FFFF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000500" y="3143250"/>
            <a:ext cx="1428750" cy="796925"/>
            <a:chOff x="4093861" y="3214686"/>
            <a:chExt cx="851787" cy="642942"/>
          </a:xfrm>
        </p:grpSpPr>
        <p:sp>
          <p:nvSpPr>
            <p:cNvPr id="16" name="Left-Up Arrow 15"/>
            <p:cNvSpPr/>
            <p:nvPr/>
          </p:nvSpPr>
          <p:spPr>
            <a:xfrm rot="16200000">
              <a:off x="4058212" y="3250336"/>
              <a:ext cx="642942" cy="571644"/>
            </a:xfrm>
            <a:prstGeom prst="left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4588477" y="3153371"/>
              <a:ext cx="285610" cy="428732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  <p:sp>
        <p:nvSpPr>
          <p:cNvPr id="18" name="TextBox 35"/>
          <p:cNvSpPr txBox="1">
            <a:spLocks noChangeArrowheads="1"/>
          </p:cNvSpPr>
          <p:nvPr/>
        </p:nvSpPr>
        <p:spPr bwMode="auto">
          <a:xfrm>
            <a:off x="3857625" y="2571750"/>
            <a:ext cx="20002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Three-way Association!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Publicly Available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Haplotyper</a:t>
            </a:r>
            <a:r>
              <a:rPr lang="en-US" sz="2000" dirty="0" smtClean="0"/>
              <a:t>: </a:t>
            </a:r>
            <a:r>
              <a:rPr lang="en-US" sz="2000" u="sng" dirty="0" smtClean="0">
                <a:solidFill>
                  <a:srgbClr val="0000FF"/>
                </a:solidFill>
              </a:rPr>
              <a:t>http://</a:t>
            </a:r>
            <a:r>
              <a:rPr lang="en-US" sz="2000" u="sng" dirty="0" err="1" smtClean="0">
                <a:solidFill>
                  <a:srgbClr val="0000FF"/>
                </a:solidFill>
              </a:rPr>
              <a:t>www.people.fas.harvard.edu/~junliu/Haplo/docMain.htm</a:t>
            </a:r>
            <a:endParaRPr lang="en-US" sz="2000" u="sng" dirty="0" smtClean="0">
              <a:solidFill>
                <a:srgbClr val="0000FF"/>
              </a:solidFill>
            </a:endParaRPr>
          </a:p>
          <a:p>
            <a:r>
              <a:rPr lang="en-US" sz="2000" dirty="0" smtClean="0"/>
              <a:t>PHASE, </a:t>
            </a:r>
            <a:r>
              <a:rPr lang="en-US" sz="2000" dirty="0" err="1" smtClean="0"/>
              <a:t>FastPHASE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2"/>
              </a:rPr>
              <a:t>http://stephenslab.uchicago.edu/software.html</a:t>
            </a:r>
            <a:endParaRPr lang="en-US" sz="2000" dirty="0" smtClean="0"/>
          </a:p>
          <a:p>
            <a:r>
              <a:rPr lang="en-US" sz="2000" dirty="0" smtClean="0"/>
              <a:t>Structure: </a:t>
            </a:r>
            <a:r>
              <a:rPr lang="en-US" sz="2000" dirty="0" smtClean="0">
                <a:hlinkClick r:id="rId3"/>
              </a:rPr>
              <a:t>http://pritch.bsd.uchicago.edu/structure.html</a:t>
            </a:r>
            <a:endParaRPr lang="en-US" sz="2000" dirty="0" smtClean="0"/>
          </a:p>
          <a:p>
            <a:r>
              <a:rPr lang="en-US" sz="2000" dirty="0" err="1" smtClean="0"/>
              <a:t>EigenStrat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4"/>
              </a:rPr>
              <a:t>http://genepath.med.harvard.edu/~reich/Software.htm</a:t>
            </a:r>
            <a:endParaRPr lang="en-US" sz="2000" dirty="0" smtClean="0"/>
          </a:p>
          <a:p>
            <a:r>
              <a:rPr lang="en-US" sz="2000" dirty="0" err="1" smtClean="0"/>
              <a:t>mStruct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5"/>
              </a:rPr>
              <a:t>http://cogito-b.ml.cmu.edu/mstruct/</a:t>
            </a:r>
            <a:endParaRPr lang="en-US" sz="2000" dirty="0" smtClean="0"/>
          </a:p>
          <a:p>
            <a:r>
              <a:rPr lang="en-US" sz="2000" dirty="0" smtClean="0"/>
              <a:t>Plink: </a:t>
            </a:r>
            <a:r>
              <a:rPr lang="en-US" sz="2000" dirty="0" smtClean="0">
                <a:hlinkClick r:id="rId6"/>
              </a:rPr>
              <a:t>http://pngu.mgh.harvard.edu/~purcell/plink/</a:t>
            </a:r>
            <a:endParaRPr lang="en-US" sz="2000" dirty="0" smtClean="0"/>
          </a:p>
          <a:p>
            <a:r>
              <a:rPr lang="en-US" sz="2000" dirty="0" smtClean="0"/>
              <a:t>Lasso: </a:t>
            </a:r>
            <a:r>
              <a:rPr lang="en-US" sz="2000" dirty="0" smtClean="0">
                <a:hlinkClick r:id="rId7"/>
              </a:rPr>
              <a:t>http://cran.r-project.org/web/packages/glmnet/index.html</a:t>
            </a:r>
            <a:endParaRPr lang="en-US" sz="2000" dirty="0" smtClean="0"/>
          </a:p>
          <a:p>
            <a:r>
              <a:rPr lang="en-US" sz="2000" dirty="0" err="1" smtClean="0"/>
              <a:t>Strat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8"/>
              </a:rPr>
              <a:t>http://pritch.bsd.uchicago.edu/software/STRAT.html</a:t>
            </a:r>
            <a:endParaRPr lang="en-US" sz="2000" dirty="0" smtClean="0"/>
          </a:p>
          <a:p>
            <a:r>
              <a:rPr lang="en-US" sz="2000" dirty="0" smtClean="0"/>
              <a:t>Genomic Control: </a:t>
            </a:r>
            <a:r>
              <a:rPr lang="en-US" sz="2000" dirty="0" smtClean="0">
                <a:hlinkClick r:id="rId9"/>
              </a:rPr>
              <a:t>http://www.wpic.pitt.edu/wpiccompgen/software.htm</a:t>
            </a:r>
            <a:endParaRPr lang="en-US" sz="2000" dirty="0" smtClean="0"/>
          </a:p>
          <a:p>
            <a:r>
              <a:rPr lang="en-US" sz="2000" dirty="0" err="1" smtClean="0"/>
              <a:t>Gflasso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10"/>
              </a:rPr>
              <a:t>http://cogito-b.ml.cmu.edu/gflasso/</a:t>
            </a:r>
            <a:endParaRPr lang="en-US" sz="2000" dirty="0" smtClean="0"/>
          </a:p>
          <a:p>
            <a:r>
              <a:rPr lang="en-US" sz="2000" dirty="0" smtClean="0"/>
              <a:t>Structured IO Lasso: </a:t>
            </a:r>
            <a:r>
              <a:rPr lang="en-US" sz="2000" dirty="0" smtClean="0">
                <a:hlinkClick r:id="rId11"/>
              </a:rPr>
              <a:t>http://cogito-b.ml.cmu.edu/epistaticQTL/</a:t>
            </a:r>
            <a:endParaRPr lang="en-US" sz="2000" dirty="0" smtClean="0"/>
          </a:p>
          <a:p>
            <a:r>
              <a:rPr lang="en-US" sz="2000" dirty="0" err="1" smtClean="0"/>
              <a:t>Lirnet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12"/>
              </a:rPr>
              <a:t>http://www.cs.washington.edu/homes/suinlee/lirnet/</a:t>
            </a:r>
            <a:endParaRPr lang="en-US" sz="2000" dirty="0" smtClean="0"/>
          </a:p>
          <a:p>
            <a:r>
              <a:rPr lang="en-US" sz="2000" dirty="0" err="1" smtClean="0"/>
              <a:t>GenAMap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13"/>
              </a:rPr>
              <a:t>http://cogito-b.ml.cmu.edu/genamap/</a:t>
            </a: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Sailing Lab</a:t>
            </a:r>
          </a:p>
          <a:p>
            <a:pPr lvl="1"/>
            <a:r>
              <a:rPr lang="en-US" dirty="0" smtClean="0"/>
              <a:t>Ross Curtis</a:t>
            </a:r>
          </a:p>
          <a:p>
            <a:pPr lvl="1"/>
            <a:r>
              <a:rPr lang="en-US" dirty="0" err="1" smtClean="0"/>
              <a:t>Seunghak</a:t>
            </a:r>
            <a:r>
              <a:rPr lang="en-US" dirty="0" smtClean="0"/>
              <a:t> Lee</a:t>
            </a:r>
          </a:p>
          <a:p>
            <a:pPr lvl="1"/>
            <a:r>
              <a:rPr lang="en-US" dirty="0" err="1" smtClean="0"/>
              <a:t>Suyash</a:t>
            </a:r>
            <a:r>
              <a:rPr lang="en-US" dirty="0" smtClean="0"/>
              <a:t> </a:t>
            </a:r>
            <a:r>
              <a:rPr lang="en-US" dirty="0" err="1" smtClean="0"/>
              <a:t>Shringapure</a:t>
            </a:r>
            <a:endParaRPr lang="en-US" dirty="0" smtClean="0"/>
          </a:p>
          <a:p>
            <a:pPr lvl="1"/>
            <a:r>
              <a:rPr lang="en-US" dirty="0" smtClean="0"/>
              <a:t>Judie </a:t>
            </a:r>
            <a:r>
              <a:rPr lang="en-US" dirty="0" err="1" smtClean="0"/>
              <a:t>Howrylak</a:t>
            </a:r>
            <a:endParaRPr lang="en-US" dirty="0" smtClean="0"/>
          </a:p>
          <a:p>
            <a:pPr lvl="1"/>
            <a:r>
              <a:rPr lang="en-US" dirty="0" smtClean="0"/>
              <a:t>Kyung-Ah </a:t>
            </a:r>
            <a:r>
              <a:rPr lang="en-US" dirty="0" err="1" smtClean="0"/>
              <a:t>Sohn</a:t>
            </a:r>
            <a:endParaRPr lang="en-US" dirty="0" smtClean="0"/>
          </a:p>
          <a:p>
            <a:pPr lvl="1"/>
            <a:r>
              <a:rPr lang="en-US" dirty="0" err="1" smtClean="0"/>
              <a:t>Kriti</a:t>
            </a:r>
            <a:r>
              <a:rPr lang="en-US" dirty="0" smtClean="0"/>
              <a:t> </a:t>
            </a:r>
            <a:r>
              <a:rPr lang="en-US" dirty="0" err="1" smtClean="0"/>
              <a:t>Puniyani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University of Pittsburgh Medical Center</a:t>
            </a:r>
          </a:p>
          <a:p>
            <a:pPr lvl="1"/>
            <a:r>
              <a:rPr lang="en-US" dirty="0" smtClean="0"/>
              <a:t>Sally Wenzel (MD)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Harvard Medical School</a:t>
            </a:r>
          </a:p>
          <a:p>
            <a:pPr lvl="1"/>
            <a:r>
              <a:rPr lang="en-US" dirty="0" smtClean="0"/>
              <a:t>Scott Weiss (MD)</a:t>
            </a:r>
          </a:p>
          <a:p>
            <a:pPr lvl="1"/>
            <a:r>
              <a:rPr lang="en-US" dirty="0" smtClean="0"/>
              <a:t>Benjamin </a:t>
            </a:r>
            <a:r>
              <a:rPr lang="en-US" dirty="0" err="1" smtClean="0"/>
              <a:t>Raby</a:t>
            </a:r>
            <a:r>
              <a:rPr lang="en-US" dirty="0" smtClean="0"/>
              <a:t> (MD)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b="1" smtClean="0">
                <a:solidFill>
                  <a:srgbClr val="0D0DFF"/>
                </a:solidFill>
                <a:ea typeface="幼圆"/>
              </a:rPr>
              <a:t>Acknowledgement</a:t>
            </a:r>
          </a:p>
        </p:txBody>
      </p:sp>
      <p:pic>
        <p:nvPicPr>
          <p:cNvPr id="182275" name="Picture 3" descr="sailing-members2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563" y="2579688"/>
            <a:ext cx="6346825" cy="3636962"/>
          </a:xfrm>
          <a:prstGeom prst="rect">
            <a:avLst/>
          </a:prstGeom>
          <a:noFill/>
        </p:spPr>
      </p:pic>
      <p:pic>
        <p:nvPicPr>
          <p:cNvPr id="182276" name="Picture 17" descr="sail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6813" y="1522413"/>
            <a:ext cx="6343650" cy="1008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4438" y="3892550"/>
            <a:ext cx="2490787" cy="2365375"/>
            <a:chOff x="913" y="2452"/>
            <a:chExt cx="1569" cy="1490"/>
          </a:xfrm>
        </p:grpSpPr>
        <p:sp>
          <p:nvSpPr>
            <p:cNvPr id="182278" name="Rectangle 6"/>
            <p:cNvSpPr>
              <a:spLocks noChangeAspect="1" noChangeArrowheads="1"/>
            </p:cNvSpPr>
            <p:nvPr/>
          </p:nvSpPr>
          <p:spPr bwMode="auto">
            <a:xfrm>
              <a:off x="929" y="2452"/>
              <a:ext cx="1553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137160" rIns="0" bIns="137160"/>
            <a:lstStyle/>
            <a:p>
              <a:pPr eaLnBrk="0" hangingPunct="0">
                <a:spcBef>
                  <a:spcPct val="20000"/>
                </a:spcBef>
              </a:pPr>
              <a:r>
                <a:rPr lang="en-US" sz="1600">
                  <a:solidFill>
                    <a:srgbClr val="3516F0"/>
                  </a:solidFill>
                  <a:cs typeface="Arial" pitchFamily="34" charset="0"/>
                </a:rPr>
                <a:t>www.sailing.cs.cmu.edu</a:t>
              </a: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913" y="3077"/>
              <a:ext cx="1567" cy="865"/>
              <a:chOff x="962" y="3092"/>
              <a:chExt cx="1475" cy="646"/>
            </a:xfrm>
          </p:grpSpPr>
          <p:pic>
            <p:nvPicPr>
              <p:cNvPr id="182280" name="Picture 8" descr="nsf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932" y="3092"/>
                <a:ext cx="439" cy="338"/>
              </a:xfrm>
              <a:prstGeom prst="rect">
                <a:avLst/>
              </a:prstGeom>
              <a:noFill/>
            </p:spPr>
          </p:pic>
          <p:pic>
            <p:nvPicPr>
              <p:cNvPr id="182281" name="Picture 9" descr="nih-logo-blue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65" y="3105"/>
                <a:ext cx="376" cy="263"/>
              </a:xfrm>
              <a:prstGeom prst="rect">
                <a:avLst/>
              </a:prstGeom>
              <a:noFill/>
            </p:spPr>
          </p:pic>
          <p:pic>
            <p:nvPicPr>
              <p:cNvPr id="182282" name="Picture 10" descr="darpa">
                <a:hlinkClick r:id="rId9"/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62" y="3506"/>
                <a:ext cx="431" cy="183"/>
              </a:xfrm>
              <a:prstGeom prst="rect">
                <a:avLst/>
              </a:prstGeom>
              <a:noFill/>
            </p:spPr>
          </p:pic>
          <p:pic>
            <p:nvPicPr>
              <p:cNvPr id="182283" name="Picture 11" descr="MIL_US_ONR_Logo_lg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CFF"/>
                  </a:clrFrom>
                  <a:clrTo>
                    <a:srgbClr val="FFFC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899" y="3504"/>
                <a:ext cx="538" cy="185"/>
              </a:xfrm>
              <a:prstGeom prst="rect">
                <a:avLst/>
              </a:prstGeom>
              <a:noFill/>
            </p:spPr>
          </p:pic>
          <p:pic>
            <p:nvPicPr>
              <p:cNvPr id="182284" name="Picture 12" descr="sloan3">
                <a:hlinkClick r:id="rId13"/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87" y="3094"/>
                <a:ext cx="377" cy="315"/>
              </a:xfrm>
              <a:prstGeom prst="rect">
                <a:avLst/>
              </a:prstGeom>
              <a:noFill/>
            </p:spPr>
          </p:pic>
          <p:pic>
            <p:nvPicPr>
              <p:cNvPr id="182285" name="Picture 13" descr="AFOSR"/>
              <p:cNvPicPr>
                <a:picLocks noChangeAspect="1" noChangeArrowheads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32" y="3395"/>
                <a:ext cx="437" cy="343"/>
              </a:xfrm>
              <a:prstGeom prst="rect">
                <a:avLst/>
              </a:prstGeom>
              <a:noFill/>
            </p:spPr>
          </p:pic>
        </p:grpSp>
        <p:sp>
          <p:nvSpPr>
            <p:cNvPr id="182286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949" y="2730"/>
              <a:ext cx="429" cy="3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000082"/>
                      </a:gs>
                      <a:gs pos="30000">
                        <a:srgbClr val="66008F"/>
                      </a:gs>
                      <a:gs pos="64999">
                        <a:srgbClr val="BA0066"/>
                      </a:gs>
                      <a:gs pos="89999">
                        <a:srgbClr val="FF0000"/>
                      </a:gs>
                      <a:gs pos="100000">
                        <a:srgbClr val="FF8200"/>
                      </a:gs>
                    </a:gsLst>
                    <a:lin ang="5400000" scaled="1"/>
                  </a:gradFill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 Black"/>
                </a:rPr>
                <a:t>$$$ :</a:t>
              </a:r>
            </a:p>
          </p:txBody>
        </p:sp>
      </p:grpSp>
      <p:sp>
        <p:nvSpPr>
          <p:cNvPr id="182287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fld id="{91EE02FA-5336-498F-92D6-4FD128214A57}" type="slidenum">
              <a:rPr lang="zh-CN" altLang="en-US" sz="1100" b="0">
                <a:solidFill>
                  <a:srgbClr val="FFFFFF"/>
                </a:solidFill>
                <a:latin typeface="Franklin Gothic Book" pitchFamily="34" charset="0"/>
                <a:cs typeface="Arial" pitchFamily="34" charset="0"/>
              </a:rPr>
              <a:pPr algn="ctr"/>
              <a:t>238</a:t>
            </a:fld>
            <a:endParaRPr lang="en-US" altLang="zh-CN" sz="1100" b="0">
              <a:solidFill>
                <a:srgbClr val="FFFFFF"/>
              </a:solidFill>
              <a:latin typeface="Franklin Gothic Boo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47" y="-9088"/>
            <a:ext cx="2187637" cy="4519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References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47" y="327448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 [1]	D.J. Balding, “A tutorial on statistical methods for population association studies.,” </a:t>
            </a:r>
            <a:r>
              <a:rPr lang="en-US" sz="1400" i="1" dirty="0" smtClean="0"/>
              <a:t>Nature reviews. Genetics</a:t>
            </a:r>
            <a:r>
              <a:rPr lang="en-US" sz="1400" dirty="0" smtClean="0"/>
              <a:t>, vol. 7, Oct. 2006, pp. 781-91.</a:t>
            </a:r>
          </a:p>
          <a:p>
            <a:pPr>
              <a:buNone/>
            </a:pPr>
            <a:r>
              <a:rPr lang="en-US" sz="1400" dirty="0" smtClean="0"/>
              <a:t>[2]	R.B. </a:t>
            </a:r>
            <a:r>
              <a:rPr lang="en-US" sz="1400" dirty="0" err="1" smtClean="0"/>
              <a:t>Brem</a:t>
            </a:r>
            <a:r>
              <a:rPr lang="en-US" sz="1400" dirty="0" smtClean="0"/>
              <a:t> and L. </a:t>
            </a:r>
            <a:r>
              <a:rPr lang="en-US" sz="1400" dirty="0" err="1" smtClean="0"/>
              <a:t>Kruglyak</a:t>
            </a:r>
            <a:r>
              <a:rPr lang="en-US" sz="1400" dirty="0" smtClean="0"/>
              <a:t>, “The landscape of genetic complexity across 5,700 gene expression traits in yeast.,” </a:t>
            </a:r>
            <a:r>
              <a:rPr lang="en-US" sz="1400" i="1" dirty="0" smtClean="0"/>
              <a:t>Proceedings of the National Academy of Sciences of the United States of America</a:t>
            </a:r>
            <a:r>
              <a:rPr lang="en-US" sz="1400" dirty="0" smtClean="0"/>
              <a:t>, vol. 102, Feb. 2005, pp. 1572-7.</a:t>
            </a:r>
          </a:p>
          <a:p>
            <a:pPr>
              <a:buNone/>
            </a:pPr>
            <a:r>
              <a:rPr lang="en-US" sz="1400" dirty="0" smtClean="0"/>
              <a:t>[3]	O. </a:t>
            </a:r>
            <a:r>
              <a:rPr lang="en-US" sz="1400" dirty="0" err="1" smtClean="0"/>
              <a:t>Carlborg</a:t>
            </a:r>
            <a:r>
              <a:rPr lang="en-US" sz="1400" dirty="0" smtClean="0"/>
              <a:t> and C.S. Haley, “</a:t>
            </a:r>
            <a:r>
              <a:rPr lang="en-US" sz="1400" dirty="0" err="1" smtClean="0"/>
              <a:t>Epistasis</a:t>
            </a:r>
            <a:r>
              <a:rPr lang="en-US" sz="1400" dirty="0" smtClean="0"/>
              <a:t>: too often neglected in complex trait studies?,” </a:t>
            </a:r>
            <a:r>
              <a:rPr lang="en-US" sz="1400" i="1" dirty="0" smtClean="0"/>
              <a:t>Nature Reviews Genetics</a:t>
            </a:r>
            <a:r>
              <a:rPr lang="en-US" sz="1400" dirty="0" smtClean="0"/>
              <a:t>, vol. 5, Aug. 2004, pp. 618-25.</a:t>
            </a:r>
          </a:p>
          <a:p>
            <a:pPr>
              <a:buNone/>
            </a:pPr>
            <a:r>
              <a:rPr lang="en-US" sz="1400" dirty="0" smtClean="0"/>
              <a:t>[4]	C.S. Carlson, M. a </a:t>
            </a:r>
            <a:r>
              <a:rPr lang="en-US" sz="1400" dirty="0" err="1" smtClean="0"/>
              <a:t>Eberle</a:t>
            </a:r>
            <a:r>
              <a:rPr lang="en-US" sz="1400" dirty="0" smtClean="0"/>
              <a:t>, M.J. </a:t>
            </a:r>
            <a:r>
              <a:rPr lang="en-US" sz="1400" dirty="0" err="1" smtClean="0"/>
              <a:t>Rieder</a:t>
            </a:r>
            <a:r>
              <a:rPr lang="en-US" sz="1400" dirty="0" smtClean="0"/>
              <a:t>, Q. Yi, L. </a:t>
            </a:r>
            <a:r>
              <a:rPr lang="en-US" sz="1400" dirty="0" err="1" smtClean="0"/>
              <a:t>Kruglyak</a:t>
            </a:r>
            <a:r>
              <a:rPr lang="en-US" sz="1400" dirty="0" smtClean="0"/>
              <a:t>, and D. a Nickerson, “Selecting a maximally informative set of single-nucleotide polymorphisms for association analyses using linkage disequilibrium.,”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74, Jan. 2004, pp. 106-20.</a:t>
            </a:r>
          </a:p>
          <a:p>
            <a:pPr>
              <a:buNone/>
            </a:pPr>
            <a:r>
              <a:rPr lang="en-US" sz="1400" dirty="0" smtClean="0"/>
              <a:t>[5]	L.L. </a:t>
            </a:r>
            <a:r>
              <a:rPr lang="en-US" sz="1400" dirty="0" err="1" smtClean="0"/>
              <a:t>Cavalli</a:t>
            </a:r>
            <a:r>
              <a:rPr lang="en-US" sz="1400" dirty="0" smtClean="0"/>
              <a:t>-Sforza, “The Human Genome Diversity Project: past, present and future.,” </a:t>
            </a:r>
            <a:r>
              <a:rPr lang="en-US" sz="1400" i="1" dirty="0" smtClean="0"/>
              <a:t>Nature Reviews Genetics</a:t>
            </a:r>
            <a:r>
              <a:rPr lang="en-US" sz="1400" dirty="0" smtClean="0"/>
              <a:t>, vol. 6, Apr. 2005, pp. 333-40.</a:t>
            </a:r>
          </a:p>
          <a:p>
            <a:pPr>
              <a:buNone/>
            </a:pPr>
            <a:r>
              <a:rPr lang="en-US" sz="1400" dirty="0" smtClean="0"/>
              <a:t>[6]	G. Clark, “Inference of </a:t>
            </a:r>
            <a:r>
              <a:rPr lang="en-US" sz="1400" dirty="0" err="1" smtClean="0"/>
              <a:t>haplotypes</a:t>
            </a:r>
            <a:r>
              <a:rPr lang="en-US" sz="1400" dirty="0" smtClean="0"/>
              <a:t> from PCR-amplified samples of diploid populations.,” </a:t>
            </a:r>
            <a:r>
              <a:rPr lang="en-US" sz="1400" i="1" dirty="0" smtClean="0"/>
              <a:t>Molecular Biology and Evolution</a:t>
            </a:r>
            <a:r>
              <a:rPr lang="en-US" sz="1400" dirty="0" smtClean="0"/>
              <a:t>, vol. 7, Mar. 1990, pp. 111-22.</a:t>
            </a:r>
          </a:p>
          <a:p>
            <a:pPr>
              <a:buNone/>
            </a:pPr>
            <a:r>
              <a:rPr lang="en-US" sz="1400" dirty="0" smtClean="0"/>
              <a:t>[7]	G. Control, “Genomic Control to the extreme To the editor :,” </a:t>
            </a:r>
            <a:r>
              <a:rPr lang="en-US" sz="1400" i="1" dirty="0" smtClean="0"/>
              <a:t>Nature Genetics</a:t>
            </a:r>
            <a:r>
              <a:rPr lang="en-US" sz="1400" dirty="0" smtClean="0"/>
              <a:t>, vol. 36, 2004, pp. 1129-1131.</a:t>
            </a:r>
          </a:p>
          <a:p>
            <a:pPr>
              <a:buNone/>
            </a:pPr>
            <a:r>
              <a:rPr lang="en-US" sz="1400" dirty="0" smtClean="0"/>
              <a:t>[8]	M. </a:t>
            </a:r>
            <a:r>
              <a:rPr lang="en-US" sz="1400" dirty="0" err="1" smtClean="0"/>
              <a:t>Costanzo</a:t>
            </a:r>
            <a:r>
              <a:rPr lang="en-US" sz="1400" dirty="0" smtClean="0"/>
              <a:t>, A. </a:t>
            </a:r>
            <a:r>
              <a:rPr lang="en-US" sz="1400" dirty="0" err="1" smtClean="0"/>
              <a:t>Baryshnikova</a:t>
            </a:r>
            <a:r>
              <a:rPr lang="en-US" sz="1400" dirty="0" smtClean="0"/>
              <a:t>, J. Bellay, Y. Kim, E.D. Spear, C.S. Sevier, H. Ding, J.L.Y. </a:t>
            </a:r>
            <a:r>
              <a:rPr lang="en-US" sz="1400" dirty="0" err="1" smtClean="0"/>
              <a:t>Koh</a:t>
            </a:r>
            <a:r>
              <a:rPr lang="en-US" sz="1400" dirty="0" smtClean="0"/>
              <a:t>, K. </a:t>
            </a:r>
            <a:r>
              <a:rPr lang="en-US" sz="1400" dirty="0" err="1" smtClean="0"/>
              <a:t>Toufighi</a:t>
            </a:r>
            <a:r>
              <a:rPr lang="en-US" sz="1400" dirty="0" smtClean="0"/>
              <a:t>, S. </a:t>
            </a:r>
            <a:r>
              <a:rPr lang="en-US" sz="1400" dirty="0" err="1" smtClean="0"/>
              <a:t>Mostafavi</a:t>
            </a:r>
            <a:r>
              <a:rPr lang="en-US" sz="1400" dirty="0" smtClean="0"/>
              <a:t>, J. </a:t>
            </a:r>
            <a:r>
              <a:rPr lang="en-US" sz="1400" dirty="0" err="1" smtClean="0"/>
              <a:t>Prinz</a:t>
            </a:r>
            <a:r>
              <a:rPr lang="en-US" sz="1400" dirty="0" smtClean="0"/>
              <a:t>, R.P. St </a:t>
            </a:r>
            <a:r>
              <a:rPr lang="en-US" sz="1400" dirty="0" err="1" smtClean="0"/>
              <a:t>Onge</a:t>
            </a:r>
            <a:r>
              <a:rPr lang="en-US" sz="1400" dirty="0" smtClean="0"/>
              <a:t>, B. </a:t>
            </a:r>
            <a:r>
              <a:rPr lang="en-US" sz="1400" dirty="0" err="1" smtClean="0"/>
              <a:t>VanderSluis</a:t>
            </a:r>
            <a:r>
              <a:rPr lang="en-US" sz="1400" dirty="0" smtClean="0"/>
              <a:t>, T. </a:t>
            </a:r>
            <a:r>
              <a:rPr lang="en-US" sz="1400" dirty="0" err="1" smtClean="0"/>
              <a:t>Makhnevych</a:t>
            </a:r>
            <a:r>
              <a:rPr lang="en-US" sz="1400" dirty="0" smtClean="0"/>
              <a:t>, F.J. </a:t>
            </a:r>
            <a:r>
              <a:rPr lang="en-US" sz="1400" dirty="0" err="1" smtClean="0"/>
              <a:t>Vizeacoumar</a:t>
            </a:r>
            <a:r>
              <a:rPr lang="en-US" sz="1400" dirty="0" smtClean="0"/>
              <a:t>, S. </a:t>
            </a:r>
            <a:r>
              <a:rPr lang="en-US" sz="1400" dirty="0" err="1" smtClean="0"/>
              <a:t>Alizadeh</a:t>
            </a:r>
            <a:r>
              <a:rPr lang="en-US" sz="1400" dirty="0" smtClean="0"/>
              <a:t>, S. Bahr, R.L. </a:t>
            </a:r>
            <a:r>
              <a:rPr lang="en-US" sz="1400" dirty="0" err="1" smtClean="0"/>
              <a:t>Brost</a:t>
            </a:r>
            <a:r>
              <a:rPr lang="en-US" sz="1400" dirty="0" smtClean="0"/>
              <a:t>, Y. Chen, M. </a:t>
            </a:r>
            <a:r>
              <a:rPr lang="en-US" sz="1400" dirty="0" err="1" smtClean="0"/>
              <a:t>Cokol</a:t>
            </a:r>
            <a:r>
              <a:rPr lang="en-US" sz="1400" dirty="0" smtClean="0"/>
              <a:t>, R. </a:t>
            </a:r>
            <a:r>
              <a:rPr lang="en-US" sz="1400" dirty="0" err="1" smtClean="0"/>
              <a:t>Deshpande</a:t>
            </a:r>
            <a:r>
              <a:rPr lang="en-US" sz="1400" dirty="0" smtClean="0"/>
              <a:t>, Z. Li, Z.-Y. Lin, W. Liang, M. </a:t>
            </a:r>
            <a:r>
              <a:rPr lang="en-US" sz="1400" dirty="0" err="1" smtClean="0"/>
              <a:t>Marback</a:t>
            </a:r>
            <a:r>
              <a:rPr lang="en-US" sz="1400" dirty="0" smtClean="0"/>
              <a:t>, J. Paw, B.-J. San Luis, E. </a:t>
            </a:r>
            <a:r>
              <a:rPr lang="en-US" sz="1400" dirty="0" err="1" smtClean="0"/>
              <a:t>Shuteriqi</a:t>
            </a:r>
            <a:r>
              <a:rPr lang="en-US" sz="1400" dirty="0" smtClean="0"/>
              <a:t>, A.H.Y. Tong, N. van </a:t>
            </a:r>
            <a:r>
              <a:rPr lang="en-US" sz="1400" dirty="0" err="1" smtClean="0"/>
              <a:t>Dyk</a:t>
            </a:r>
            <a:r>
              <a:rPr lang="en-US" sz="1400" dirty="0" smtClean="0"/>
              <a:t>, I.M. Wallace, J. a Whitney, M.T. </a:t>
            </a:r>
            <a:r>
              <a:rPr lang="en-US" sz="1400" dirty="0" err="1" smtClean="0"/>
              <a:t>Weirauch</a:t>
            </a:r>
            <a:r>
              <a:rPr lang="en-US" sz="1400" dirty="0" smtClean="0"/>
              <a:t>, G. </a:t>
            </a:r>
            <a:r>
              <a:rPr lang="en-US" sz="1400" dirty="0" err="1" smtClean="0"/>
              <a:t>Zhong</a:t>
            </a:r>
            <a:r>
              <a:rPr lang="en-US" sz="1400" dirty="0" smtClean="0"/>
              <a:t>, H. Zhu, W. a </a:t>
            </a:r>
            <a:r>
              <a:rPr lang="en-US" sz="1400" dirty="0" err="1" smtClean="0"/>
              <a:t>Houry</a:t>
            </a:r>
            <a:r>
              <a:rPr lang="en-US" sz="1400" dirty="0" smtClean="0"/>
              <a:t>, M. </a:t>
            </a:r>
            <a:r>
              <a:rPr lang="en-US" sz="1400" dirty="0" err="1" smtClean="0"/>
              <a:t>Brudno</a:t>
            </a:r>
            <a:r>
              <a:rPr lang="en-US" sz="1400" dirty="0" smtClean="0"/>
              <a:t>, S. </a:t>
            </a:r>
            <a:r>
              <a:rPr lang="en-US" sz="1400" dirty="0" err="1" smtClean="0"/>
              <a:t>Ragibizadeh</a:t>
            </a:r>
            <a:r>
              <a:rPr lang="en-US" sz="1400" dirty="0" smtClean="0"/>
              <a:t>, B. Papp, C. </a:t>
            </a:r>
            <a:r>
              <a:rPr lang="en-US" sz="1400" dirty="0" err="1" smtClean="0"/>
              <a:t>Pál</a:t>
            </a:r>
            <a:r>
              <a:rPr lang="en-US" sz="1400" dirty="0" smtClean="0"/>
              <a:t>, F.P. Roth, G. Giaever, C. </a:t>
            </a:r>
            <a:r>
              <a:rPr lang="en-US" sz="1400" dirty="0" err="1" smtClean="0"/>
              <a:t>Nislow</a:t>
            </a:r>
            <a:r>
              <a:rPr lang="en-US" sz="1400" dirty="0" smtClean="0"/>
              <a:t>, O.G. </a:t>
            </a:r>
            <a:r>
              <a:rPr lang="en-US" sz="1400" dirty="0" err="1" smtClean="0"/>
              <a:t>Troyanskaya</a:t>
            </a:r>
            <a:r>
              <a:rPr lang="en-US" sz="1400" dirty="0" smtClean="0"/>
              <a:t>, H. </a:t>
            </a:r>
            <a:r>
              <a:rPr lang="en-US" sz="1400" dirty="0" err="1" smtClean="0"/>
              <a:t>Bussey</a:t>
            </a:r>
            <a:r>
              <a:rPr lang="en-US" sz="1400" dirty="0" smtClean="0"/>
              <a:t>, G.D. Bader, A.-C. </a:t>
            </a:r>
            <a:r>
              <a:rPr lang="en-US" sz="1400" dirty="0" err="1" smtClean="0"/>
              <a:t>Gingras</a:t>
            </a:r>
            <a:r>
              <a:rPr lang="en-US" sz="1400" dirty="0" smtClean="0"/>
              <a:t>, Q.D. Morris, P.M. Kim, C. a Kaiser, C.L. Myers, B.J. Andrews, and C. Boone, “The genetic landscape of a cell.,” </a:t>
            </a:r>
            <a:r>
              <a:rPr lang="en-US" sz="1400" i="1" dirty="0" smtClean="0"/>
              <a:t>Science (New York, N.Y.)</a:t>
            </a:r>
            <a:r>
              <a:rPr lang="en-US" sz="1400" dirty="0" smtClean="0"/>
              <a:t>, vol. 327, Jan. 2010, pp. 425-31.</a:t>
            </a:r>
          </a:p>
          <a:p>
            <a:pPr>
              <a:buNone/>
            </a:pPr>
            <a:r>
              <a:rPr lang="en-US" sz="1400" dirty="0" smtClean="0"/>
              <a:t>[9]	B. Devlin, K. Roeder, and L. Wasserman, “Genomic control for association studies: a </a:t>
            </a:r>
            <a:r>
              <a:rPr lang="en-US" sz="1400" dirty="0" err="1" smtClean="0"/>
              <a:t>semiparametric</a:t>
            </a:r>
            <a:r>
              <a:rPr lang="en-US" sz="1400" dirty="0" smtClean="0"/>
              <a:t> test to detect excess-haplotype sharing.,” </a:t>
            </a:r>
            <a:r>
              <a:rPr lang="en-US" sz="1400" i="1" dirty="0" smtClean="0"/>
              <a:t>Biostatistics (Oxford, England)</a:t>
            </a:r>
            <a:r>
              <a:rPr lang="en-US" sz="1400" dirty="0" smtClean="0"/>
              <a:t>, vol. 1, Dec. 2000, pp. 369-87.</a:t>
            </a:r>
          </a:p>
          <a:p>
            <a:pPr>
              <a:buNone/>
            </a:pPr>
            <a:r>
              <a:rPr lang="en-US" sz="1400" dirty="0" smtClean="0"/>
              <a:t>[10]	J. Friedman, T. Hastie, H. </a:t>
            </a:r>
            <a:r>
              <a:rPr lang="en-US" sz="1400" dirty="0" err="1" smtClean="0"/>
              <a:t>Höfling</a:t>
            </a:r>
            <a:r>
              <a:rPr lang="en-US" sz="1400" dirty="0" smtClean="0"/>
              <a:t>, and 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, “</a:t>
            </a:r>
            <a:r>
              <a:rPr lang="en-US" sz="1400" dirty="0" err="1" smtClean="0"/>
              <a:t>Pathwise</a:t>
            </a:r>
            <a:r>
              <a:rPr lang="en-US" sz="1400" dirty="0" smtClean="0"/>
              <a:t> coordinate optimization,” </a:t>
            </a:r>
            <a:r>
              <a:rPr lang="en-US" sz="1400" i="1" dirty="0" smtClean="0"/>
              <a:t>Annals of Applied Statistics</a:t>
            </a:r>
            <a:r>
              <a:rPr lang="en-US" sz="1400" dirty="0" smtClean="0"/>
              <a:t>, vol. 1, Dec. 2007, pp. 302-332.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Linkage Disequilibrium</a:t>
            </a:r>
          </a:p>
        </p:txBody>
      </p:sp>
      <p:sp>
        <p:nvSpPr>
          <p:cNvPr id="1033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ea typeface="Arial" charset="0"/>
                <a:cs typeface="Arial" charset="0"/>
              </a:rPr>
              <a:t>LD reflects the relationship between alleles at different loci.</a:t>
            </a:r>
          </a:p>
          <a:p>
            <a:pPr lvl="1"/>
            <a:r>
              <a:rPr lang="en-US">
                <a:ea typeface="Arial" charset="0"/>
                <a:cs typeface="Arial" charset="0"/>
              </a:rPr>
              <a:t>Alleles at locus A: frequencies </a:t>
            </a:r>
            <a:r>
              <a:rPr lang="en-US" i="1">
                <a:latin typeface="Comic Sans MS" charset="0"/>
                <a:ea typeface="Arial" charset="0"/>
                <a:cs typeface="Arial" charset="0"/>
              </a:rPr>
              <a:t>p</a:t>
            </a:r>
            <a:r>
              <a:rPr lang="en-US" baseline="-25000">
                <a:ea typeface="Arial" charset="0"/>
                <a:cs typeface="Arial" charset="0"/>
              </a:rPr>
              <a:t>1</a:t>
            </a:r>
            <a:r>
              <a:rPr lang="en-US">
                <a:ea typeface="Arial" charset="0"/>
                <a:cs typeface="Arial" charset="0"/>
              </a:rPr>
              <a:t>,…, </a:t>
            </a:r>
            <a:r>
              <a:rPr lang="en-US" i="1">
                <a:latin typeface="Comic Sans MS" charset="0"/>
                <a:ea typeface="Arial" charset="0"/>
                <a:cs typeface="Arial" charset="0"/>
              </a:rPr>
              <a:t>p</a:t>
            </a:r>
            <a:r>
              <a:rPr lang="en-US" i="1" baseline="-25000">
                <a:latin typeface="Comic Sans MS" charset="0"/>
                <a:ea typeface="Arial" charset="0"/>
                <a:cs typeface="Arial" charset="0"/>
              </a:rPr>
              <a:t>m</a:t>
            </a:r>
          </a:p>
          <a:p>
            <a:pPr lvl="1"/>
            <a:r>
              <a:rPr lang="en-US">
                <a:ea typeface="Arial" charset="0"/>
                <a:cs typeface="Arial" charset="0"/>
              </a:rPr>
              <a:t>Alleles at locus B: frequencies </a:t>
            </a:r>
            <a:r>
              <a:rPr lang="en-US" i="1">
                <a:latin typeface="Comic Sans MS" charset="0"/>
                <a:ea typeface="Arial" charset="0"/>
                <a:cs typeface="Arial" charset="0"/>
              </a:rPr>
              <a:t>q</a:t>
            </a:r>
            <a:r>
              <a:rPr lang="en-US" baseline="-25000">
                <a:ea typeface="Arial" charset="0"/>
                <a:cs typeface="Arial" charset="0"/>
              </a:rPr>
              <a:t>1</a:t>
            </a:r>
            <a:r>
              <a:rPr lang="en-US">
                <a:ea typeface="Arial" charset="0"/>
                <a:cs typeface="Arial" charset="0"/>
              </a:rPr>
              <a:t>,…,</a:t>
            </a:r>
            <a:r>
              <a:rPr lang="en-US" i="1">
                <a:latin typeface="Comic Sans MS" charset="0"/>
                <a:ea typeface="Arial" charset="0"/>
                <a:cs typeface="Arial" charset="0"/>
              </a:rPr>
              <a:t>q</a:t>
            </a:r>
            <a:r>
              <a:rPr lang="en-US" i="1" baseline="-25000">
                <a:latin typeface="Comic Sans MS" charset="0"/>
                <a:ea typeface="Arial" charset="0"/>
                <a:cs typeface="Arial" charset="0"/>
              </a:rPr>
              <a:t>n</a:t>
            </a:r>
          </a:p>
          <a:p>
            <a:pPr lvl="1"/>
            <a:r>
              <a:rPr lang="en-US">
                <a:ea typeface="Arial" charset="0"/>
                <a:cs typeface="Arial" charset="0"/>
              </a:rPr>
              <a:t>Haplotype frequency for A</a:t>
            </a:r>
            <a:r>
              <a:rPr lang="en-US" baseline="-25000">
                <a:ea typeface="Arial" charset="0"/>
                <a:cs typeface="Arial" charset="0"/>
              </a:rPr>
              <a:t>i</a:t>
            </a:r>
            <a:r>
              <a:rPr lang="en-US">
                <a:ea typeface="Arial" charset="0"/>
                <a:cs typeface="Arial" charset="0"/>
              </a:rPr>
              <a:t>B</a:t>
            </a:r>
            <a:r>
              <a:rPr lang="en-US" baseline="-25000">
                <a:ea typeface="Arial" charset="0"/>
                <a:cs typeface="Arial" charset="0"/>
              </a:rPr>
              <a:t>j</a:t>
            </a:r>
            <a:r>
              <a:rPr lang="en-US">
                <a:ea typeface="Arial" charset="0"/>
                <a:cs typeface="Arial" charset="0"/>
              </a:rPr>
              <a:t>:</a:t>
            </a:r>
          </a:p>
          <a:p>
            <a:pPr lvl="2"/>
            <a:r>
              <a:rPr lang="en-US" sz="1900">
                <a:ea typeface="Arial" charset="0"/>
                <a:cs typeface="Arial" charset="0"/>
              </a:rPr>
              <a:t>equilibrium value: 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p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i 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q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j</a:t>
            </a:r>
          </a:p>
          <a:p>
            <a:pPr lvl="2"/>
            <a:r>
              <a:rPr lang="en-US" sz="1900">
                <a:ea typeface="Arial" charset="0"/>
                <a:cs typeface="Arial" charset="0"/>
              </a:rPr>
              <a:t>Observed value: 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h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ij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 </a:t>
            </a:r>
            <a:endParaRPr lang="en-US" sz="1900">
              <a:ea typeface="Arial" charset="0"/>
              <a:cs typeface="Arial" charset="0"/>
            </a:endParaRPr>
          </a:p>
          <a:p>
            <a:pPr lvl="2"/>
            <a:r>
              <a:rPr lang="en-US" sz="1900">
                <a:ea typeface="Arial" charset="0"/>
                <a:cs typeface="Arial" charset="0"/>
              </a:rPr>
              <a:t>Linkage disequilibrium: 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h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ij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 </a:t>
            </a:r>
            <a:r>
              <a:rPr lang="en-US" sz="1900">
                <a:ea typeface="Arial" charset="0"/>
                <a:cs typeface="Arial" charset="0"/>
              </a:rPr>
              <a:t>-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p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i </a:t>
            </a:r>
            <a:r>
              <a:rPr lang="en-US" sz="1900" i="1">
                <a:latin typeface="Comic Sans MS" charset="0"/>
                <a:ea typeface="Arial" charset="0"/>
                <a:cs typeface="Arial" charset="0"/>
              </a:rPr>
              <a:t>q</a:t>
            </a:r>
            <a:r>
              <a:rPr lang="en-US" sz="1900" i="1" baseline="-25000">
                <a:latin typeface="Comic Sans MS" charset="0"/>
                <a:ea typeface="Arial" charset="0"/>
                <a:cs typeface="Arial" charset="0"/>
              </a:rPr>
              <a:t>j</a:t>
            </a:r>
          </a:p>
          <a:p>
            <a:pPr lvl="1"/>
            <a:r>
              <a:rPr lang="en-US">
                <a:ea typeface="Arial" charset="0"/>
                <a:cs typeface="Arial" charset="0"/>
              </a:rPr>
              <a:t>Linkage disequilibrium is an allelic association measure (difference between the actual haplotype frequency and the equilibrium value)</a:t>
            </a:r>
          </a:p>
          <a:p>
            <a:pPr lvl="1"/>
            <a:r>
              <a:rPr lang="en-US">
                <a:ea typeface="Arial" charset="0"/>
                <a:cs typeface="Arial" charset="0"/>
              </a:rPr>
              <a:t>More precisely: </a:t>
            </a:r>
            <a:r>
              <a:rPr lang="en-US" b="1">
                <a:ea typeface="Arial" charset="0"/>
                <a:cs typeface="Arial" charset="0"/>
              </a:rPr>
              <a:t>gametic association</a:t>
            </a:r>
          </a:p>
          <a:p>
            <a:r>
              <a:rPr lang="en-US"/>
              <a:t>Association studies.</a:t>
            </a:r>
          </a:p>
          <a:p>
            <a:pPr lvl="1"/>
            <a:r>
              <a:rPr lang="en-US"/>
              <a:t>If inheriting a certain allele at the disease locus increases the chance of getting the disease, and the disease and marker loci are </a:t>
            </a:r>
            <a:r>
              <a:rPr lang="en-US" i="1">
                <a:solidFill>
                  <a:srgbClr val="CC3300"/>
                </a:solidFill>
              </a:rPr>
              <a:t>in LD</a:t>
            </a:r>
            <a:r>
              <a:rPr lang="en-US"/>
              <a:t>, then the frequencies of the marker alleles will </a:t>
            </a:r>
            <a:r>
              <a:rPr lang="en-US" b="1"/>
              <a:t>differ</a:t>
            </a:r>
            <a:r>
              <a:rPr lang="en-US"/>
              <a:t> between diseased and non-diseased individuals.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46" y="41224"/>
            <a:ext cx="8308733" cy="629747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[11]	S.-I. Lee, A.M. Dudley, D. </a:t>
            </a:r>
            <a:r>
              <a:rPr lang="en-US" sz="1400" dirty="0" err="1" smtClean="0"/>
              <a:t>Drubin</a:t>
            </a:r>
            <a:r>
              <a:rPr lang="en-US" sz="1400" dirty="0" smtClean="0"/>
              <a:t>, P. a Silver, N.J. </a:t>
            </a:r>
            <a:r>
              <a:rPr lang="en-US" sz="1400" dirty="0" err="1" smtClean="0"/>
              <a:t>Krogan</a:t>
            </a:r>
            <a:r>
              <a:rPr lang="en-US" sz="1400" dirty="0" smtClean="0"/>
              <a:t>, D. </a:t>
            </a:r>
            <a:r>
              <a:rPr lang="en-US" sz="1400" dirty="0" err="1" smtClean="0"/>
              <a:t>Pe’er</a:t>
            </a:r>
            <a:r>
              <a:rPr lang="en-US" sz="1400" dirty="0" smtClean="0"/>
              <a:t>, and D. </a:t>
            </a:r>
            <a:r>
              <a:rPr lang="en-US" sz="1400" dirty="0" err="1" smtClean="0"/>
              <a:t>Koller</a:t>
            </a:r>
            <a:r>
              <a:rPr lang="en-US" sz="1400" dirty="0" smtClean="0"/>
              <a:t>, “Learning a prior on regulatory potential from </a:t>
            </a:r>
            <a:r>
              <a:rPr lang="en-US" sz="1400" dirty="0" err="1" smtClean="0"/>
              <a:t>eQTL</a:t>
            </a:r>
            <a:r>
              <a:rPr lang="en-US" sz="1400" dirty="0" smtClean="0"/>
              <a:t> data.,” </a:t>
            </a:r>
            <a:r>
              <a:rPr lang="en-US" sz="1400" i="1" dirty="0" err="1" smtClean="0"/>
              <a:t>PLoS</a:t>
            </a:r>
            <a:r>
              <a:rPr lang="en-US" sz="1400" i="1" dirty="0" smtClean="0"/>
              <a:t> Genetics</a:t>
            </a:r>
            <a:r>
              <a:rPr lang="en-US" sz="1400" dirty="0" smtClean="0"/>
              <a:t>, vol. 5, Jan. 2009, e1000358.</a:t>
            </a:r>
          </a:p>
          <a:p>
            <a:pPr>
              <a:buNone/>
            </a:pPr>
            <a:r>
              <a:rPr lang="en-US" sz="1400" dirty="0" smtClean="0"/>
              <a:t>[12]	B. Li and S.M. Leal, “Methods for Detecting Associations with Rare Variants for Common Diseases : Application to Analysis of Sequence Data,” </a:t>
            </a:r>
            <a:r>
              <a:rPr lang="en-US" sz="1400" i="1" dirty="0" smtClean="0"/>
              <a:t>Journal of Human Genetics</a:t>
            </a:r>
            <a:r>
              <a:rPr lang="en-US" sz="1400" dirty="0" smtClean="0"/>
              <a:t>, 2008, pp. 311-321.</a:t>
            </a:r>
          </a:p>
          <a:p>
            <a:pPr>
              <a:buNone/>
            </a:pPr>
            <a:r>
              <a:rPr lang="en-US" sz="1400" dirty="0" smtClean="0"/>
              <a:t>[13]	T. </a:t>
            </a:r>
            <a:r>
              <a:rPr lang="en-US" sz="1400" dirty="0" err="1" smtClean="0"/>
              <a:t>Niu</a:t>
            </a:r>
            <a:r>
              <a:rPr lang="en-US" sz="1400" dirty="0" smtClean="0"/>
              <a:t>, Z.S. Qin, X. </a:t>
            </a:r>
            <a:r>
              <a:rPr lang="en-US" sz="1400" dirty="0" err="1" smtClean="0"/>
              <a:t>Xu</a:t>
            </a:r>
            <a:r>
              <a:rPr lang="en-US" sz="1400" dirty="0" smtClean="0"/>
              <a:t>, and J.S. Liu, “Bayesian haplotype inference for multiple linked single-nucleotide polymorphisms.,”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70, Jan. 2002, pp. 157-69.</a:t>
            </a:r>
          </a:p>
          <a:p>
            <a:pPr>
              <a:buNone/>
            </a:pPr>
            <a:r>
              <a:rPr lang="en-US" sz="1400" dirty="0" smtClean="0"/>
              <a:t>[14]	N. </a:t>
            </a:r>
            <a:r>
              <a:rPr lang="en-US" sz="1400" dirty="0" err="1" smtClean="0"/>
              <a:t>Patil</a:t>
            </a:r>
            <a:r>
              <a:rPr lang="en-US" sz="1400" dirty="0" smtClean="0"/>
              <a:t>, a J. </a:t>
            </a:r>
            <a:r>
              <a:rPr lang="en-US" sz="1400" dirty="0" err="1" smtClean="0"/>
              <a:t>Berno</a:t>
            </a:r>
            <a:r>
              <a:rPr lang="en-US" sz="1400" dirty="0" smtClean="0"/>
              <a:t>, D. a Hinds, W. a Barrett, J.M. </a:t>
            </a:r>
            <a:r>
              <a:rPr lang="en-US" sz="1400" dirty="0" err="1" smtClean="0"/>
              <a:t>Doshi</a:t>
            </a:r>
            <a:r>
              <a:rPr lang="en-US" sz="1400" dirty="0" smtClean="0"/>
              <a:t>, C.R. Hacker, C.R. </a:t>
            </a:r>
            <a:r>
              <a:rPr lang="en-US" sz="1400" dirty="0" err="1" smtClean="0"/>
              <a:t>Kautzer</a:t>
            </a:r>
            <a:r>
              <a:rPr lang="en-US" sz="1400" dirty="0" smtClean="0"/>
              <a:t>, D.H. Lee, C. </a:t>
            </a:r>
            <a:r>
              <a:rPr lang="en-US" sz="1400" dirty="0" err="1" smtClean="0"/>
              <a:t>Marjoribanks</a:t>
            </a:r>
            <a:r>
              <a:rPr lang="en-US" sz="1400" dirty="0" smtClean="0"/>
              <a:t>, D.P. McDonough, B.T. Nguyen, M.C. Norris, J.B. Sheehan, N. </a:t>
            </a:r>
            <a:r>
              <a:rPr lang="en-US" sz="1400" dirty="0" err="1" smtClean="0"/>
              <a:t>Shen</a:t>
            </a:r>
            <a:r>
              <a:rPr lang="en-US" sz="1400" dirty="0" smtClean="0"/>
              <a:t>, D. Stern, R.P. Stokowski, D.J. Thomas, M.O. </a:t>
            </a:r>
            <a:r>
              <a:rPr lang="en-US" sz="1400" dirty="0" err="1" smtClean="0"/>
              <a:t>Trulson</a:t>
            </a:r>
            <a:r>
              <a:rPr lang="en-US" sz="1400" dirty="0" smtClean="0"/>
              <a:t>, K.R. </a:t>
            </a:r>
            <a:r>
              <a:rPr lang="en-US" sz="1400" dirty="0" err="1" smtClean="0"/>
              <a:t>Vyas</a:t>
            </a:r>
            <a:r>
              <a:rPr lang="en-US" sz="1400" dirty="0" smtClean="0"/>
              <a:t>, K. a Frazer, S.P. Fodor, and D.R. Cox, “Blocks of limited haplotype diversity revealed by high-resolution scanning of human chromosome 21.,” </a:t>
            </a:r>
            <a:r>
              <a:rPr lang="en-US" sz="1400" i="1" dirty="0" smtClean="0"/>
              <a:t>Science (New York, N.Y.)</a:t>
            </a:r>
            <a:r>
              <a:rPr lang="en-US" sz="1400" dirty="0" smtClean="0"/>
              <a:t>, vol. 294, Nov. 2001, pp. 1719-23.</a:t>
            </a:r>
          </a:p>
          <a:p>
            <a:pPr>
              <a:buNone/>
            </a:pPr>
            <a:r>
              <a:rPr lang="en-US" sz="1400" dirty="0" smtClean="0"/>
              <a:t>[15]	N. Patterson, A.L. Price, and D. Reich, “Population structure and </a:t>
            </a:r>
            <a:r>
              <a:rPr lang="en-US" sz="1400" dirty="0" err="1" smtClean="0"/>
              <a:t>eigenanalysis</a:t>
            </a:r>
            <a:r>
              <a:rPr lang="en-US" sz="1400" dirty="0" smtClean="0"/>
              <a:t>.,” </a:t>
            </a:r>
            <a:r>
              <a:rPr lang="en-US" sz="1400" i="1" dirty="0" err="1" smtClean="0"/>
              <a:t>PLoS</a:t>
            </a:r>
            <a:r>
              <a:rPr lang="en-US" sz="1400" i="1" dirty="0" smtClean="0"/>
              <a:t> Genetics</a:t>
            </a:r>
            <a:r>
              <a:rPr lang="en-US" sz="1400" dirty="0" smtClean="0"/>
              <a:t>, vol. 2, Dec. 2006, e190.</a:t>
            </a:r>
          </a:p>
          <a:p>
            <a:pPr>
              <a:buNone/>
            </a:pPr>
            <a:r>
              <a:rPr lang="en-US" sz="1400" dirty="0" smtClean="0"/>
              <a:t>[16]	A.L. Price, G.V. </a:t>
            </a:r>
            <a:r>
              <a:rPr lang="en-US" sz="1400" dirty="0" err="1" smtClean="0"/>
              <a:t>Kryukov</a:t>
            </a:r>
            <a:r>
              <a:rPr lang="en-US" sz="1400" dirty="0" smtClean="0"/>
              <a:t>, P.I.W. de Bakker, S.M. Purcell, J. Staples, L.-J. Wei, and S.R. </a:t>
            </a:r>
            <a:r>
              <a:rPr lang="en-US" sz="1400" dirty="0" err="1" smtClean="0"/>
              <a:t>Sunyaev</a:t>
            </a:r>
            <a:r>
              <a:rPr lang="en-US" sz="1400" dirty="0" smtClean="0"/>
              <a:t>, “Pooled Association Tests for Rare Variants in </a:t>
            </a:r>
            <a:r>
              <a:rPr lang="en-US" sz="1400" dirty="0" err="1" smtClean="0"/>
              <a:t>Exon-Resequencing</a:t>
            </a:r>
            <a:r>
              <a:rPr lang="en-US" sz="1400" dirty="0" smtClean="0"/>
              <a:t> Studies.,”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86, May. 2010, pp. 832-838.</a:t>
            </a:r>
          </a:p>
          <a:p>
            <a:pPr>
              <a:buNone/>
            </a:pPr>
            <a:r>
              <a:rPr lang="en-US" sz="1400" dirty="0" smtClean="0"/>
              <a:t>[17]	A.L. Price, N.J. Patterson, R.M. </a:t>
            </a:r>
            <a:r>
              <a:rPr lang="en-US" sz="1400" dirty="0" err="1" smtClean="0"/>
              <a:t>Plenge</a:t>
            </a:r>
            <a:r>
              <a:rPr lang="en-US" sz="1400" dirty="0" smtClean="0"/>
              <a:t>, M.E. </a:t>
            </a:r>
            <a:r>
              <a:rPr lang="en-US" sz="1400" dirty="0" err="1" smtClean="0"/>
              <a:t>Weinblatt</a:t>
            </a:r>
            <a:r>
              <a:rPr lang="en-US" sz="1400" dirty="0" smtClean="0"/>
              <a:t>, N. a </a:t>
            </a:r>
            <a:r>
              <a:rPr lang="en-US" sz="1400" dirty="0" err="1" smtClean="0"/>
              <a:t>Shadick</a:t>
            </a:r>
            <a:r>
              <a:rPr lang="en-US" sz="1400" dirty="0" smtClean="0"/>
              <a:t>, and D. Reich, “Principal components analysis corrects for stratification in genome-wide association studies.,” </a:t>
            </a:r>
            <a:r>
              <a:rPr lang="en-US" sz="1400" i="1" dirty="0" smtClean="0"/>
              <a:t>Nature Genetics</a:t>
            </a:r>
            <a:r>
              <a:rPr lang="en-US" sz="1400" dirty="0" smtClean="0"/>
              <a:t>, vol. 38, Aug. 2006, pp. 904-9.</a:t>
            </a:r>
          </a:p>
          <a:p>
            <a:pPr>
              <a:buNone/>
            </a:pPr>
            <a:r>
              <a:rPr lang="en-US" sz="1400" dirty="0" smtClean="0"/>
              <a:t>[18]	J.K. Pritchard, M. Stephens, and P. Donnelly, “Inference of population structure using </a:t>
            </a:r>
            <a:r>
              <a:rPr lang="en-US" sz="1400" dirty="0" err="1" smtClean="0"/>
              <a:t>multilocus</a:t>
            </a:r>
            <a:r>
              <a:rPr lang="en-US" sz="1400" dirty="0" smtClean="0"/>
              <a:t> genotype data.,” </a:t>
            </a:r>
            <a:r>
              <a:rPr lang="en-US" sz="1400" i="1" dirty="0" smtClean="0"/>
              <a:t>Genetics</a:t>
            </a:r>
            <a:r>
              <a:rPr lang="en-US" sz="1400" dirty="0" smtClean="0"/>
              <a:t>, vol. 155, Jun. 2000, pp. 945-59.</a:t>
            </a:r>
          </a:p>
          <a:p>
            <a:pPr>
              <a:buNone/>
            </a:pPr>
            <a:r>
              <a:rPr lang="en-US" sz="1400" dirty="0" smtClean="0"/>
              <a:t>[19]	J.K. Pritchard, M. Stephens, N. a Rosenberg, and P. Donnelly, “Association mapping in structured populations.,”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67, Jul. 2000, pp. 170-81.</a:t>
            </a:r>
          </a:p>
          <a:p>
            <a:pPr>
              <a:buNone/>
            </a:pPr>
            <a:r>
              <a:rPr lang="en-US" sz="1400" dirty="0" smtClean="0"/>
              <a:t>[20]	A.R. Quinlan, R. a Clark, S. </a:t>
            </a:r>
            <a:r>
              <a:rPr lang="en-US" sz="1400" dirty="0" err="1" smtClean="0"/>
              <a:t>Sokolova</a:t>
            </a:r>
            <a:r>
              <a:rPr lang="en-US" sz="1400" dirty="0" smtClean="0"/>
              <a:t>, M.L. </a:t>
            </a:r>
            <a:r>
              <a:rPr lang="en-US" sz="1400" dirty="0" err="1" smtClean="0"/>
              <a:t>Leibowitz</a:t>
            </a:r>
            <a:r>
              <a:rPr lang="en-US" sz="1400" dirty="0" smtClean="0"/>
              <a:t>, Y. Zhang, M.E. </a:t>
            </a:r>
            <a:r>
              <a:rPr lang="en-US" sz="1400" dirty="0" err="1" smtClean="0"/>
              <a:t>Hurles</a:t>
            </a:r>
            <a:r>
              <a:rPr lang="en-US" sz="1400" dirty="0" smtClean="0"/>
              <a:t>, J.C. </a:t>
            </a:r>
            <a:r>
              <a:rPr lang="en-US" sz="1400" dirty="0" err="1" smtClean="0"/>
              <a:t>Mell</a:t>
            </a:r>
            <a:r>
              <a:rPr lang="en-US" sz="1400" dirty="0" smtClean="0"/>
              <a:t>, and I.M. Hall, “Genome-wide mapping and assembly of structural variant breakpoints in the mouse genome.,” </a:t>
            </a:r>
            <a:r>
              <a:rPr lang="en-US" sz="1400" i="1" dirty="0" smtClean="0"/>
              <a:t>Genome research</a:t>
            </a:r>
            <a:r>
              <a:rPr lang="en-US" sz="1400" dirty="0" smtClean="0"/>
              <a:t>, vol. 20, May. 2010, pp. 623-35.</a:t>
            </a:r>
          </a:p>
          <a:p>
            <a:pPr>
              <a:buNone/>
            </a:pPr>
            <a:r>
              <a:rPr lang="en-US" sz="1400" dirty="0" smtClean="0"/>
              <a:t>[21]	N. Rosenberg, J.K. Pritchard, J.L. Weber, H.M. </a:t>
            </a:r>
            <a:r>
              <a:rPr lang="en-US" sz="1400" dirty="0" err="1" smtClean="0"/>
              <a:t>Cann</a:t>
            </a:r>
            <a:r>
              <a:rPr lang="en-US" sz="1400" dirty="0" smtClean="0"/>
              <a:t>, K.K. Kidd, L. a </a:t>
            </a:r>
            <a:r>
              <a:rPr lang="en-US" sz="1400" dirty="0" err="1" smtClean="0"/>
              <a:t>Zhivotovsky</a:t>
            </a:r>
            <a:r>
              <a:rPr lang="en-US" sz="1400" dirty="0" smtClean="0"/>
              <a:t>, and M.W. Feldman, “Genetic structure of human populations.,” </a:t>
            </a:r>
            <a:r>
              <a:rPr lang="en-US" sz="1400" i="1" dirty="0" smtClean="0"/>
              <a:t>Science (New York, N.Y.)</a:t>
            </a:r>
            <a:r>
              <a:rPr lang="en-US" sz="1400" dirty="0" smtClean="0"/>
              <a:t>, vol. 298, Dec. 2002, pp. 2381-5.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-28907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[22]	S. </a:t>
            </a:r>
            <a:r>
              <a:rPr lang="en-US" sz="1400" dirty="0" err="1" smtClean="0"/>
              <a:t>Shringarpure</a:t>
            </a:r>
            <a:r>
              <a:rPr lang="en-US" sz="1400" dirty="0" smtClean="0"/>
              <a:t> and E.P. Xing, “</a:t>
            </a:r>
            <a:r>
              <a:rPr lang="en-US" sz="1400" dirty="0" err="1" smtClean="0"/>
              <a:t>mStruct</a:t>
            </a:r>
            <a:r>
              <a:rPr lang="en-US" sz="1400" dirty="0" smtClean="0"/>
              <a:t>: Inference of Population Structure in Light of Both Genetic Admixing and Allele Mutations,” </a:t>
            </a:r>
            <a:r>
              <a:rPr lang="en-US" sz="1400" i="1" dirty="0" smtClean="0"/>
              <a:t>Genetics</a:t>
            </a:r>
            <a:r>
              <a:rPr lang="en-US" sz="1400" dirty="0" smtClean="0"/>
              <a:t>, vol. 593, 2009, pp. 575-593.</a:t>
            </a:r>
          </a:p>
          <a:p>
            <a:pPr>
              <a:buNone/>
            </a:pPr>
            <a:r>
              <a:rPr lang="en-US" sz="1400" dirty="0" smtClean="0"/>
              <a:t>[23]	M. Stephens, N.J. Smith, and P. Donnelly, “A new statistical method for haplotype reconstruction from population data.,”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68, Apr. 2001, pp. 978-89.</a:t>
            </a:r>
          </a:p>
          <a:p>
            <a:pPr>
              <a:buNone/>
            </a:pPr>
            <a:r>
              <a:rPr lang="en-US" sz="1400" dirty="0" smtClean="0"/>
              <a:t>[24]	C.J. </a:t>
            </a:r>
            <a:r>
              <a:rPr lang="en-US" sz="1400" dirty="0" err="1" smtClean="0"/>
              <a:t>Vaske</a:t>
            </a:r>
            <a:r>
              <a:rPr lang="en-US" sz="1400" dirty="0" smtClean="0"/>
              <a:t>, S.C. Benz, J.Z. Sanborn, D. Earl, C. </a:t>
            </a:r>
            <a:r>
              <a:rPr lang="en-US" sz="1400" dirty="0" err="1" smtClean="0"/>
              <a:t>Szeto</a:t>
            </a:r>
            <a:r>
              <a:rPr lang="en-US" sz="1400" dirty="0" smtClean="0"/>
              <a:t>, J. Zhu, D. Haussler, and J.M. Stuart, “Inference of patient-specific pathway activities from multi-dimensional cancer genomics data using PARADIGM,” </a:t>
            </a:r>
            <a:r>
              <a:rPr lang="en-US" sz="1400" i="1" dirty="0" smtClean="0"/>
              <a:t>Bioinformatics</a:t>
            </a:r>
            <a:r>
              <a:rPr lang="en-US" sz="1400" dirty="0" smtClean="0"/>
              <a:t>, vol. 26, Jun. 2010, pp. 237-245.</a:t>
            </a:r>
          </a:p>
          <a:p>
            <a:pPr>
              <a:buNone/>
            </a:pPr>
            <a:r>
              <a:rPr lang="en-US" sz="1400" dirty="0" smtClean="0"/>
              <a:t>[25]	K. Wang, M. Li, and H. </a:t>
            </a:r>
            <a:r>
              <a:rPr lang="en-US" sz="1400" dirty="0" err="1" smtClean="0"/>
              <a:t>Hakonarson</a:t>
            </a:r>
            <a:r>
              <a:rPr lang="en-US" sz="1400" dirty="0" smtClean="0"/>
              <a:t>, “</a:t>
            </a:r>
            <a:r>
              <a:rPr lang="en-US" sz="1400" dirty="0" err="1" smtClean="0"/>
              <a:t>Analysing</a:t>
            </a:r>
            <a:r>
              <a:rPr lang="en-US" sz="1400" dirty="0" smtClean="0"/>
              <a:t> biological pathways in genome-wide association studies,” </a:t>
            </a:r>
            <a:r>
              <a:rPr lang="en-US" sz="1400" i="1" dirty="0" smtClean="0"/>
              <a:t>Nature Reviews Genetics</a:t>
            </a:r>
            <a:r>
              <a:rPr lang="en-US" sz="1400" dirty="0" smtClean="0"/>
              <a:t>, vol. 11, Dec. 2010, pp. 843-854.</a:t>
            </a:r>
          </a:p>
          <a:p>
            <a:pPr>
              <a:buNone/>
            </a:pPr>
            <a:r>
              <a:rPr lang="en-US" sz="1400" dirty="0" smtClean="0"/>
              <a:t>[26]	R. Wu and M. Lin, “Functional mapping - how to map and study the genetic architecture of dynamic complex traits.,” </a:t>
            </a:r>
            <a:r>
              <a:rPr lang="en-US" sz="1400" i="1" dirty="0" smtClean="0"/>
              <a:t>Nature Reviews Genetics</a:t>
            </a:r>
            <a:r>
              <a:rPr lang="en-US" sz="1400" dirty="0" smtClean="0"/>
              <a:t>, vol. 7, Mar. 2006, pp. 229-37.</a:t>
            </a:r>
          </a:p>
          <a:p>
            <a:pPr>
              <a:buNone/>
            </a:pPr>
            <a:r>
              <a:rPr lang="en-US" sz="1400" dirty="0" smtClean="0"/>
              <a:t>[27]	T.T. Wu, Y.F. Chen, T. Hastie, E. </a:t>
            </a:r>
            <a:r>
              <a:rPr lang="en-US" sz="1400" dirty="0" err="1" smtClean="0"/>
              <a:t>Sobel</a:t>
            </a:r>
            <a:r>
              <a:rPr lang="en-US" sz="1400" dirty="0" smtClean="0"/>
              <a:t>, and K. Lange, “Genome-wide association analysis by lasso penalized logistic regression.,” </a:t>
            </a:r>
            <a:r>
              <a:rPr lang="en-US" sz="1400" i="1" dirty="0" smtClean="0"/>
              <a:t>Bioinformatics (Oxford, England)</a:t>
            </a:r>
            <a:r>
              <a:rPr lang="en-US" sz="1400" dirty="0" smtClean="0"/>
              <a:t>, vol. 25, Mar. 2009, pp. 714-21.</a:t>
            </a:r>
          </a:p>
          <a:p>
            <a:pPr>
              <a:buNone/>
            </a:pPr>
            <a:r>
              <a:rPr lang="en-US" sz="1400" dirty="0" smtClean="0"/>
              <a:t>[28]	N. </a:t>
            </a:r>
            <a:r>
              <a:rPr lang="en-US" sz="1400" dirty="0" err="1" smtClean="0"/>
              <a:t>Zaitlen</a:t>
            </a:r>
            <a:r>
              <a:rPr lang="en-US" sz="1400" dirty="0" smtClean="0"/>
              <a:t>, H.M. Kang, E. </a:t>
            </a:r>
            <a:r>
              <a:rPr lang="en-US" sz="1400" dirty="0" err="1" smtClean="0"/>
              <a:t>Eskin</a:t>
            </a:r>
            <a:r>
              <a:rPr lang="en-US" sz="1400" dirty="0" smtClean="0"/>
              <a:t>, and E. </a:t>
            </a:r>
            <a:r>
              <a:rPr lang="en-US" sz="1400" dirty="0" err="1" smtClean="0"/>
              <a:t>Halperin</a:t>
            </a:r>
            <a:r>
              <a:rPr lang="en-US" sz="1400" dirty="0" smtClean="0"/>
              <a:t>, “Leveraging the </a:t>
            </a:r>
            <a:r>
              <a:rPr lang="en-US" sz="1400" dirty="0" err="1" smtClean="0"/>
              <a:t>HapMap</a:t>
            </a:r>
            <a:r>
              <a:rPr lang="en-US" sz="1400" dirty="0" smtClean="0"/>
              <a:t> correlation structure in association studies.,” </a:t>
            </a:r>
            <a:r>
              <a:rPr lang="en-US" sz="1400" i="1" dirty="0" smtClean="0"/>
              <a:t>American Journal of Human Genetics</a:t>
            </a:r>
            <a:r>
              <a:rPr lang="en-US" sz="1400" dirty="0" smtClean="0"/>
              <a:t>, vol. 80, Apr. 2007, pp. 683-91.</a:t>
            </a:r>
          </a:p>
          <a:p>
            <a:pPr>
              <a:buNone/>
            </a:pPr>
            <a:r>
              <a:rPr lang="en-US" sz="1400" dirty="0" smtClean="0"/>
              <a:t>[29]	K. Zhang, M. Deng, T. Chen, M.S. Waterman, and F. Sun, “A dynamic programming algorithm for haplotype block partitioning.,” </a:t>
            </a:r>
            <a:r>
              <a:rPr lang="en-US" sz="1400" i="1" dirty="0" smtClean="0"/>
              <a:t>Proceedings of the National Academy of Sciences of the United States of America</a:t>
            </a:r>
            <a:r>
              <a:rPr lang="en-US" sz="1400" dirty="0" smtClean="0"/>
              <a:t>, vol. 99, May. 2002, pp. 7335-9.</a:t>
            </a:r>
          </a:p>
          <a:p>
            <a:pPr>
              <a:buNone/>
            </a:pPr>
            <a:r>
              <a:rPr lang="en-US" sz="1400" dirty="0" smtClean="0"/>
              <a:t>[30]	J. Zhu, B. Zhang, E.N. Smith, B. </a:t>
            </a:r>
            <a:r>
              <a:rPr lang="en-US" sz="1400" dirty="0" err="1" smtClean="0"/>
              <a:t>Drees</a:t>
            </a:r>
            <a:r>
              <a:rPr lang="en-US" sz="1400" dirty="0" smtClean="0"/>
              <a:t>, R.B. </a:t>
            </a:r>
            <a:r>
              <a:rPr lang="en-US" sz="1400" dirty="0" err="1" smtClean="0"/>
              <a:t>Brem</a:t>
            </a:r>
            <a:r>
              <a:rPr lang="en-US" sz="1400" dirty="0" smtClean="0"/>
              <a:t>, L. </a:t>
            </a:r>
            <a:r>
              <a:rPr lang="en-US" sz="1400" dirty="0" err="1" smtClean="0"/>
              <a:t>Kruglyak</a:t>
            </a:r>
            <a:r>
              <a:rPr lang="en-US" sz="1400" dirty="0" smtClean="0"/>
              <a:t>, R.E. </a:t>
            </a:r>
            <a:r>
              <a:rPr lang="en-US" sz="1400" dirty="0" err="1" smtClean="0"/>
              <a:t>Bumgarner</a:t>
            </a:r>
            <a:r>
              <a:rPr lang="en-US" sz="1400" dirty="0" smtClean="0"/>
              <a:t>, and E.E. </a:t>
            </a:r>
            <a:r>
              <a:rPr lang="en-US" sz="1400" dirty="0" err="1" smtClean="0"/>
              <a:t>Schadt</a:t>
            </a:r>
            <a:r>
              <a:rPr lang="en-US" sz="1400" dirty="0" smtClean="0"/>
              <a:t>, “Integrating large-scale functional genomic data to dissect the complexity of yeast regulatory networks.,” </a:t>
            </a:r>
            <a:r>
              <a:rPr lang="en-US" sz="1400" i="1" dirty="0" smtClean="0"/>
              <a:t>Nature Genetics</a:t>
            </a:r>
            <a:r>
              <a:rPr lang="en-US" sz="1400" dirty="0" smtClean="0"/>
              <a:t>, vol. 40, Jul. 2008, pp. 854-61.</a:t>
            </a:r>
          </a:p>
          <a:p>
            <a:pPr>
              <a:buNone/>
            </a:pPr>
            <a:r>
              <a:rPr lang="en-US" sz="1400" dirty="0" smtClean="0"/>
              <a:t>[31]	H. </a:t>
            </a:r>
            <a:r>
              <a:rPr lang="en-US" sz="1400" dirty="0" err="1" smtClean="0"/>
              <a:t>Zou</a:t>
            </a:r>
            <a:r>
              <a:rPr lang="en-US" sz="1400" dirty="0" smtClean="0"/>
              <a:t> and T. Hastie, “Regularization and variable selection via the elastic net,” </a:t>
            </a:r>
            <a:r>
              <a:rPr lang="en-US" sz="1400" i="1" dirty="0" smtClean="0"/>
              <a:t>Journal of the Royal Statistical Society: Series B (Statistical Methodology)</a:t>
            </a:r>
            <a:r>
              <a:rPr lang="en-US" sz="1400" dirty="0" smtClean="0"/>
              <a:t>, vol. 67, Apr. 2005, pp. 301-320.</a:t>
            </a:r>
          </a:p>
          <a:p>
            <a:pPr>
              <a:buNone/>
            </a:pPr>
            <a:r>
              <a:rPr lang="en-US" sz="1400" dirty="0" smtClean="0"/>
              <a:t>[32]	The International </a:t>
            </a:r>
            <a:r>
              <a:rPr lang="en-US" sz="1400" dirty="0" err="1" smtClean="0"/>
              <a:t>HapMap</a:t>
            </a:r>
            <a:r>
              <a:rPr lang="en-US" sz="1400" dirty="0" smtClean="0"/>
              <a:t> Consortium, “A haplotype map of the human genome,” </a:t>
            </a:r>
            <a:r>
              <a:rPr lang="en-US" sz="1400" i="1" dirty="0" smtClean="0"/>
              <a:t>Nature</a:t>
            </a:r>
            <a:r>
              <a:rPr lang="en-US" sz="1400" dirty="0" smtClean="0"/>
              <a:t>, vol. 437, Oct. 2005, pp. 1299-320.</a:t>
            </a:r>
          </a:p>
          <a:p>
            <a:pPr>
              <a:buNone/>
            </a:pPr>
            <a:r>
              <a:rPr lang="en-US" sz="1400" dirty="0" smtClean="0"/>
              <a:t>[33]	B. Devlin and K. Roeder, “Genomic Control for Association Studies,” </a:t>
            </a:r>
            <a:r>
              <a:rPr lang="en-US" sz="1400" i="1" dirty="0" smtClean="0"/>
              <a:t>Biometrics</a:t>
            </a:r>
            <a:r>
              <a:rPr lang="en-US" sz="1400" dirty="0" smtClean="0"/>
              <a:t>, vol. 55, Dec. 1999, pp.997-1004.</a:t>
            </a:r>
          </a:p>
          <a:p>
            <a:pPr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924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[34]	The </a:t>
            </a:r>
            <a:r>
              <a:rPr lang="en-US" sz="1400" dirty="0" err="1" smtClean="0"/>
              <a:t>Wellcome</a:t>
            </a:r>
            <a:r>
              <a:rPr lang="en-US" sz="1400" dirty="0" smtClean="0"/>
              <a:t> Trust Case Control Consortium, “Genome-wide association study of 14,000 cases of seven common diseases and 3,000 shared controls,” </a:t>
            </a:r>
            <a:r>
              <a:rPr lang="en-US" sz="1400" i="1" dirty="0" smtClean="0"/>
              <a:t>Nature</a:t>
            </a:r>
            <a:r>
              <a:rPr lang="en-US" sz="1400" dirty="0" smtClean="0"/>
              <a:t>, vol. 447, Jun. 2007, pp. 661-78.</a:t>
            </a:r>
          </a:p>
          <a:p>
            <a:pPr>
              <a:buNone/>
            </a:pPr>
            <a:r>
              <a:rPr lang="en-US" sz="1400" dirty="0" smtClean="0"/>
              <a:t>[35]	A.M. </a:t>
            </a:r>
            <a:r>
              <a:rPr lang="en-US" sz="1400" dirty="0" err="1" smtClean="0"/>
              <a:t>Bowcock</a:t>
            </a:r>
            <a:r>
              <a:rPr lang="en-US" sz="1400" dirty="0" smtClean="0"/>
              <a:t>, A. Ruiz-Linares, J. </a:t>
            </a:r>
            <a:r>
              <a:rPr lang="en-US" sz="1400" dirty="0" err="1" smtClean="0"/>
              <a:t>Tomfohrde</a:t>
            </a:r>
            <a:r>
              <a:rPr lang="en-US" sz="1400" dirty="0" smtClean="0"/>
              <a:t>, E. Minch, J.R. Kidd, and L.L. </a:t>
            </a:r>
            <a:r>
              <a:rPr lang="en-US" sz="1400" dirty="0" err="1" smtClean="0"/>
              <a:t>Cavalli</a:t>
            </a:r>
            <a:r>
              <a:rPr lang="en-US" sz="1400" dirty="0" smtClean="0"/>
              <a:t>-Sforza, “High resolution of human evolutionary trees with polymorphic microsatellites,” </a:t>
            </a:r>
            <a:r>
              <a:rPr lang="en-US" sz="1400" i="1" dirty="0" smtClean="0"/>
              <a:t>Nature</a:t>
            </a:r>
            <a:r>
              <a:rPr lang="en-US" sz="1400" dirty="0" smtClean="0"/>
              <a:t>, vol. 368, Mar. 1994, pp. 455-457.</a:t>
            </a:r>
          </a:p>
          <a:p>
            <a:pPr>
              <a:buNone/>
            </a:pPr>
            <a:r>
              <a:rPr lang="en-US" sz="1400" dirty="0" smtClean="0"/>
              <a:t>[36]	T. </a:t>
            </a:r>
            <a:r>
              <a:rPr lang="en-US" sz="1400" dirty="0" err="1" smtClean="0"/>
              <a:t>Strachan</a:t>
            </a:r>
            <a:r>
              <a:rPr lang="en-US" sz="1400" dirty="0" smtClean="0"/>
              <a:t> and A. Read, “Human Molecular Genetics”, Garland Science,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Edition, 2001.</a:t>
            </a:r>
          </a:p>
          <a:p>
            <a:pPr>
              <a:buNone/>
            </a:pPr>
            <a:r>
              <a:rPr lang="en-US" sz="1400" dirty="0" smtClean="0"/>
              <a:t>[37]	S. Boyd and L. </a:t>
            </a:r>
            <a:r>
              <a:rPr lang="en-US" sz="1400" dirty="0" err="1" smtClean="0"/>
              <a:t>Vandenberghe</a:t>
            </a:r>
            <a:r>
              <a:rPr lang="en-US" sz="1400" dirty="0" smtClean="0"/>
              <a:t>, “Convex Optimization”, Cambridge University Press, 2004.</a:t>
            </a:r>
          </a:p>
          <a:p>
            <a:pPr>
              <a:buNone/>
            </a:pPr>
            <a:r>
              <a:rPr lang="en-US" sz="1400" dirty="0" smtClean="0"/>
              <a:t>[38] 	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, “Regression shrinkage and selection via the lasso,” </a:t>
            </a:r>
            <a:r>
              <a:rPr lang="en-US" sz="1400" i="1" dirty="0" smtClean="0"/>
              <a:t>Journal of Royal Statistical Society, Series B</a:t>
            </a:r>
            <a:r>
              <a:rPr lang="en-US" sz="1400" dirty="0" smtClean="0"/>
              <a:t>, vol. 58, 1996, pp. 267–288.</a:t>
            </a:r>
          </a:p>
          <a:p>
            <a:pPr>
              <a:buNone/>
            </a:pPr>
            <a:r>
              <a:rPr lang="en-US" sz="1400" dirty="0" smtClean="0"/>
              <a:t>[39] 	J. Weller, G. </a:t>
            </a:r>
            <a:r>
              <a:rPr lang="en-US" sz="1400" dirty="0" err="1" smtClean="0"/>
              <a:t>Wiggans</a:t>
            </a:r>
            <a:r>
              <a:rPr lang="en-US" sz="1400" dirty="0" smtClean="0"/>
              <a:t>, P. </a:t>
            </a:r>
            <a:r>
              <a:rPr lang="en-US" sz="1400" dirty="0" err="1" smtClean="0"/>
              <a:t>Vanraden</a:t>
            </a:r>
            <a:r>
              <a:rPr lang="en-US" sz="1400" dirty="0" smtClean="0"/>
              <a:t>, and M. Ron, “Application of a canonical transformation to detection of quantitative trait loci with the aid of genetic markers in a multi-trait experiment,” </a:t>
            </a:r>
            <a:r>
              <a:rPr lang="en-US" sz="1400" i="1" dirty="0" smtClean="0"/>
              <a:t>Theoretical and Applied Genetics</a:t>
            </a:r>
            <a:r>
              <a:rPr lang="en-US" sz="1400" dirty="0" smtClean="0"/>
              <a:t>, vol. 92, 1996, pp. 998–1002.</a:t>
            </a:r>
          </a:p>
          <a:p>
            <a:pPr>
              <a:buNone/>
            </a:pPr>
            <a:r>
              <a:rPr lang="en-US" sz="1400" dirty="0" smtClean="0"/>
              <a:t>[40] 	B. </a:t>
            </a:r>
            <a:r>
              <a:rPr lang="en-US" sz="1400" dirty="0" err="1" smtClean="0"/>
              <a:t>Mangin</a:t>
            </a:r>
            <a:r>
              <a:rPr lang="en-US" sz="1400" dirty="0" smtClean="0"/>
              <a:t>, B. </a:t>
            </a:r>
            <a:r>
              <a:rPr lang="en-US" sz="1400" dirty="0" err="1" smtClean="0"/>
              <a:t>Thoquet</a:t>
            </a:r>
            <a:r>
              <a:rPr lang="en-US" sz="1400" dirty="0" smtClean="0"/>
              <a:t>, and N. </a:t>
            </a:r>
            <a:r>
              <a:rPr lang="en-US" sz="1400" dirty="0" err="1" smtClean="0"/>
              <a:t>Grimsley</a:t>
            </a:r>
            <a:r>
              <a:rPr lang="en-US" sz="1400" dirty="0" smtClean="0"/>
              <a:t>, “</a:t>
            </a:r>
            <a:r>
              <a:rPr lang="en-US" sz="1400" dirty="0" err="1" smtClean="0"/>
              <a:t>Pleiotropic</a:t>
            </a:r>
            <a:r>
              <a:rPr lang="en-US" sz="1400" dirty="0" smtClean="0"/>
              <a:t> QTL analysis,” </a:t>
            </a:r>
            <a:r>
              <a:rPr lang="en-US" sz="1400" i="1" dirty="0" smtClean="0"/>
              <a:t>Biometrics</a:t>
            </a:r>
            <a:r>
              <a:rPr lang="en-US" sz="1400" dirty="0" smtClean="0"/>
              <a:t>, vol. 54, 1998, pp. 89–99.</a:t>
            </a:r>
          </a:p>
          <a:p>
            <a:pPr>
              <a:buNone/>
            </a:pPr>
            <a:r>
              <a:rPr lang="en-US" sz="1400" dirty="0" smtClean="0"/>
              <a:t>[41] 	Y. Chen, J. Zhu, P. </a:t>
            </a:r>
            <a:r>
              <a:rPr lang="en-US" sz="1400" dirty="0" err="1" smtClean="0"/>
              <a:t>Lum</a:t>
            </a:r>
            <a:r>
              <a:rPr lang="en-US" sz="1400" dirty="0" smtClean="0"/>
              <a:t>, </a:t>
            </a:r>
            <a:r>
              <a:rPr lang="en-US" sz="1400" dirty="0" err="1" smtClean="0"/>
              <a:t>X.Yang</a:t>
            </a:r>
            <a:r>
              <a:rPr lang="en-US" sz="1400" dirty="0" smtClean="0"/>
              <a:t>, S. Pinto, et al., “Variations in DNA elucidate molecular networks that cause disease,” </a:t>
            </a:r>
            <a:r>
              <a:rPr lang="en-US" sz="1400" i="1" dirty="0" smtClean="0"/>
              <a:t>Nature</a:t>
            </a:r>
            <a:r>
              <a:rPr lang="en-US" sz="1400" dirty="0" smtClean="0"/>
              <a:t>, vol. 452, 2008, pp. 429–35.</a:t>
            </a:r>
          </a:p>
          <a:p>
            <a:pPr>
              <a:buNone/>
            </a:pPr>
            <a:r>
              <a:rPr lang="en-US" sz="1400" dirty="0" smtClean="0"/>
              <a:t>[42] 	V. </a:t>
            </a:r>
            <a:r>
              <a:rPr lang="en-US" sz="1400" dirty="0" err="1" smtClean="0"/>
              <a:t>Emilsson</a:t>
            </a:r>
            <a:r>
              <a:rPr lang="en-US" sz="1400" dirty="0" smtClean="0"/>
              <a:t>, G. </a:t>
            </a:r>
            <a:r>
              <a:rPr lang="en-US" sz="1400" dirty="0" err="1" smtClean="0"/>
              <a:t>Thorleifsson</a:t>
            </a:r>
            <a:r>
              <a:rPr lang="en-US" sz="1400" dirty="0" smtClean="0"/>
              <a:t>, B. Zhang, A. </a:t>
            </a:r>
            <a:r>
              <a:rPr lang="en-US" sz="1400" dirty="0" err="1" smtClean="0"/>
              <a:t>Leonardson</a:t>
            </a:r>
            <a:r>
              <a:rPr lang="en-US" sz="1400" dirty="0" smtClean="0"/>
              <a:t>, F. Zink, et al., “Genetics of gene expression and its effect on disease,” </a:t>
            </a:r>
            <a:r>
              <a:rPr lang="en-US" sz="1400" i="1" dirty="0" smtClean="0"/>
              <a:t>Nature</a:t>
            </a:r>
            <a:r>
              <a:rPr lang="en-US" sz="1400" dirty="0" smtClean="0"/>
              <a:t>, vol. 452, 2008, pp. 423–28.</a:t>
            </a:r>
          </a:p>
          <a:p>
            <a:pPr>
              <a:buNone/>
            </a:pPr>
            <a:r>
              <a:rPr lang="en-US" sz="1400" dirty="0" smtClean="0"/>
              <a:t>[43] 	S. Kim and E.P. Xing, “Statistical estimation of correlated genome associations to a quantitative trait network,” </a:t>
            </a:r>
            <a:r>
              <a:rPr lang="en-US" sz="1400" i="1" dirty="0" err="1" smtClean="0"/>
              <a:t>PLoS</a:t>
            </a:r>
            <a:r>
              <a:rPr lang="en-US" sz="1400" i="1" dirty="0" smtClean="0"/>
              <a:t> Genetics</a:t>
            </a:r>
            <a:r>
              <a:rPr lang="en-US" sz="1400" dirty="0" smtClean="0"/>
              <a:t>, vol. 5, 2009, e1000587.</a:t>
            </a:r>
          </a:p>
          <a:p>
            <a:pPr>
              <a:buNone/>
            </a:pPr>
            <a:r>
              <a:rPr lang="en-US" sz="1400" dirty="0" smtClean="0"/>
              <a:t>[44] 	S. Kim and E.P. Xing, “Sparse feature learning in high-dimensional space via block regularized regression,” In </a:t>
            </a:r>
            <a:r>
              <a:rPr lang="en-US" sz="1400" i="1" dirty="0" smtClean="0"/>
              <a:t>Proceedings of the 24th International Conference on Uncertainty in Artificial Intelligence (UAI)</a:t>
            </a:r>
            <a:r>
              <a:rPr lang="en-US" sz="1400" dirty="0" smtClean="0"/>
              <a:t>, 2008, pp. 325-332. AUAI Press.</a:t>
            </a:r>
          </a:p>
          <a:p>
            <a:pPr>
              <a:buNone/>
            </a:pPr>
            <a:r>
              <a:rPr lang="en-US" sz="1400" dirty="0" smtClean="0"/>
              <a:t>[45] 	S. Kim and E.P. Xing, “Exploiting a hierarchical clustering tree of gene-expression traits in </a:t>
            </a:r>
            <a:r>
              <a:rPr lang="en-US" sz="1400" dirty="0" err="1" smtClean="0"/>
              <a:t>eQTL</a:t>
            </a:r>
            <a:r>
              <a:rPr lang="en-US" sz="1400" dirty="0" smtClean="0"/>
              <a:t> analysis,” In </a:t>
            </a:r>
            <a:r>
              <a:rPr lang="en-US" sz="1400" i="1" dirty="0" smtClean="0"/>
              <a:t>Proceedings of the 27</a:t>
            </a:r>
            <a:r>
              <a:rPr lang="en-US" sz="1400" i="1" baseline="30000" dirty="0" smtClean="0"/>
              <a:t>th</a:t>
            </a:r>
            <a:r>
              <a:rPr lang="en-US" sz="1400" i="1" dirty="0" smtClean="0"/>
              <a:t> International Conference on Machine Learning (ICML),</a:t>
            </a:r>
            <a:r>
              <a:rPr lang="en-US" sz="1400" dirty="0" smtClean="0"/>
              <a:t> 2010. </a:t>
            </a:r>
          </a:p>
          <a:p>
            <a:pPr>
              <a:buNone/>
            </a:pPr>
            <a:r>
              <a:rPr lang="en-US" sz="1400" dirty="0" smtClean="0"/>
              <a:t>[46] 	S. Kim, J. </a:t>
            </a:r>
            <a:r>
              <a:rPr lang="en-US" sz="1400" dirty="0" err="1" smtClean="0"/>
              <a:t>Howrylak</a:t>
            </a:r>
            <a:r>
              <a:rPr lang="en-US" sz="1400" dirty="0" smtClean="0"/>
              <a:t>, B. </a:t>
            </a:r>
            <a:r>
              <a:rPr lang="en-US" sz="1400" dirty="0" err="1" smtClean="0"/>
              <a:t>Raby</a:t>
            </a:r>
            <a:r>
              <a:rPr lang="en-US" sz="1400" dirty="0" smtClean="0"/>
              <a:t>, S. Weiss, and E.P. Xing, “Dynamic-trait association analysis via temporally-smoothed lasso,” Submitted.</a:t>
            </a:r>
          </a:p>
          <a:p>
            <a:pPr>
              <a:buNone/>
            </a:pPr>
            <a:r>
              <a:rPr lang="en-US" sz="1400" dirty="0" smtClean="0"/>
              <a:t>[47] 	K. </a:t>
            </a:r>
            <a:r>
              <a:rPr lang="en-US" sz="1400" dirty="0" err="1" smtClean="0"/>
              <a:t>Puniyani</a:t>
            </a:r>
            <a:r>
              <a:rPr lang="en-US" sz="1400" dirty="0" smtClean="0"/>
              <a:t>, S. Kim, and E.P. Xing, “Multi-population GWA mapping via multi-task regularized regression,” </a:t>
            </a:r>
            <a:r>
              <a:rPr lang="en-US" sz="1400" i="1" dirty="0" smtClean="0"/>
              <a:t>Bioinformatics,</a:t>
            </a:r>
            <a:r>
              <a:rPr lang="en-US" sz="1400" dirty="0" smtClean="0"/>
              <a:t> vol. 26, 2010, pp. 208-216. </a:t>
            </a:r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267" y="235664"/>
            <a:ext cx="8229600" cy="304108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[48] 	S. Lee, S. Kim, and E.P. Xing, “Leveraging genetic interaction networks and regulatory pathways for joint mapping of </a:t>
            </a:r>
            <a:r>
              <a:rPr lang="en-US" sz="1400" dirty="0" err="1" smtClean="0"/>
              <a:t>epistatic</a:t>
            </a:r>
            <a:r>
              <a:rPr lang="en-US" sz="1400" dirty="0" smtClean="0"/>
              <a:t> and marginal </a:t>
            </a:r>
            <a:r>
              <a:rPr lang="en-US" sz="1400" dirty="0" err="1" smtClean="0"/>
              <a:t>eQTLs</a:t>
            </a:r>
            <a:r>
              <a:rPr lang="en-US" sz="1400" dirty="0" smtClean="0"/>
              <a:t>,” Submitted.</a:t>
            </a:r>
          </a:p>
          <a:p>
            <a:pPr>
              <a:buNone/>
            </a:pPr>
            <a:r>
              <a:rPr lang="en-US" sz="1400" dirty="0" smtClean="0"/>
              <a:t>[49] 	A.M. Dunning et al., “Association of ESR1 gene tagging </a:t>
            </a:r>
            <a:r>
              <a:rPr lang="en-US" sz="1400" dirty="0" err="1" smtClean="0"/>
              <a:t>SNPs</a:t>
            </a:r>
            <a:r>
              <a:rPr lang="en-US" sz="1400" dirty="0" smtClean="0"/>
              <a:t> with breast cancer risk,” </a:t>
            </a:r>
            <a:r>
              <a:rPr lang="en-US" sz="1400" i="1" dirty="0" smtClean="0"/>
              <a:t>Hum Mol Genet.</a:t>
            </a:r>
            <a:r>
              <a:rPr lang="en-US" sz="1400" dirty="0" smtClean="0"/>
              <a:t> vol. 18, 2008, pp. 1131-9. </a:t>
            </a:r>
          </a:p>
          <a:p>
            <a:pPr>
              <a:buNone/>
            </a:pPr>
            <a:r>
              <a:rPr lang="en-US" sz="1400" dirty="0" smtClean="0"/>
              <a:t>[50] 	J. Esparza-</a:t>
            </a:r>
            <a:r>
              <a:rPr lang="en-US" sz="1400" dirty="0" err="1" smtClean="0"/>
              <a:t>Gordillo</a:t>
            </a:r>
            <a:r>
              <a:rPr lang="en-US" sz="1400" dirty="0" smtClean="0"/>
              <a:t> et al., “A common variant on chromosome 11q13 is associated with atopic dermatitis,” </a:t>
            </a:r>
            <a:r>
              <a:rPr lang="en-US" sz="1400" i="1" dirty="0" smtClean="0"/>
              <a:t>Nature Genetics, </a:t>
            </a:r>
            <a:r>
              <a:rPr lang="en-US" sz="1400" dirty="0" smtClean="0"/>
              <a:t>vol. 41, 2009, pp. 596-601.</a:t>
            </a:r>
          </a:p>
          <a:p>
            <a:pPr>
              <a:buNone/>
            </a:pPr>
            <a:r>
              <a:rPr lang="en-US" sz="1400" dirty="0" smtClean="0"/>
              <a:t>[51] 	A. Suzuki et al., “Functional </a:t>
            </a:r>
            <a:r>
              <a:rPr lang="en-US" sz="1400" dirty="0" err="1" smtClean="0"/>
              <a:t>SNPs</a:t>
            </a:r>
            <a:r>
              <a:rPr lang="en-US" sz="1400" dirty="0" smtClean="0"/>
              <a:t> in CD244 increase the risk of rheumatoid arthritis in a Japanese population,” </a:t>
            </a:r>
            <a:r>
              <a:rPr lang="en-US" sz="1400" i="1" dirty="0" smtClean="0"/>
              <a:t>Nature Genetics, </a:t>
            </a:r>
            <a:r>
              <a:rPr lang="en-US" sz="1400" dirty="0" smtClean="0"/>
              <a:t>vol. 40, 2008, pp. 1224-1229.</a:t>
            </a:r>
          </a:p>
          <a:p>
            <a:pPr>
              <a:buNone/>
            </a:pPr>
            <a:r>
              <a:rPr lang="en-US" sz="1400" dirty="0" smtClean="0"/>
              <a:t>[52] 	J. Dupuis et al., “New genetic loci implicated in fasting glucose homeostasis and their impact on type 2 diabetes risk,” </a:t>
            </a:r>
            <a:r>
              <a:rPr lang="en-US" sz="1400" i="1" dirty="0" smtClean="0"/>
              <a:t>Nature Genetics, </a:t>
            </a:r>
            <a:r>
              <a:rPr lang="en-US" sz="1400" dirty="0" smtClean="0"/>
              <a:t>vol. 42, 2010, pp. 105-116.</a:t>
            </a:r>
          </a:p>
          <a:p>
            <a:pPr>
              <a:buNone/>
            </a:pPr>
            <a:r>
              <a:rPr lang="en-US" sz="1400" dirty="0" smtClean="0"/>
              <a:t>[53] 	M. </a:t>
            </a:r>
            <a:r>
              <a:rPr lang="en-US" sz="1400" dirty="0" err="1" smtClean="0"/>
              <a:t>Johannesson</a:t>
            </a:r>
            <a:r>
              <a:rPr lang="en-US" sz="1400" dirty="0" smtClean="0"/>
              <a:t> et al., “A resource for the simultaneous high-resolution mapping of multiple quantitative trait loci in rats: the NIH heterogeneous stock.” </a:t>
            </a:r>
            <a:r>
              <a:rPr lang="en-US" sz="1400" i="1" dirty="0" smtClean="0"/>
              <a:t>Genome Res</a:t>
            </a:r>
            <a:r>
              <a:rPr lang="en-US" sz="1400" dirty="0" smtClean="0"/>
              <a:t>. Vol. 19, Jan. 2009, pp. 150-8.</a:t>
            </a:r>
          </a:p>
          <a:p>
            <a:pPr>
              <a:buNone/>
            </a:pPr>
            <a:r>
              <a:rPr lang="en-US" sz="1400" dirty="0" smtClean="0"/>
              <a:t>[54] 	X. Chen, Q. Lin, S. Kim, J. G. </a:t>
            </a:r>
            <a:r>
              <a:rPr lang="en-US" sz="1400" dirty="0" err="1" smtClean="0"/>
              <a:t>Carbonell</a:t>
            </a:r>
            <a:r>
              <a:rPr lang="en-US" sz="1400" dirty="0" smtClean="0"/>
              <a:t>, and E.P. Xing, “Smoothing Proximal Gradient Method for General Structured Sparse Regression,” Submitted.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Haplotype</a:t>
            </a:r>
            <a:r>
              <a:rPr lang="en-US" dirty="0" smtClean="0"/>
              <a:t> Inference</a:t>
            </a:r>
            <a:endParaRPr lang="en-US" dirty="0"/>
          </a:p>
        </p:txBody>
      </p:sp>
      <p:sp>
        <p:nvSpPr>
          <p:cNvPr id="104346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19100" indent="-419100"/>
            <a:r>
              <a:rPr lang="en-US" dirty="0" smtClean="0"/>
              <a:t>Given a random sample of </a:t>
            </a:r>
            <a:r>
              <a:rPr lang="en-US" dirty="0" err="1" smtClean="0"/>
              <a:t>multilocus</a:t>
            </a:r>
            <a:r>
              <a:rPr lang="en-US" dirty="0" smtClean="0"/>
              <a:t> genotypes at a set of SNPs</a:t>
            </a:r>
            <a:endParaRPr lang="en-US" sz="2400" dirty="0" smtClean="0"/>
          </a:p>
          <a:p>
            <a:pPr marL="819150" lvl="1" indent="-419100"/>
            <a:r>
              <a:rPr lang="en-US" sz="2000" dirty="0" smtClean="0"/>
              <a:t>Frequency </a:t>
            </a:r>
            <a:r>
              <a:rPr lang="en-US" sz="2000" dirty="0"/>
              <a:t>estimation of all possible </a:t>
            </a:r>
            <a:r>
              <a:rPr lang="en-US" sz="2000" dirty="0" err="1"/>
              <a:t>haplotypes</a:t>
            </a:r>
            <a:endParaRPr lang="en-US" sz="2000" dirty="0"/>
          </a:p>
          <a:p>
            <a:pPr marL="819150" lvl="1" indent="-419100"/>
            <a:r>
              <a:rPr lang="en-US" sz="2000" dirty="0" err="1"/>
              <a:t>Haplotype</a:t>
            </a:r>
            <a:r>
              <a:rPr lang="en-US" sz="2000" dirty="0"/>
              <a:t> reconstruction for individuals</a:t>
            </a:r>
          </a:p>
          <a:p>
            <a:pPr marL="819150" lvl="1" indent="-419100"/>
            <a:r>
              <a:rPr lang="en-US" sz="2000" dirty="0"/>
              <a:t>How many out of all possible </a:t>
            </a:r>
            <a:r>
              <a:rPr lang="en-US" sz="2000" dirty="0" err="1"/>
              <a:t>haplotypes</a:t>
            </a:r>
            <a:r>
              <a:rPr lang="en-US" sz="2000" dirty="0"/>
              <a:t> are plausible in a </a:t>
            </a:r>
            <a:r>
              <a:rPr lang="en-US" sz="2000" dirty="0" smtClean="0"/>
              <a:t>population</a:t>
            </a:r>
          </a:p>
          <a:p>
            <a:pPr marL="819150" lvl="1" indent="-419100"/>
            <a:endParaRPr lang="en-US" dirty="0" smtClean="0"/>
          </a:p>
          <a:p>
            <a:r>
              <a:rPr lang="en-US" dirty="0" err="1" smtClean="0"/>
              <a:t>Haplotype</a:t>
            </a:r>
            <a:r>
              <a:rPr lang="en-US" dirty="0" smtClean="0"/>
              <a:t> reconstruction algorithm</a:t>
            </a:r>
          </a:p>
          <a:p>
            <a:pPr lvl="1"/>
            <a:r>
              <a:rPr lang="en-US" dirty="0" smtClean="0"/>
              <a:t>Clark’s parsimony algorithm </a:t>
            </a:r>
            <a:r>
              <a:rPr lang="en-US" sz="1400" dirty="0" smtClean="0"/>
              <a:t>(Clark, Mol. Biol. </a:t>
            </a:r>
            <a:r>
              <a:rPr lang="en-US" sz="1400" dirty="0" err="1" smtClean="0"/>
              <a:t>Evol</a:t>
            </a:r>
            <a:r>
              <a:rPr lang="en-US" sz="1400" dirty="0" smtClean="0"/>
              <a:t>. 1990)</a:t>
            </a:r>
          </a:p>
          <a:p>
            <a:pPr lvl="1"/>
            <a:r>
              <a:rPr lang="en-US" dirty="0" err="1" smtClean="0"/>
              <a:t>Haplotyper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Niu</a:t>
            </a:r>
            <a:r>
              <a:rPr lang="en-US" sz="1400" dirty="0" smtClean="0"/>
              <a:t> et al., AJHG 2002)</a:t>
            </a:r>
          </a:p>
          <a:p>
            <a:pPr lvl="1"/>
            <a:r>
              <a:rPr lang="en-US" dirty="0" smtClean="0"/>
              <a:t>PHASE </a:t>
            </a:r>
            <a:r>
              <a:rPr lang="en-US" sz="1400" dirty="0" smtClean="0"/>
              <a:t>(Stephens et al., AJHG 2001)</a:t>
            </a:r>
          </a:p>
          <a:p>
            <a:pPr marL="419100" indent="-419100"/>
            <a:endParaRPr lang="en-US" sz="2400" dirty="0"/>
          </a:p>
          <a:p>
            <a:pPr marL="419100" indent="-419100">
              <a:buFont typeface="Wingdings" charset="2"/>
              <a:buNone/>
            </a:pPr>
            <a:r>
              <a:rPr lang="en-US" sz="2400" dirty="0" smtClean="0"/>
              <a:t>	</a:t>
            </a:r>
          </a:p>
          <a:p>
            <a:pPr marL="419100" indent="-419100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</a:t>
            </a:r>
            <a:br>
              <a:rPr lang="en-US" dirty="0" smtClean="0"/>
            </a:br>
            <a:r>
              <a:rPr lang="en-US" sz="1200" b="0" dirty="0" smtClean="0"/>
              <a:t>(Stephens et al., AJHG 2001)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unknown </a:t>
            </a:r>
            <a:r>
              <a:rPr lang="en-US" dirty="0" err="1" smtClean="0"/>
              <a:t>haplotypes</a:t>
            </a:r>
            <a:r>
              <a:rPr lang="en-US" dirty="0" smtClean="0"/>
              <a:t> as unobserved random quantities and estimate the conditional probability of </a:t>
            </a:r>
            <a:r>
              <a:rPr lang="en-US" dirty="0" err="1" smtClean="0"/>
              <a:t>haplotypes</a:t>
            </a:r>
            <a:r>
              <a:rPr lang="en-US" dirty="0" smtClean="0"/>
              <a:t> given observed genotypes</a:t>
            </a:r>
          </a:p>
          <a:p>
            <a:endParaRPr lang="en-US" dirty="0" smtClean="0"/>
          </a:p>
          <a:p>
            <a:r>
              <a:rPr lang="en-US" dirty="0" smtClean="0"/>
              <a:t>Gibbs sampling approach</a:t>
            </a:r>
          </a:p>
          <a:p>
            <a:pPr lvl="1"/>
            <a:r>
              <a:rPr lang="en-US" dirty="0" smtClean="0"/>
              <a:t>Start with initial guesses on </a:t>
            </a:r>
            <a:r>
              <a:rPr lang="en-US" dirty="0" err="1" smtClean="0"/>
              <a:t>haplotypes</a:t>
            </a:r>
            <a:endParaRPr lang="en-US" dirty="0" smtClean="0"/>
          </a:p>
          <a:p>
            <a:pPr lvl="1"/>
            <a:r>
              <a:rPr lang="en-US" dirty="0" smtClean="0"/>
              <a:t>Iteratively reconstruct the haplotype of each individual assuming the </a:t>
            </a:r>
            <a:r>
              <a:rPr lang="en-US" dirty="0" err="1" smtClean="0"/>
              <a:t>haplotypes</a:t>
            </a:r>
            <a:r>
              <a:rPr lang="en-US" dirty="0" smtClean="0"/>
              <a:t> of other individuals have been correctly reconstructed.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</a:t>
            </a:r>
            <a:br>
              <a:rPr lang="en-US" dirty="0" smtClean="0"/>
            </a:br>
            <a:r>
              <a:rPr lang="en-US" sz="1200" b="0" dirty="0" smtClean="0"/>
              <a:t>(Stephens et al., AJHG 2001)</a:t>
            </a:r>
            <a:endParaRPr lang="en-US" sz="1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Given the genotype data </a:t>
            </a:r>
            <a:r>
              <a:rPr lang="en-US" i="1" dirty="0" smtClean="0"/>
              <a:t>G</a:t>
            </a:r>
            <a:r>
              <a:rPr lang="en-US" dirty="0" smtClean="0"/>
              <a:t>, start with some initial haplotype reconstruction </a:t>
            </a:r>
            <a:r>
              <a:rPr lang="en-US" i="1" dirty="0" smtClean="0"/>
              <a:t>H</a:t>
            </a:r>
            <a:r>
              <a:rPr lang="en-US" baseline="30000" dirty="0" smtClean="0"/>
              <a:t>(0)</a:t>
            </a:r>
            <a:r>
              <a:rPr lang="en-US" dirty="0" smtClean="0"/>
              <a:t>. For </a:t>
            </a:r>
            <a:r>
              <a:rPr lang="en-US" i="1" dirty="0" err="1" smtClean="0"/>
              <a:t>t</a:t>
            </a:r>
            <a:r>
              <a:rPr lang="en-US" dirty="0" smtClean="0"/>
              <a:t> = 0, 1, 2, …,  obtain </a:t>
            </a:r>
            <a:r>
              <a:rPr lang="en-US" i="1" dirty="0" smtClean="0"/>
              <a:t>H</a:t>
            </a:r>
            <a:r>
              <a:rPr lang="en-US" baseline="30000" dirty="0" smtClean="0"/>
              <a:t>(</a:t>
            </a:r>
            <a:r>
              <a:rPr lang="en-US" i="1" baseline="30000" dirty="0" smtClean="0"/>
              <a:t>t</a:t>
            </a:r>
            <a:r>
              <a:rPr lang="en-US" baseline="30000" dirty="0" smtClean="0"/>
              <a:t>+1) </a:t>
            </a:r>
            <a:r>
              <a:rPr lang="en-US" dirty="0" smtClean="0"/>
              <a:t>from </a:t>
            </a:r>
            <a:r>
              <a:rPr lang="en-US" i="1" dirty="0" err="1" smtClean="0"/>
              <a:t>H</a:t>
            </a:r>
            <a:r>
              <a:rPr lang="en-US" baseline="30000" dirty="0" err="1" smtClean="0"/>
              <a:t>(</a:t>
            </a:r>
            <a:r>
              <a:rPr lang="en-US" i="1" baseline="30000" dirty="0" err="1" smtClean="0"/>
              <a:t>t</a:t>
            </a:r>
            <a:r>
              <a:rPr lang="en-US" baseline="30000" dirty="0" smtClean="0"/>
              <a:t>)</a:t>
            </a:r>
            <a:r>
              <a:rPr lang="en-US" dirty="0" smtClean="0"/>
              <a:t> using the following three steps: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1. Choose an individual, </a:t>
            </a:r>
            <a:r>
              <a:rPr lang="en-US" i="1" dirty="0" smtClean="0"/>
              <a:t>i</a:t>
            </a:r>
            <a:r>
              <a:rPr lang="en-US" dirty="0" smtClean="0"/>
              <a:t>, uniformly and at random from all ambiguous individuals (i.e., individuals with more than one possible haplotype reconstruction).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	2. Sample </a:t>
            </a:r>
            <a:r>
              <a:rPr lang="en-US" i="1" dirty="0" smtClean="0"/>
              <a:t>H</a:t>
            </a:r>
            <a:r>
              <a:rPr lang="en-US" i="1" baseline="-25000" dirty="0" smtClean="0"/>
              <a:t>i</a:t>
            </a:r>
            <a:r>
              <a:rPr lang="en-US" baseline="30000" dirty="0" smtClean="0"/>
              <a:t>(</a:t>
            </a:r>
            <a:r>
              <a:rPr lang="en-US" i="1" baseline="30000" dirty="0" smtClean="0"/>
              <a:t>t</a:t>
            </a:r>
            <a:r>
              <a:rPr lang="en-US" baseline="30000" dirty="0" smtClean="0"/>
              <a:t>+1)</a:t>
            </a:r>
            <a:r>
              <a:rPr lang="en-US" dirty="0" smtClean="0"/>
              <a:t> from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H</a:t>
            </a:r>
            <a:r>
              <a:rPr lang="en-US" i="1" baseline="-25000" dirty="0" smtClean="0"/>
              <a:t>i</a:t>
            </a:r>
            <a:r>
              <a:rPr lang="en-US" dirty="0" smtClean="0"/>
              <a:t>|</a:t>
            </a:r>
            <a:r>
              <a:rPr lang="en-US" i="1" dirty="0" smtClean="0"/>
              <a:t>G,H</a:t>
            </a:r>
            <a:r>
              <a:rPr lang="en-US" i="1" baseline="-25000" dirty="0" smtClean="0"/>
              <a:t>-i</a:t>
            </a:r>
            <a:r>
              <a:rPr lang="en-US" baseline="30000" dirty="0" smtClean="0"/>
              <a:t>(</a:t>
            </a:r>
            <a:r>
              <a:rPr lang="en-US" i="1" baseline="30000" dirty="0" smtClean="0"/>
              <a:t>t</a:t>
            </a:r>
            <a:r>
              <a:rPr lang="en-US" baseline="30000" dirty="0" smtClean="0"/>
              <a:t>)</a:t>
            </a:r>
            <a:r>
              <a:rPr lang="en-US" dirty="0" smtClean="0"/>
              <a:t>), where </a:t>
            </a:r>
            <a:r>
              <a:rPr lang="en-US" i="1" dirty="0" smtClean="0"/>
              <a:t>H</a:t>
            </a:r>
            <a:r>
              <a:rPr lang="en-US" i="1" baseline="-25000" dirty="0" smtClean="0"/>
              <a:t>-i</a:t>
            </a:r>
            <a:r>
              <a:rPr lang="en-US" i="1" dirty="0" smtClean="0"/>
              <a:t> </a:t>
            </a:r>
            <a:r>
              <a:rPr lang="en-US" dirty="0" smtClean="0"/>
              <a:t>is the set of </a:t>
            </a:r>
            <a:r>
              <a:rPr lang="en-US" dirty="0" err="1" smtClean="0"/>
              <a:t>haplotypes</a:t>
            </a:r>
            <a:r>
              <a:rPr lang="en-US" dirty="0" smtClean="0"/>
              <a:t> excluding individual </a:t>
            </a:r>
            <a:r>
              <a:rPr lang="en-US" i="1" dirty="0" smtClean="0"/>
              <a:t>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3. Set </a:t>
            </a:r>
            <a:r>
              <a:rPr lang="en-US" i="1" dirty="0" smtClean="0"/>
              <a:t>H</a:t>
            </a:r>
            <a:r>
              <a:rPr lang="en-US" i="1" baseline="-25000" dirty="0" smtClean="0"/>
              <a:t>j</a:t>
            </a:r>
            <a:r>
              <a:rPr lang="en-US" baseline="30000" dirty="0" smtClean="0"/>
              <a:t>(</a:t>
            </a:r>
            <a:r>
              <a:rPr lang="en-US" i="1" baseline="30000" dirty="0" smtClean="0"/>
              <a:t>t</a:t>
            </a:r>
            <a:r>
              <a:rPr lang="en-US" baseline="30000" dirty="0" smtClean="0"/>
              <a:t>+1)</a:t>
            </a:r>
            <a:r>
              <a:rPr lang="en-US" dirty="0" smtClean="0"/>
              <a:t> = </a:t>
            </a:r>
            <a:r>
              <a:rPr lang="en-US" i="1" dirty="0" smtClean="0"/>
              <a:t>H</a:t>
            </a:r>
            <a:r>
              <a:rPr lang="en-US" i="1" baseline="-25000" dirty="0" smtClean="0"/>
              <a:t>j</a:t>
            </a:r>
            <a:r>
              <a:rPr lang="en-US" baseline="30000" dirty="0" smtClean="0"/>
              <a:t>(</a:t>
            </a:r>
            <a:r>
              <a:rPr lang="en-US" i="1" baseline="30000" dirty="0" smtClean="0"/>
              <a:t>t</a:t>
            </a:r>
            <a:r>
              <a:rPr lang="en-US" baseline="30000" dirty="0" smtClean="0"/>
              <a:t>)</a:t>
            </a:r>
            <a:r>
              <a:rPr lang="en-US" dirty="0" smtClean="0"/>
              <a:t> for </a:t>
            </a:r>
            <a:r>
              <a:rPr lang="en-US" i="1" dirty="0" smtClean="0"/>
              <a:t>j</a:t>
            </a:r>
            <a:r>
              <a:rPr lang="en-US" dirty="0" smtClean="0"/>
              <a:t>=1,…,</a:t>
            </a:r>
            <a:r>
              <a:rPr lang="en-US" i="1" dirty="0" smtClean="0"/>
              <a:t>n</a:t>
            </a:r>
            <a:r>
              <a:rPr lang="en-US" dirty="0" smtClean="0"/>
              <a:t>, </a:t>
            </a:r>
            <a:r>
              <a:rPr lang="en-US" i="1" dirty="0" smtClean="0"/>
              <a:t>j ≠ i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Genotyping Costs with Tag </a:t>
            </a:r>
            <a:r>
              <a:rPr lang="en-US" dirty="0" err="1" smtClean="0"/>
              <a:t>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Nearby </a:t>
            </a:r>
            <a:r>
              <a:rPr lang="en-US" dirty="0" err="1" smtClean="0"/>
              <a:t>SNPs</a:t>
            </a:r>
            <a:r>
              <a:rPr lang="en-US" dirty="0" smtClean="0"/>
              <a:t> in the genome are in linkage disequilibrium (LD), and thus contain redundant information.</a:t>
            </a:r>
          </a:p>
          <a:p>
            <a:endParaRPr lang="en-US" dirty="0" smtClean="0"/>
          </a:p>
          <a:p>
            <a:r>
              <a:rPr lang="en-US" dirty="0" smtClean="0"/>
              <a:t>If we knew which </a:t>
            </a:r>
            <a:r>
              <a:rPr lang="en-US" dirty="0" err="1" smtClean="0"/>
              <a:t>SNPs</a:t>
            </a:r>
            <a:r>
              <a:rPr lang="en-US" dirty="0" smtClean="0"/>
              <a:t> are in LD, we can pre-select the representative </a:t>
            </a:r>
            <a:r>
              <a:rPr lang="en-US" dirty="0" err="1" smtClean="0"/>
              <a:t>SNPs</a:t>
            </a:r>
            <a:r>
              <a:rPr lang="en-US" dirty="0" smtClean="0"/>
              <a:t> for each LD block of chromosome, and genotype only for those </a:t>
            </a:r>
            <a:r>
              <a:rPr lang="en-US" dirty="0" err="1" smtClean="0"/>
              <a:t>SNPs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Two-phase Genotyping Using Tag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1514" cy="4525963"/>
          </a:xfrm>
        </p:spPr>
        <p:txBody>
          <a:bodyPr/>
          <a:lstStyle/>
          <a:p>
            <a:r>
              <a:rPr lang="en-US" dirty="0" smtClean="0"/>
              <a:t>A two-phase approach</a:t>
            </a:r>
          </a:p>
          <a:p>
            <a:pPr lvl="1"/>
            <a:r>
              <a:rPr lang="en-US" dirty="0" smtClean="0"/>
              <a:t>Phase 1: Collect a set of SNPs densely distributed across genome for a small number of individuals. Select tag SNPs based on this dataset.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Phase 2: Genotype only for tag SNPs for a large number of individuals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</a:t>
            </a:r>
            <a:r>
              <a:rPr lang="en-US" dirty="0" smtClean="0"/>
              <a:t>Polymorphisms</a:t>
            </a:r>
            <a:endParaRPr lang="en-US" dirty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0360"/>
            <a:ext cx="8229600" cy="4525963"/>
          </a:xfrm>
        </p:spPr>
        <p:txBody>
          <a:bodyPr/>
          <a:lstStyle/>
          <a:p>
            <a:r>
              <a:rPr lang="en-US" dirty="0"/>
              <a:t>Insertion/deletion of a section of DNA</a:t>
            </a:r>
          </a:p>
          <a:p>
            <a:pPr lvl="1"/>
            <a:r>
              <a:rPr lang="en-US" dirty="0" err="1"/>
              <a:t>Minisatellites</a:t>
            </a:r>
            <a:r>
              <a:rPr lang="en-US" dirty="0"/>
              <a:t>: repeated base patterns (several hundred base pairs)</a:t>
            </a:r>
          </a:p>
          <a:p>
            <a:pPr lvl="1"/>
            <a:r>
              <a:rPr lang="en-US" dirty="0"/>
              <a:t>Microsatellites: 2-4 nucleotides repeated</a:t>
            </a:r>
          </a:p>
          <a:p>
            <a:pPr lvl="1"/>
            <a:r>
              <a:rPr lang="en-US" dirty="0"/>
              <a:t>Presence or absence of </a:t>
            </a:r>
            <a:r>
              <a:rPr lang="en-US" dirty="0" err="1"/>
              <a:t>Alu</a:t>
            </a:r>
            <a:r>
              <a:rPr lang="en-US" dirty="0"/>
              <a:t> segments</a:t>
            </a:r>
          </a:p>
          <a:p>
            <a:endParaRPr lang="en-US" sz="1400" dirty="0"/>
          </a:p>
          <a:p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34" charset="-127"/>
              </a:rPr>
              <a:t>Single Nucleotide Polymorphism (SNP):</a:t>
            </a:r>
          </a:p>
          <a:p>
            <a:pPr lvl="1"/>
            <a:r>
              <a:rPr lang="en-US" altLang="ko-KR" sz="1800" dirty="0" smtClean="0">
                <a:ea typeface="굴림" pitchFamily="34" charset="-127"/>
              </a:rPr>
              <a:t>DNA sequence variation occurring when a single nucleotide - A, T, C, or G - differs between members of the species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  <a:cs typeface="Arial" pitchFamily="34" charset="0"/>
              </a:rPr>
              <a:t>Frequency of SNPs greater than that of any other type of polymorphism</a:t>
            </a:r>
          </a:p>
          <a:p>
            <a:pPr lvl="1"/>
            <a:endParaRPr lang="en-US" dirty="0">
              <a:solidFill>
                <a:srgbClr val="3366FF"/>
              </a:solidFill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5261550" y="4725285"/>
            <a:ext cx="3048000" cy="1752600"/>
            <a:chOff x="1776" y="2688"/>
            <a:chExt cx="2640" cy="163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776" y="2688"/>
              <a:ext cx="2640" cy="1632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" name="Picture 6" descr="SNPs-04-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6" y="2696"/>
              <a:ext cx="2640" cy="1589"/>
            </a:xfrm>
            <a:prstGeom prst="rect">
              <a:avLst/>
            </a:prstGeom>
            <a:noFill/>
          </p:spPr>
        </p:pic>
      </p:grp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69430" y="4636595"/>
            <a:ext cx="4419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ko-KR" b="0" dirty="0">
                <a:latin typeface="Helvetica" pitchFamily="34" charset="0"/>
                <a:ea typeface="굴림" pitchFamily="34" charset="-127"/>
              </a:rPr>
              <a:t>Each variant is called an </a:t>
            </a:r>
            <a:r>
              <a:rPr kumimoji="1" lang="en-US" altLang="ko-KR" b="0" dirty="0">
                <a:latin typeface="Arial"/>
                <a:ea typeface="굴림" pitchFamily="34" charset="-127"/>
              </a:rPr>
              <a:t>“</a:t>
            </a:r>
            <a:r>
              <a:rPr kumimoji="1" lang="en-US" altLang="ko-KR" b="0" dirty="0">
                <a:latin typeface="Helvetica" pitchFamily="34" charset="0"/>
                <a:ea typeface="굴림" pitchFamily="34" charset="-127"/>
              </a:rPr>
              <a:t>allele</a:t>
            </a:r>
            <a:r>
              <a:rPr kumimoji="1" lang="en-US" altLang="ko-KR" b="0" dirty="0">
                <a:latin typeface="Arial"/>
                <a:ea typeface="굴림" pitchFamily="34" charset="-127"/>
              </a:rPr>
              <a:t>”</a:t>
            </a:r>
            <a:endParaRPr kumimoji="1" lang="en-US" altLang="ko-KR" b="0" dirty="0">
              <a:latin typeface="Helvetica" pitchFamily="34" charset="0"/>
              <a:ea typeface="굴림" pitchFamily="34" charset="-127"/>
            </a:endParaRPr>
          </a:p>
          <a:p>
            <a:pPr marL="342900" indent="-3429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ko-KR" b="0" dirty="0">
                <a:latin typeface="Helvetica" pitchFamily="34" charset="0"/>
                <a:ea typeface="굴림" pitchFamily="34" charset="-127"/>
              </a:rPr>
              <a:t>Almost always bi-allelic</a:t>
            </a:r>
          </a:p>
          <a:p>
            <a:pPr marL="342900" indent="-342900" latinLnBrk="1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ko-KR" b="0" dirty="0">
                <a:latin typeface="Helvetica" pitchFamily="34" charset="0"/>
                <a:ea typeface="굴림" pitchFamily="34" charset="-127"/>
              </a:rPr>
              <a:t>Account for most of the genetic diversity among different (normal) </a:t>
            </a:r>
            <a:r>
              <a:rPr kumimoji="1" lang="en-US" altLang="ko-KR" b="0" dirty="0" smtClean="0">
                <a:latin typeface="Helvetica" pitchFamily="34" charset="0"/>
                <a:ea typeface="굴림" pitchFamily="34" charset="-127"/>
              </a:rPr>
              <a:t>individual, </a:t>
            </a:r>
            <a:r>
              <a:rPr kumimoji="1" lang="en-US" altLang="ko-KR" b="0" dirty="0">
                <a:latin typeface="Helvetica" pitchFamily="34" charset="0"/>
                <a:ea typeface="굴림" pitchFamily="34" charset="-127"/>
              </a:rPr>
              <a:t>e.g. drug response, disease susceptibility</a:t>
            </a:r>
            <a:endParaRPr kumimoji="1" lang="ko-KR" altLang="en-US" b="0" dirty="0">
              <a:latin typeface="Helvetica" pitchFamily="34" charset="0"/>
              <a:ea typeface="굴림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685"/>
            <a:ext cx="8229600" cy="4525963"/>
          </a:xfrm>
        </p:spPr>
        <p:txBody>
          <a:bodyPr/>
          <a:lstStyle/>
          <a:p>
            <a:r>
              <a:rPr lang="en-US" dirty="0" smtClean="0"/>
              <a:t>Tag SNPs summarize information across multiple SNPs in linkage disequilibrium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80275"/>
            <a:ext cx="51530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45696" y="6549066"/>
            <a:ext cx="1941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Patil</a:t>
            </a:r>
            <a:r>
              <a:rPr lang="en-US" sz="1400" dirty="0" smtClean="0"/>
              <a:t> et al., Science 2001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for Finding Tag 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Find a set of tag SNPs that cover all of the non-tag SNPs in LD (</a:t>
            </a:r>
            <a:r>
              <a:rPr lang="en-US" i="1" dirty="0" smtClean="0"/>
              <a:t>r</a:t>
            </a:r>
            <a:r>
              <a:rPr lang="en-US" sz="1600" baseline="30000" dirty="0" smtClean="0"/>
              <a:t>2</a:t>
            </a:r>
            <a:r>
              <a:rPr lang="en-US" dirty="0" smtClean="0"/>
              <a:t>&gt;</a:t>
            </a:r>
            <a:r>
              <a:rPr lang="en-US" dirty="0" err="1" smtClean="0"/>
              <a:t>α</a:t>
            </a:r>
            <a:r>
              <a:rPr lang="en-US" dirty="0" smtClean="0"/>
              <a:t>) with the tag SNPs </a:t>
            </a:r>
          </a:p>
          <a:p>
            <a:pPr lvl="1"/>
            <a:r>
              <a:rPr lang="en-US" dirty="0" err="1" smtClean="0"/>
              <a:t>α</a:t>
            </a:r>
            <a:r>
              <a:rPr lang="en-US" dirty="0" smtClean="0"/>
              <a:t>  : parameter that needs to be specified by the user (e.g., 0.8)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Greedy search </a:t>
            </a:r>
            <a:r>
              <a:rPr lang="en-US" sz="1400" dirty="0" smtClean="0"/>
              <a:t>(Carlson et al., AJHG 2004)</a:t>
            </a:r>
          </a:p>
          <a:p>
            <a:pPr lvl="1"/>
            <a:r>
              <a:rPr lang="en-US" dirty="0" smtClean="0"/>
              <a:t>Repeatedly select the SNP that cover the largest number of non-tag SNPs given </a:t>
            </a:r>
            <a:r>
              <a:rPr lang="en-US" dirty="0" err="1" smtClean="0"/>
              <a:t>α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Dynamic programming approach </a:t>
            </a:r>
            <a:r>
              <a:rPr lang="en-US" sz="1400" dirty="0" smtClean="0"/>
              <a:t>(Zhang et al., PNAS 2002)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population structure?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Population Structure</a:t>
            </a:r>
            <a:endParaRPr lang="en-US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dirty="0"/>
              <a:t>set of </a:t>
            </a:r>
            <a:r>
              <a:rPr lang="en-US" dirty="0" smtClean="0"/>
              <a:t>individuals </a:t>
            </a:r>
            <a:r>
              <a:rPr lang="en-US" dirty="0"/>
              <a:t>characterized by some measure of genetic distinction</a:t>
            </a:r>
          </a:p>
          <a:p>
            <a:pPr lvl="1" eaLnBrk="1" hangingPunct="1"/>
            <a:r>
              <a:rPr lang="en-US" dirty="0"/>
              <a:t>A “population” is usually characterized by a distinct distribution over genotypes</a:t>
            </a:r>
          </a:p>
          <a:p>
            <a:pPr lvl="1" eaLnBrk="1" hangingPunct="1"/>
            <a:r>
              <a:rPr lang="en-US" dirty="0"/>
              <a:t>Example</a:t>
            </a:r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4267200"/>
            <a:ext cx="6207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4191000"/>
            <a:ext cx="647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2209800" y="3657600"/>
            <a:ext cx="49561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Genotypes                 aa               aA                 AA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3810000" y="3657600"/>
            <a:ext cx="304800" cy="3048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2" name="Rectangle 11"/>
          <p:cNvSpPr>
            <a:spLocks noChangeArrowheads="1"/>
          </p:cNvSpPr>
          <p:nvPr/>
        </p:nvSpPr>
        <p:spPr bwMode="auto">
          <a:xfrm>
            <a:off x="4800600" y="3657600"/>
            <a:ext cx="3048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3" name="Rectangle 12"/>
          <p:cNvSpPr>
            <a:spLocks noChangeArrowheads="1"/>
          </p:cNvSpPr>
          <p:nvPr/>
        </p:nvSpPr>
        <p:spPr bwMode="auto">
          <a:xfrm>
            <a:off x="5943600" y="3657600"/>
            <a:ext cx="304800" cy="3048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4" name="TextBox 13"/>
          <p:cNvSpPr txBox="1">
            <a:spLocks noChangeArrowheads="1"/>
          </p:cNvSpPr>
          <p:nvPr/>
        </p:nvSpPr>
        <p:spPr bwMode="auto">
          <a:xfrm>
            <a:off x="2286000" y="5867400"/>
            <a:ext cx="14160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Population 1</a:t>
            </a:r>
          </a:p>
        </p:txBody>
      </p:sp>
      <p:sp>
        <p:nvSpPr>
          <p:cNvPr id="8205" name="TextBox 14"/>
          <p:cNvSpPr txBox="1">
            <a:spLocks noChangeArrowheads="1"/>
          </p:cNvSpPr>
          <p:nvPr/>
        </p:nvSpPr>
        <p:spPr bwMode="auto">
          <a:xfrm>
            <a:off x="4648200" y="5867400"/>
            <a:ext cx="14160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Population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/>
              <a:t>Motivation</a:t>
            </a:r>
            <a:endParaRPr lang="en-US"/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19100" indent="-419100" eaLnBrk="1" hangingPunct="1"/>
            <a:r>
              <a:rPr lang="sv-SE" b="1"/>
              <a:t>Reconstructing individual ancestry: </a:t>
            </a:r>
            <a:r>
              <a:rPr lang="sv-SE"/>
              <a:t>The Genographic Project</a:t>
            </a:r>
          </a:p>
          <a:p>
            <a:pPr marL="768350" lvl="1" indent="-419100" eaLnBrk="1" hangingPunct="1"/>
            <a:r>
              <a:rPr lang="sv-SE">
                <a:solidFill>
                  <a:srgbClr val="FF0000"/>
                </a:solidFill>
              </a:rPr>
              <a:t>https://genographic.nationalgeographic.com/genographic/index.html</a:t>
            </a:r>
          </a:p>
          <a:p>
            <a:pPr marL="419100" indent="-419100" eaLnBrk="1" hangingPunct="1"/>
            <a:r>
              <a:rPr lang="sv-SE" b="1"/>
              <a:t>Studying human migration</a:t>
            </a:r>
          </a:p>
          <a:p>
            <a:pPr marL="768350" lvl="1" indent="-419100" eaLnBrk="1" hangingPunct="1"/>
            <a:r>
              <a:rPr lang="sv-SE" b="1">
                <a:solidFill>
                  <a:srgbClr val="FF0000"/>
                </a:solidFill>
              </a:rPr>
              <a:t>Out of Africa</a:t>
            </a:r>
          </a:p>
          <a:p>
            <a:pPr marL="768350" lvl="1" indent="-419100" eaLnBrk="1" hangingPunct="1"/>
            <a:r>
              <a:rPr lang="sv-SE" b="1">
                <a:solidFill>
                  <a:srgbClr val="FF0000"/>
                </a:solidFill>
              </a:rPr>
              <a:t>Multi-regional hypothesis</a:t>
            </a:r>
            <a:endParaRPr lang="sv-SE">
              <a:solidFill>
                <a:srgbClr val="FF0000"/>
              </a:solidFill>
            </a:endParaRPr>
          </a:p>
          <a:p>
            <a:pPr marL="419100" indent="-419100" eaLnBrk="1" hangingPunct="1"/>
            <a:r>
              <a:rPr lang="en-US"/>
              <a:t>Study of various traits</a:t>
            </a:r>
          </a:p>
          <a:p>
            <a:pPr marL="768350" lvl="1" indent="-419100" eaLnBrk="1" hangingPunct="1"/>
            <a:r>
              <a:rPr lang="en-US"/>
              <a:t>Lactose intolerance</a:t>
            </a:r>
          </a:p>
          <a:p>
            <a:pPr marL="768350" lvl="1" indent="-419100" eaLnBrk="1" hangingPunct="1"/>
            <a:r>
              <a:rPr lang="en-US"/>
              <a:t>Origins in Europe?</a:t>
            </a:r>
          </a:p>
          <a:p>
            <a:pPr marL="768350" lvl="1" indent="-419100" eaLnBrk="1" hangingPunct="1"/>
            <a:r>
              <a:rPr lang="en-US"/>
              <a:t>Infer from </a:t>
            </a:r>
          </a:p>
          <a:p>
            <a:pPr marL="1063625" lvl="2" indent="-419100" eaLnBrk="1" hangingPunct="1"/>
            <a:r>
              <a:rPr lang="en-US"/>
              <a:t>Migration studies</a:t>
            </a:r>
          </a:p>
          <a:p>
            <a:pPr marL="1063625" lvl="2" indent="-419100" eaLnBrk="1" hangingPunct="1"/>
            <a:r>
              <a:rPr lang="en-US"/>
              <a:t>Mutation studies in populations</a:t>
            </a:r>
          </a:p>
        </p:txBody>
      </p:sp>
      <p:pic>
        <p:nvPicPr>
          <p:cNvPr id="1217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29963"/>
            <a:ext cx="83121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  <a:r>
              <a:rPr lang="en-US" dirty="0" smtClean="0"/>
              <a:t> for Learning Population Structure from Genetic Markers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Low-dimensional projection</a:t>
            </a:r>
          </a:p>
          <a:p>
            <a:pPr lvl="1" eaLnBrk="1" hangingPunct="1"/>
            <a:r>
              <a:rPr lang="en-US" dirty="0"/>
              <a:t>PCA-based </a:t>
            </a:r>
            <a:r>
              <a:rPr lang="en-US" dirty="0" smtClean="0"/>
              <a:t>methods </a:t>
            </a:r>
            <a:r>
              <a:rPr lang="en-US" sz="1400" dirty="0" smtClean="0"/>
              <a:t>(Patterson </a:t>
            </a:r>
            <a:r>
              <a:rPr lang="en-US" sz="1400" dirty="0"/>
              <a:t>et </a:t>
            </a:r>
            <a:r>
              <a:rPr lang="en-US" sz="1400" dirty="0" smtClean="0"/>
              <a:t>al., </a:t>
            </a:r>
            <a:r>
              <a:rPr lang="en-US" sz="1400" dirty="0" err="1" smtClean="0"/>
              <a:t>PLoS</a:t>
            </a:r>
            <a:r>
              <a:rPr lang="en-US" sz="1400" dirty="0" smtClean="0"/>
              <a:t> Genetics 2006</a:t>
            </a:r>
            <a:r>
              <a:rPr lang="en-US" sz="1400" dirty="0"/>
              <a:t>)</a:t>
            </a:r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Clustering</a:t>
            </a:r>
          </a:p>
          <a:p>
            <a:pPr lvl="1" eaLnBrk="1" hangingPunct="1"/>
            <a:r>
              <a:rPr lang="en-US" dirty="0"/>
              <a:t>Distance-</a:t>
            </a:r>
            <a:r>
              <a:rPr lang="en-US" dirty="0" smtClean="0"/>
              <a:t>based </a:t>
            </a:r>
            <a:r>
              <a:rPr lang="en-US" sz="1400" dirty="0" smtClean="0"/>
              <a:t>(</a:t>
            </a:r>
            <a:r>
              <a:rPr lang="en-US" sz="1400" dirty="0" err="1" smtClean="0"/>
              <a:t>Bowcock</a:t>
            </a:r>
            <a:r>
              <a:rPr lang="en-US" sz="1400" dirty="0" smtClean="0"/>
              <a:t> </a:t>
            </a:r>
            <a:r>
              <a:rPr lang="en-US" sz="1400" dirty="0"/>
              <a:t>et </a:t>
            </a:r>
            <a:r>
              <a:rPr lang="en-US" sz="1400" dirty="0" smtClean="0"/>
              <a:t>al., Nature 1994</a:t>
            </a:r>
            <a:r>
              <a:rPr lang="en-US" sz="1400" dirty="0"/>
              <a:t>)</a:t>
            </a:r>
            <a:endParaRPr lang="en-US" sz="1400" dirty="0" smtClean="0"/>
          </a:p>
          <a:p>
            <a:pPr lvl="1" eaLnBrk="1" hangingPunct="1"/>
            <a:r>
              <a:rPr lang="en-US" dirty="0"/>
              <a:t>Model-based</a:t>
            </a:r>
          </a:p>
          <a:p>
            <a:pPr lvl="2" eaLnBrk="1" hangingPunct="1"/>
            <a:r>
              <a:rPr lang="en-US" dirty="0" smtClean="0"/>
              <a:t>STRUCTURE </a:t>
            </a:r>
            <a:r>
              <a:rPr lang="en-US" sz="1400" dirty="0" smtClean="0"/>
              <a:t>(Pritchard </a:t>
            </a:r>
            <a:r>
              <a:rPr lang="en-US" sz="1400" dirty="0"/>
              <a:t>et </a:t>
            </a:r>
            <a:r>
              <a:rPr lang="en-US" sz="1400" dirty="0" smtClean="0"/>
              <a:t>al., Genetics 2000</a:t>
            </a:r>
            <a:r>
              <a:rPr lang="en-US" sz="1400" dirty="0"/>
              <a:t>)</a:t>
            </a:r>
          </a:p>
          <a:p>
            <a:pPr lvl="2" eaLnBrk="1" hangingPunct="1"/>
            <a:r>
              <a:rPr lang="en-US" dirty="0" err="1"/>
              <a:t>mStruct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Shringarpure</a:t>
            </a:r>
            <a:r>
              <a:rPr lang="en-US" sz="1400" dirty="0" smtClean="0"/>
              <a:t> &amp; Xing, Genetics 2008</a:t>
            </a:r>
            <a:r>
              <a:rPr lang="en-US" sz="14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Low-dimensional</a:t>
            </a:r>
            <a:r>
              <a:rPr lang="en-US" dirty="0" smtClean="0"/>
              <a:t> Projections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/>
              <a:t>Genetic data is very large</a:t>
            </a:r>
          </a:p>
          <a:p>
            <a:pPr lvl="1" eaLnBrk="1" hangingPunct="1"/>
            <a:r>
              <a:rPr lang="en-US"/>
              <a:t>Number of markers may range from a few hundreds to hundreds of thousands</a:t>
            </a:r>
          </a:p>
          <a:p>
            <a:pPr lvl="1" eaLnBrk="1" hangingPunct="1"/>
            <a:r>
              <a:rPr lang="en-US"/>
              <a:t>Thus each individual is described by a high-dimensional vector of marker configurations </a:t>
            </a:r>
          </a:p>
          <a:p>
            <a:pPr lvl="1" eaLnBrk="1" hangingPunct="1"/>
            <a:r>
              <a:rPr lang="en-US"/>
              <a:t>A low-dimensional projection allows easy visualization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Technique used</a:t>
            </a:r>
          </a:p>
          <a:p>
            <a:pPr lvl="1" eaLnBrk="1" hangingPunct="1"/>
            <a:r>
              <a:rPr lang="en-US"/>
              <a:t>Factor analysis</a:t>
            </a:r>
          </a:p>
          <a:p>
            <a:pPr lvl="1" eaLnBrk="1" hangingPunct="1"/>
            <a:r>
              <a:rPr lang="en-US"/>
              <a:t>Many statistical methods exist – ICA, PCA, NMF etc.</a:t>
            </a:r>
          </a:p>
          <a:p>
            <a:pPr lvl="1" eaLnBrk="1" hangingPunct="1"/>
            <a:r>
              <a:rPr lang="en-US"/>
              <a:t>Principal Components Analysis (next slide)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Allows projection of individuals into a low dimensional space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Usually projected to 2 dimensions to allow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/>
              <a:t>Principal Component Analysis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da-DK"/>
              <a:t>Most common form of factor analysis</a:t>
            </a:r>
          </a:p>
          <a:p>
            <a:pPr eaLnBrk="1" hangingPunct="1"/>
            <a:endParaRPr lang="da-DK"/>
          </a:p>
          <a:p>
            <a:pPr eaLnBrk="1" hangingPunct="1"/>
            <a:r>
              <a:rPr lang="da-DK"/>
              <a:t>The new variables/dimensions ...</a:t>
            </a:r>
          </a:p>
          <a:p>
            <a:pPr lvl="1" eaLnBrk="1" hangingPunct="1"/>
            <a:r>
              <a:rPr lang="da-DK"/>
              <a:t>Are linear combinations of the original ones</a:t>
            </a:r>
          </a:p>
          <a:p>
            <a:pPr lvl="1" eaLnBrk="1" hangingPunct="1"/>
            <a:endParaRPr lang="da-DK"/>
          </a:p>
          <a:p>
            <a:pPr lvl="1" eaLnBrk="1" hangingPunct="1"/>
            <a:r>
              <a:rPr lang="da-DK"/>
              <a:t>Are uncorrelated with one another</a:t>
            </a:r>
          </a:p>
          <a:p>
            <a:pPr lvl="2" eaLnBrk="1" hangingPunct="1"/>
            <a:r>
              <a:rPr lang="da-DK"/>
              <a:t>Orthogonal in original dimension space</a:t>
            </a:r>
          </a:p>
          <a:p>
            <a:pPr lvl="2" eaLnBrk="1" hangingPunct="1"/>
            <a:endParaRPr lang="da-DK"/>
          </a:p>
          <a:p>
            <a:pPr lvl="1" eaLnBrk="1" hangingPunct="1"/>
            <a:r>
              <a:rPr lang="da-DK"/>
              <a:t>Capture as much of the original variance in the data as possible</a:t>
            </a:r>
          </a:p>
          <a:p>
            <a:pPr lvl="1" eaLnBrk="1" hangingPunct="1"/>
            <a:endParaRPr lang="da-DK"/>
          </a:p>
          <a:p>
            <a:pPr lvl="1" eaLnBrk="1" hangingPunct="1"/>
            <a:r>
              <a:rPr lang="da-DK"/>
              <a:t>Are called Principal Components</a:t>
            </a:r>
          </a:p>
          <a:p>
            <a:pPr eaLnBrk="1" hangingPunct="1"/>
            <a:endParaRPr lang="da-DK"/>
          </a:p>
          <a:p>
            <a:pPr eaLnBrk="1" hangingPunct="1"/>
            <a:r>
              <a:rPr lang="da-DK"/>
              <a:t>Demo at </a:t>
            </a:r>
            <a:r>
              <a:rPr lang="en-US">
                <a:hlinkClick r:id="rId3"/>
              </a:rPr>
              <a:t>http://www.cs.mcgill.ca/~sqrt/dimr/dimreduction.html</a:t>
            </a:r>
            <a:endParaRPr lang="en-US"/>
          </a:p>
          <a:p>
            <a:pPr eaLnBrk="1" hangingPunct="1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are the new axes?</a:t>
            </a:r>
          </a:p>
        </p:txBody>
      </p:sp>
      <p:pic>
        <p:nvPicPr>
          <p:cNvPr id="20483" name="Picture 4" descr="pca_bas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1690" y="1676400"/>
            <a:ext cx="5838825" cy="42291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20484" name="Line 7"/>
          <p:cNvSpPr>
            <a:spLocks noChangeShapeType="1"/>
          </p:cNvSpPr>
          <p:nvPr/>
        </p:nvSpPr>
        <p:spPr bwMode="auto">
          <a:xfrm>
            <a:off x="2689490" y="44958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Line 8"/>
          <p:cNvSpPr>
            <a:spLocks noChangeShapeType="1"/>
          </p:cNvSpPr>
          <p:nvPr/>
        </p:nvSpPr>
        <p:spPr bwMode="auto">
          <a:xfrm flipV="1">
            <a:off x="2689490" y="17526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4807215" y="4540250"/>
            <a:ext cx="1878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Original Variable A</a:t>
            </a:r>
          </a:p>
        </p:txBody>
      </p:sp>
      <p:sp>
        <p:nvSpPr>
          <p:cNvPr id="20488" name="Text Box 12"/>
          <p:cNvSpPr txBox="1">
            <a:spLocks noChangeArrowheads="1"/>
          </p:cNvSpPr>
          <p:nvPr/>
        </p:nvSpPr>
        <p:spPr bwMode="auto">
          <a:xfrm>
            <a:off x="5950215" y="2655888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20489" name="Text Box 13"/>
          <p:cNvSpPr txBox="1">
            <a:spLocks noChangeArrowheads="1"/>
          </p:cNvSpPr>
          <p:nvPr/>
        </p:nvSpPr>
        <p:spPr bwMode="auto">
          <a:xfrm>
            <a:off x="3222890" y="2514600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PC 2</a:t>
            </a:r>
          </a:p>
        </p:txBody>
      </p:sp>
      <p:sp>
        <p:nvSpPr>
          <p:cNvPr id="20490" name="Text Box 14"/>
          <p:cNvSpPr txBox="1">
            <a:spLocks noChangeArrowheads="1"/>
          </p:cNvSpPr>
          <p:nvPr/>
        </p:nvSpPr>
        <p:spPr bwMode="auto">
          <a:xfrm>
            <a:off x="822325" y="5638800"/>
            <a:ext cx="8093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>
                <a:solidFill>
                  <a:srgbClr val="333399"/>
                </a:solidFill>
              </a:rPr>
              <a:t> Orthogonal directions of greatest variance in data</a:t>
            </a:r>
          </a:p>
          <a:p>
            <a:pPr>
              <a:buFontTx/>
              <a:buChar char="•"/>
            </a:pPr>
            <a:r>
              <a:rPr lang="en-US">
                <a:solidFill>
                  <a:srgbClr val="333399"/>
                </a:solidFill>
              </a:rPr>
              <a:t> Projections along PC1 discriminate the data most along any one axis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 rot="-5400000">
            <a:off x="1310746" y="3009107"/>
            <a:ext cx="18748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333399"/>
                </a:solidFill>
              </a:rPr>
              <a:t>Original Variable 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28800" y="1828800"/>
          <a:ext cx="4710113" cy="1728788"/>
        </p:xfrm>
        <a:graphic>
          <a:graphicData uri="http://schemas.openxmlformats.org/presentationml/2006/ole">
            <p:oleObj spid="_x0000_s181250" name="Worksheet" r:id="rId4" imgW="4673600" imgH="2540000" progId="Excel.Sheet.8">
              <p:embed/>
            </p:oleObj>
          </a:graphicData>
        </a:graphic>
      </p:graphicFrame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Dimensionality Reduction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57200" y="1524000"/>
            <a:ext cx="8229600" cy="502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Can </a:t>
            </a:r>
            <a:r>
              <a:rPr lang="en-US" i="1" dirty="0">
                <a:solidFill>
                  <a:srgbClr val="0066FF"/>
                </a:solidFill>
              </a:rPr>
              <a:t>ignore </a:t>
            </a:r>
            <a:r>
              <a:rPr lang="en-US" dirty="0">
                <a:solidFill>
                  <a:srgbClr val="0066FF"/>
                </a:solidFill>
              </a:rPr>
              <a:t>the components of lesser significance</a:t>
            </a:r>
            <a:r>
              <a:rPr lang="en-US" dirty="0"/>
              <a:t>.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You do </a:t>
            </a:r>
            <a:r>
              <a:rPr lang="en-US" dirty="0">
                <a:solidFill>
                  <a:srgbClr val="0066FF"/>
                </a:solidFill>
              </a:rPr>
              <a:t>lose some information</a:t>
            </a:r>
            <a:r>
              <a:rPr lang="en-US" dirty="0"/>
              <a:t>, but if the </a:t>
            </a:r>
            <a:r>
              <a:rPr lang="en-US" dirty="0" err="1"/>
              <a:t>eigenvalues</a:t>
            </a:r>
            <a:r>
              <a:rPr lang="en-US" dirty="0"/>
              <a:t> are small, you don’t lose much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>
                <a:solidFill>
                  <a:srgbClr val="0066FF"/>
                </a:solidFill>
              </a:rPr>
              <a:t>n</a:t>
            </a:r>
            <a:r>
              <a:rPr lang="en-US" sz="2000" dirty="0"/>
              <a:t> dimensions in original data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/>
              <a:t>calculate</a:t>
            </a:r>
            <a:r>
              <a:rPr lang="en-US" sz="2000" dirty="0">
                <a:solidFill>
                  <a:srgbClr val="0066FF"/>
                </a:solidFill>
              </a:rPr>
              <a:t> n</a:t>
            </a:r>
            <a:r>
              <a:rPr lang="en-US" sz="2000" dirty="0"/>
              <a:t> eigenvectors and </a:t>
            </a:r>
            <a:r>
              <a:rPr lang="en-US" sz="2000" dirty="0" err="1"/>
              <a:t>eigenvalues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/>
              <a:t>choose only the first </a:t>
            </a:r>
            <a:r>
              <a:rPr lang="en-US" sz="2000" dirty="0" err="1">
                <a:solidFill>
                  <a:srgbClr val="0066FF"/>
                </a:solidFill>
              </a:rPr>
              <a:t>p</a:t>
            </a:r>
            <a:r>
              <a:rPr lang="en-US" sz="2000" dirty="0"/>
              <a:t> eigenvectors, based on their </a:t>
            </a:r>
            <a:r>
              <a:rPr lang="en-US" sz="2000" dirty="0" err="1"/>
              <a:t>eigenvalues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dirty="0"/>
              <a:t>final data set has only </a:t>
            </a:r>
            <a:r>
              <a:rPr lang="en-US" sz="2000" dirty="0" err="1">
                <a:solidFill>
                  <a:srgbClr val="0066FF"/>
                </a:solidFill>
              </a:rPr>
              <a:t>p</a:t>
            </a:r>
            <a:r>
              <a:rPr lang="en-US" sz="2000" dirty="0"/>
              <a:t> dimensions</a:t>
            </a:r>
            <a:endParaRPr lang="en-US" sz="1800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PCA</a:t>
            </a:r>
            <a:r>
              <a:rPr lang="en-US" dirty="0" smtClean="0"/>
              <a:t> Analysis </a:t>
            </a:r>
            <a:br>
              <a:rPr lang="en-US" dirty="0" smtClean="0"/>
            </a:br>
            <a:r>
              <a:rPr lang="en-US" sz="1400" dirty="0" smtClean="0"/>
              <a:t>(</a:t>
            </a:r>
            <a:r>
              <a:rPr lang="en-US" sz="1400" dirty="0"/>
              <a:t>Cavalli-sforza,1978)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type="body" idx="1"/>
          </p:nvPr>
        </p:nvSpPr>
        <p:spPr>
          <a:xfrm>
            <a:off x="244389" y="1544595"/>
            <a:ext cx="8322962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1600" dirty="0"/>
              <a:t>Plot of geographical distribution of 3 </a:t>
            </a:r>
            <a:r>
              <a:rPr lang="en-US" sz="1600" dirty="0" smtClean="0"/>
              <a:t>PCs (Intensity proportional to value of each component)</a:t>
            </a:r>
          </a:p>
          <a:p>
            <a:pPr lvl="1" eaLnBrk="1" hangingPunct="1"/>
            <a:r>
              <a:rPr lang="en-US" sz="1600" dirty="0"/>
              <a:t>First – blue</a:t>
            </a:r>
          </a:p>
          <a:p>
            <a:pPr lvl="1" eaLnBrk="1" hangingPunct="1"/>
            <a:r>
              <a:rPr lang="en-US" sz="1600" dirty="0"/>
              <a:t>Second  - green</a:t>
            </a:r>
          </a:p>
          <a:p>
            <a:pPr lvl="1" eaLnBrk="1" hangingPunct="1"/>
            <a:r>
              <a:rPr lang="en-US" sz="1600" dirty="0"/>
              <a:t>Third  - </a:t>
            </a:r>
            <a:r>
              <a:rPr lang="en-US" sz="1600" dirty="0" smtClean="0"/>
              <a:t>red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9307" y="1933833"/>
            <a:ext cx="644366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8"/>
          <p:cNvGrpSpPr>
            <a:grpSpLocks/>
          </p:cNvGrpSpPr>
          <p:nvPr/>
        </p:nvGrpSpPr>
        <p:grpSpPr bwMode="auto">
          <a:xfrm flipV="1">
            <a:off x="1241425" y="593725"/>
            <a:ext cx="4864100" cy="5491163"/>
            <a:chOff x="782" y="374"/>
            <a:chExt cx="3064" cy="3459"/>
          </a:xfrm>
        </p:grpSpPr>
        <p:sp>
          <p:nvSpPr>
            <p:cNvPr id="1103147" name="Oval 299"/>
            <p:cNvSpPr>
              <a:spLocks noChangeArrowheads="1"/>
            </p:cNvSpPr>
            <p:nvPr/>
          </p:nvSpPr>
          <p:spPr bwMode="auto">
            <a:xfrm rot="-5400000">
              <a:off x="924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48" name="Oval 300"/>
            <p:cNvSpPr>
              <a:spLocks noChangeArrowheads="1"/>
            </p:cNvSpPr>
            <p:nvPr/>
          </p:nvSpPr>
          <p:spPr bwMode="auto">
            <a:xfrm rot="-5400000">
              <a:off x="1066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49" name="Oval 301"/>
            <p:cNvSpPr>
              <a:spLocks noChangeArrowheads="1"/>
            </p:cNvSpPr>
            <p:nvPr/>
          </p:nvSpPr>
          <p:spPr bwMode="auto">
            <a:xfrm rot="-5400000">
              <a:off x="1208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0" name="Oval 302"/>
            <p:cNvSpPr>
              <a:spLocks noChangeArrowheads="1"/>
            </p:cNvSpPr>
            <p:nvPr/>
          </p:nvSpPr>
          <p:spPr bwMode="auto">
            <a:xfrm rot="-5400000">
              <a:off x="2058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1" name="Oval 303"/>
            <p:cNvSpPr>
              <a:spLocks noChangeArrowheads="1"/>
            </p:cNvSpPr>
            <p:nvPr/>
          </p:nvSpPr>
          <p:spPr bwMode="auto">
            <a:xfrm rot="-5400000">
              <a:off x="1350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2" name="Oval 304"/>
            <p:cNvSpPr>
              <a:spLocks noChangeArrowheads="1"/>
            </p:cNvSpPr>
            <p:nvPr/>
          </p:nvSpPr>
          <p:spPr bwMode="auto">
            <a:xfrm rot="-5400000">
              <a:off x="1633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3" name="Oval 305"/>
            <p:cNvSpPr>
              <a:spLocks noChangeArrowheads="1"/>
            </p:cNvSpPr>
            <p:nvPr/>
          </p:nvSpPr>
          <p:spPr bwMode="auto">
            <a:xfrm rot="-5400000">
              <a:off x="1775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4" name="Oval 306"/>
            <p:cNvSpPr>
              <a:spLocks noChangeArrowheads="1"/>
            </p:cNvSpPr>
            <p:nvPr/>
          </p:nvSpPr>
          <p:spPr bwMode="auto">
            <a:xfrm rot="-5400000">
              <a:off x="2201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5" name="Oval 307"/>
            <p:cNvSpPr>
              <a:spLocks noChangeArrowheads="1"/>
            </p:cNvSpPr>
            <p:nvPr/>
          </p:nvSpPr>
          <p:spPr bwMode="auto">
            <a:xfrm rot="-5400000">
              <a:off x="2485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6" name="Oval 308"/>
            <p:cNvSpPr>
              <a:spLocks noChangeArrowheads="1"/>
            </p:cNvSpPr>
            <p:nvPr/>
          </p:nvSpPr>
          <p:spPr bwMode="auto">
            <a:xfrm rot="-5400000">
              <a:off x="3477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7" name="Oval 309"/>
            <p:cNvSpPr>
              <a:spLocks noChangeArrowheads="1"/>
            </p:cNvSpPr>
            <p:nvPr/>
          </p:nvSpPr>
          <p:spPr bwMode="auto">
            <a:xfrm rot="-5400000">
              <a:off x="3335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8" name="Oval 310"/>
            <p:cNvSpPr>
              <a:spLocks noChangeArrowheads="1"/>
            </p:cNvSpPr>
            <p:nvPr/>
          </p:nvSpPr>
          <p:spPr bwMode="auto">
            <a:xfrm rot="-5400000">
              <a:off x="2627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59" name="Oval 311"/>
            <p:cNvSpPr>
              <a:spLocks noChangeArrowheads="1"/>
            </p:cNvSpPr>
            <p:nvPr/>
          </p:nvSpPr>
          <p:spPr bwMode="auto">
            <a:xfrm rot="-5400000">
              <a:off x="2910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0" name="Oval 312"/>
            <p:cNvSpPr>
              <a:spLocks noChangeArrowheads="1"/>
            </p:cNvSpPr>
            <p:nvPr/>
          </p:nvSpPr>
          <p:spPr bwMode="auto">
            <a:xfrm rot="-5400000">
              <a:off x="3052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1" name="Oval 313"/>
            <p:cNvSpPr>
              <a:spLocks noChangeArrowheads="1"/>
            </p:cNvSpPr>
            <p:nvPr/>
          </p:nvSpPr>
          <p:spPr bwMode="auto">
            <a:xfrm>
              <a:off x="3193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2" name="Oval 314"/>
            <p:cNvSpPr>
              <a:spLocks noChangeArrowheads="1"/>
            </p:cNvSpPr>
            <p:nvPr/>
          </p:nvSpPr>
          <p:spPr bwMode="auto">
            <a:xfrm>
              <a:off x="3761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3" name="Oval 315"/>
            <p:cNvSpPr>
              <a:spLocks noChangeArrowheads="1"/>
            </p:cNvSpPr>
            <p:nvPr/>
          </p:nvSpPr>
          <p:spPr bwMode="auto">
            <a:xfrm rot="-5400000">
              <a:off x="1065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4" name="Oval 316"/>
            <p:cNvSpPr>
              <a:spLocks noChangeArrowheads="1"/>
            </p:cNvSpPr>
            <p:nvPr/>
          </p:nvSpPr>
          <p:spPr bwMode="auto">
            <a:xfrm rot="-5400000">
              <a:off x="1207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5" name="Oval 317"/>
            <p:cNvSpPr>
              <a:spLocks noChangeArrowheads="1"/>
            </p:cNvSpPr>
            <p:nvPr/>
          </p:nvSpPr>
          <p:spPr bwMode="auto">
            <a:xfrm rot="-5400000">
              <a:off x="2057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6" name="Oval 318"/>
            <p:cNvSpPr>
              <a:spLocks noChangeArrowheads="1"/>
            </p:cNvSpPr>
            <p:nvPr/>
          </p:nvSpPr>
          <p:spPr bwMode="auto">
            <a:xfrm rot="-5400000">
              <a:off x="1349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7" name="Oval 319"/>
            <p:cNvSpPr>
              <a:spLocks noChangeArrowheads="1"/>
            </p:cNvSpPr>
            <p:nvPr/>
          </p:nvSpPr>
          <p:spPr bwMode="auto">
            <a:xfrm rot="-5400000">
              <a:off x="1632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8" name="Oval 320"/>
            <p:cNvSpPr>
              <a:spLocks noChangeArrowheads="1"/>
            </p:cNvSpPr>
            <p:nvPr/>
          </p:nvSpPr>
          <p:spPr bwMode="auto">
            <a:xfrm rot="-5400000">
              <a:off x="1774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69" name="Oval 321"/>
            <p:cNvSpPr>
              <a:spLocks noChangeArrowheads="1"/>
            </p:cNvSpPr>
            <p:nvPr/>
          </p:nvSpPr>
          <p:spPr bwMode="auto">
            <a:xfrm rot="-5400000">
              <a:off x="2200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0" name="Oval 322"/>
            <p:cNvSpPr>
              <a:spLocks noChangeArrowheads="1"/>
            </p:cNvSpPr>
            <p:nvPr/>
          </p:nvSpPr>
          <p:spPr bwMode="auto">
            <a:xfrm rot="-5400000">
              <a:off x="2484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1" name="Oval 323"/>
            <p:cNvSpPr>
              <a:spLocks noChangeArrowheads="1"/>
            </p:cNvSpPr>
            <p:nvPr/>
          </p:nvSpPr>
          <p:spPr bwMode="auto">
            <a:xfrm rot="-5400000">
              <a:off x="3618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2" name="Oval 324"/>
            <p:cNvSpPr>
              <a:spLocks noChangeArrowheads="1"/>
            </p:cNvSpPr>
            <p:nvPr/>
          </p:nvSpPr>
          <p:spPr bwMode="auto">
            <a:xfrm rot="-5400000">
              <a:off x="3476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3" name="Oval 325"/>
            <p:cNvSpPr>
              <a:spLocks noChangeArrowheads="1"/>
            </p:cNvSpPr>
            <p:nvPr/>
          </p:nvSpPr>
          <p:spPr bwMode="auto">
            <a:xfrm rot="-5400000">
              <a:off x="3334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4" name="Oval 326"/>
            <p:cNvSpPr>
              <a:spLocks noChangeArrowheads="1"/>
            </p:cNvSpPr>
            <p:nvPr/>
          </p:nvSpPr>
          <p:spPr bwMode="auto">
            <a:xfrm rot="-5400000">
              <a:off x="2626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5" name="Oval 327"/>
            <p:cNvSpPr>
              <a:spLocks noChangeArrowheads="1"/>
            </p:cNvSpPr>
            <p:nvPr/>
          </p:nvSpPr>
          <p:spPr bwMode="auto">
            <a:xfrm rot="-5400000">
              <a:off x="2909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6" name="Oval 328"/>
            <p:cNvSpPr>
              <a:spLocks noChangeArrowheads="1"/>
            </p:cNvSpPr>
            <p:nvPr/>
          </p:nvSpPr>
          <p:spPr bwMode="auto">
            <a:xfrm>
              <a:off x="3192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7" name="Oval 329"/>
            <p:cNvSpPr>
              <a:spLocks noChangeArrowheads="1"/>
            </p:cNvSpPr>
            <p:nvPr/>
          </p:nvSpPr>
          <p:spPr bwMode="auto">
            <a:xfrm rot="-5400000">
              <a:off x="1207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8" name="Oval 330"/>
            <p:cNvSpPr>
              <a:spLocks noChangeArrowheads="1"/>
            </p:cNvSpPr>
            <p:nvPr/>
          </p:nvSpPr>
          <p:spPr bwMode="auto">
            <a:xfrm rot="-5400000">
              <a:off x="2057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79" name="Oval 331"/>
            <p:cNvSpPr>
              <a:spLocks noChangeArrowheads="1"/>
            </p:cNvSpPr>
            <p:nvPr/>
          </p:nvSpPr>
          <p:spPr bwMode="auto">
            <a:xfrm rot="-5400000">
              <a:off x="1349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0" name="Oval 332"/>
            <p:cNvSpPr>
              <a:spLocks noChangeArrowheads="1"/>
            </p:cNvSpPr>
            <p:nvPr/>
          </p:nvSpPr>
          <p:spPr bwMode="auto">
            <a:xfrm rot="-5400000">
              <a:off x="1632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1" name="Oval 333"/>
            <p:cNvSpPr>
              <a:spLocks noChangeArrowheads="1"/>
            </p:cNvSpPr>
            <p:nvPr/>
          </p:nvSpPr>
          <p:spPr bwMode="auto">
            <a:xfrm rot="-5400000">
              <a:off x="1774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2" name="Oval 334"/>
            <p:cNvSpPr>
              <a:spLocks noChangeArrowheads="1"/>
            </p:cNvSpPr>
            <p:nvPr/>
          </p:nvSpPr>
          <p:spPr bwMode="auto">
            <a:xfrm rot="-5400000">
              <a:off x="2342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3" name="Oval 335"/>
            <p:cNvSpPr>
              <a:spLocks noChangeArrowheads="1"/>
            </p:cNvSpPr>
            <p:nvPr/>
          </p:nvSpPr>
          <p:spPr bwMode="auto">
            <a:xfrm rot="-5400000">
              <a:off x="2484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4" name="Oval 336"/>
            <p:cNvSpPr>
              <a:spLocks noChangeArrowheads="1"/>
            </p:cNvSpPr>
            <p:nvPr/>
          </p:nvSpPr>
          <p:spPr bwMode="auto">
            <a:xfrm rot="-5400000">
              <a:off x="3476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5" name="Oval 337"/>
            <p:cNvSpPr>
              <a:spLocks noChangeArrowheads="1"/>
            </p:cNvSpPr>
            <p:nvPr/>
          </p:nvSpPr>
          <p:spPr bwMode="auto">
            <a:xfrm rot="-5400000">
              <a:off x="3334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6" name="Oval 338"/>
            <p:cNvSpPr>
              <a:spLocks noChangeArrowheads="1"/>
            </p:cNvSpPr>
            <p:nvPr/>
          </p:nvSpPr>
          <p:spPr bwMode="auto">
            <a:xfrm rot="-5400000">
              <a:off x="2626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7" name="Oval 339"/>
            <p:cNvSpPr>
              <a:spLocks noChangeArrowheads="1"/>
            </p:cNvSpPr>
            <p:nvPr/>
          </p:nvSpPr>
          <p:spPr bwMode="auto">
            <a:xfrm rot="-5400000">
              <a:off x="2909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8" name="Oval 340"/>
            <p:cNvSpPr>
              <a:spLocks noChangeArrowheads="1"/>
            </p:cNvSpPr>
            <p:nvPr/>
          </p:nvSpPr>
          <p:spPr bwMode="auto">
            <a:xfrm>
              <a:off x="3192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89" name="Oval 341"/>
            <p:cNvSpPr>
              <a:spLocks noChangeArrowheads="1"/>
            </p:cNvSpPr>
            <p:nvPr/>
          </p:nvSpPr>
          <p:spPr bwMode="auto">
            <a:xfrm rot="-5400000">
              <a:off x="1207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0" name="Oval 342"/>
            <p:cNvSpPr>
              <a:spLocks noChangeArrowheads="1"/>
            </p:cNvSpPr>
            <p:nvPr/>
          </p:nvSpPr>
          <p:spPr bwMode="auto">
            <a:xfrm rot="-5400000">
              <a:off x="1632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1" name="Oval 343"/>
            <p:cNvSpPr>
              <a:spLocks noChangeArrowheads="1"/>
            </p:cNvSpPr>
            <p:nvPr/>
          </p:nvSpPr>
          <p:spPr bwMode="auto">
            <a:xfrm rot="-5400000">
              <a:off x="1774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2" name="Oval 344"/>
            <p:cNvSpPr>
              <a:spLocks noChangeArrowheads="1"/>
            </p:cNvSpPr>
            <p:nvPr/>
          </p:nvSpPr>
          <p:spPr bwMode="auto">
            <a:xfrm rot="-5400000">
              <a:off x="2200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3" name="Oval 345"/>
            <p:cNvSpPr>
              <a:spLocks noChangeArrowheads="1"/>
            </p:cNvSpPr>
            <p:nvPr/>
          </p:nvSpPr>
          <p:spPr bwMode="auto">
            <a:xfrm rot="-5400000">
              <a:off x="2342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4" name="Oval 346"/>
            <p:cNvSpPr>
              <a:spLocks noChangeArrowheads="1"/>
            </p:cNvSpPr>
            <p:nvPr/>
          </p:nvSpPr>
          <p:spPr bwMode="auto">
            <a:xfrm rot="-5400000">
              <a:off x="3334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5" name="Oval 347"/>
            <p:cNvSpPr>
              <a:spLocks noChangeArrowheads="1"/>
            </p:cNvSpPr>
            <p:nvPr/>
          </p:nvSpPr>
          <p:spPr bwMode="auto">
            <a:xfrm rot="-5400000">
              <a:off x="2626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6" name="Oval 348"/>
            <p:cNvSpPr>
              <a:spLocks noChangeArrowheads="1"/>
            </p:cNvSpPr>
            <p:nvPr/>
          </p:nvSpPr>
          <p:spPr bwMode="auto">
            <a:xfrm rot="-5400000">
              <a:off x="2909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7" name="Oval 349"/>
            <p:cNvSpPr>
              <a:spLocks noChangeArrowheads="1"/>
            </p:cNvSpPr>
            <p:nvPr/>
          </p:nvSpPr>
          <p:spPr bwMode="auto">
            <a:xfrm>
              <a:off x="3192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8" name="Oval 350"/>
            <p:cNvSpPr>
              <a:spLocks noChangeArrowheads="1"/>
            </p:cNvSpPr>
            <p:nvPr/>
          </p:nvSpPr>
          <p:spPr bwMode="auto">
            <a:xfrm rot="-5400000">
              <a:off x="1633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199" name="Oval 351"/>
            <p:cNvSpPr>
              <a:spLocks noChangeArrowheads="1"/>
            </p:cNvSpPr>
            <p:nvPr/>
          </p:nvSpPr>
          <p:spPr bwMode="auto">
            <a:xfrm rot="-5400000">
              <a:off x="1775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0" name="Oval 352"/>
            <p:cNvSpPr>
              <a:spLocks noChangeArrowheads="1"/>
            </p:cNvSpPr>
            <p:nvPr/>
          </p:nvSpPr>
          <p:spPr bwMode="auto">
            <a:xfrm rot="-5400000">
              <a:off x="2201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1" name="Oval 353"/>
            <p:cNvSpPr>
              <a:spLocks noChangeArrowheads="1"/>
            </p:cNvSpPr>
            <p:nvPr/>
          </p:nvSpPr>
          <p:spPr bwMode="auto">
            <a:xfrm rot="-5400000">
              <a:off x="2627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2" name="Oval 354"/>
            <p:cNvSpPr>
              <a:spLocks noChangeArrowheads="1"/>
            </p:cNvSpPr>
            <p:nvPr/>
          </p:nvSpPr>
          <p:spPr bwMode="auto">
            <a:xfrm rot="-5400000">
              <a:off x="2910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3" name="Oval 355"/>
            <p:cNvSpPr>
              <a:spLocks noChangeArrowheads="1"/>
            </p:cNvSpPr>
            <p:nvPr/>
          </p:nvSpPr>
          <p:spPr bwMode="auto">
            <a:xfrm rot="-5400000">
              <a:off x="1207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4" name="Oval 356"/>
            <p:cNvSpPr>
              <a:spLocks noChangeArrowheads="1"/>
            </p:cNvSpPr>
            <p:nvPr/>
          </p:nvSpPr>
          <p:spPr bwMode="auto">
            <a:xfrm rot="-5400000">
              <a:off x="1632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5" name="Oval 357"/>
            <p:cNvSpPr>
              <a:spLocks noChangeArrowheads="1"/>
            </p:cNvSpPr>
            <p:nvPr/>
          </p:nvSpPr>
          <p:spPr bwMode="auto">
            <a:xfrm rot="-5400000">
              <a:off x="1774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6" name="Oval 358"/>
            <p:cNvSpPr>
              <a:spLocks noChangeArrowheads="1"/>
            </p:cNvSpPr>
            <p:nvPr/>
          </p:nvSpPr>
          <p:spPr bwMode="auto">
            <a:xfrm rot="-5400000">
              <a:off x="2200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7" name="Oval 359"/>
            <p:cNvSpPr>
              <a:spLocks noChangeArrowheads="1"/>
            </p:cNvSpPr>
            <p:nvPr/>
          </p:nvSpPr>
          <p:spPr bwMode="auto">
            <a:xfrm rot="-5400000">
              <a:off x="2342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8" name="Oval 360"/>
            <p:cNvSpPr>
              <a:spLocks noChangeArrowheads="1"/>
            </p:cNvSpPr>
            <p:nvPr/>
          </p:nvSpPr>
          <p:spPr bwMode="auto">
            <a:xfrm rot="-5400000">
              <a:off x="3334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09" name="Oval 361"/>
            <p:cNvSpPr>
              <a:spLocks noChangeArrowheads="1"/>
            </p:cNvSpPr>
            <p:nvPr/>
          </p:nvSpPr>
          <p:spPr bwMode="auto">
            <a:xfrm rot="-5400000">
              <a:off x="2626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0" name="Oval 362"/>
            <p:cNvSpPr>
              <a:spLocks noChangeArrowheads="1"/>
            </p:cNvSpPr>
            <p:nvPr/>
          </p:nvSpPr>
          <p:spPr bwMode="auto">
            <a:xfrm rot="-5400000">
              <a:off x="2909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1" name="Oval 363"/>
            <p:cNvSpPr>
              <a:spLocks noChangeArrowheads="1"/>
            </p:cNvSpPr>
            <p:nvPr/>
          </p:nvSpPr>
          <p:spPr bwMode="auto">
            <a:xfrm rot="-5400000">
              <a:off x="1349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2" name="Oval 364"/>
            <p:cNvSpPr>
              <a:spLocks noChangeArrowheads="1"/>
            </p:cNvSpPr>
            <p:nvPr/>
          </p:nvSpPr>
          <p:spPr bwMode="auto">
            <a:xfrm rot="-5400000">
              <a:off x="1632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3" name="Oval 365"/>
            <p:cNvSpPr>
              <a:spLocks noChangeArrowheads="1"/>
            </p:cNvSpPr>
            <p:nvPr/>
          </p:nvSpPr>
          <p:spPr bwMode="auto">
            <a:xfrm rot="-5400000">
              <a:off x="1774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4" name="Oval 366"/>
            <p:cNvSpPr>
              <a:spLocks noChangeArrowheads="1"/>
            </p:cNvSpPr>
            <p:nvPr/>
          </p:nvSpPr>
          <p:spPr bwMode="auto">
            <a:xfrm rot="-5400000">
              <a:off x="2200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5" name="Oval 367"/>
            <p:cNvSpPr>
              <a:spLocks noChangeArrowheads="1"/>
            </p:cNvSpPr>
            <p:nvPr/>
          </p:nvSpPr>
          <p:spPr bwMode="auto">
            <a:xfrm rot="-5400000">
              <a:off x="2342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6" name="Oval 368"/>
            <p:cNvSpPr>
              <a:spLocks noChangeArrowheads="1"/>
            </p:cNvSpPr>
            <p:nvPr/>
          </p:nvSpPr>
          <p:spPr bwMode="auto">
            <a:xfrm rot="-5400000">
              <a:off x="2626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7" name="Oval 369"/>
            <p:cNvSpPr>
              <a:spLocks noChangeArrowheads="1"/>
            </p:cNvSpPr>
            <p:nvPr/>
          </p:nvSpPr>
          <p:spPr bwMode="auto">
            <a:xfrm rot="-5400000">
              <a:off x="2909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8" name="Oval 370"/>
            <p:cNvSpPr>
              <a:spLocks noChangeArrowheads="1"/>
            </p:cNvSpPr>
            <p:nvPr/>
          </p:nvSpPr>
          <p:spPr bwMode="auto">
            <a:xfrm>
              <a:off x="3192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19" name="Oval 371"/>
            <p:cNvSpPr>
              <a:spLocks noChangeArrowheads="1"/>
            </p:cNvSpPr>
            <p:nvPr/>
          </p:nvSpPr>
          <p:spPr bwMode="auto">
            <a:xfrm rot="-5400000">
              <a:off x="1491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0" name="Oval 372"/>
            <p:cNvSpPr>
              <a:spLocks noChangeArrowheads="1"/>
            </p:cNvSpPr>
            <p:nvPr/>
          </p:nvSpPr>
          <p:spPr bwMode="auto">
            <a:xfrm rot="-5400000">
              <a:off x="1633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1" name="Oval 373"/>
            <p:cNvSpPr>
              <a:spLocks noChangeArrowheads="1"/>
            </p:cNvSpPr>
            <p:nvPr/>
          </p:nvSpPr>
          <p:spPr bwMode="auto">
            <a:xfrm rot="-5400000">
              <a:off x="1775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2" name="Oval 374"/>
            <p:cNvSpPr>
              <a:spLocks noChangeArrowheads="1"/>
            </p:cNvSpPr>
            <p:nvPr/>
          </p:nvSpPr>
          <p:spPr bwMode="auto">
            <a:xfrm rot="-5400000">
              <a:off x="2201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3" name="Oval 375"/>
            <p:cNvSpPr>
              <a:spLocks noChangeArrowheads="1"/>
            </p:cNvSpPr>
            <p:nvPr/>
          </p:nvSpPr>
          <p:spPr bwMode="auto">
            <a:xfrm rot="-5400000">
              <a:off x="2627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4" name="Oval 376"/>
            <p:cNvSpPr>
              <a:spLocks noChangeArrowheads="1"/>
            </p:cNvSpPr>
            <p:nvPr/>
          </p:nvSpPr>
          <p:spPr bwMode="auto">
            <a:xfrm rot="-5400000">
              <a:off x="2910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5" name="Oval 377"/>
            <p:cNvSpPr>
              <a:spLocks noChangeArrowheads="1"/>
            </p:cNvSpPr>
            <p:nvPr/>
          </p:nvSpPr>
          <p:spPr bwMode="auto">
            <a:xfrm rot="-5400000">
              <a:off x="3052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6" name="Oval 378"/>
            <p:cNvSpPr>
              <a:spLocks noChangeArrowheads="1"/>
            </p:cNvSpPr>
            <p:nvPr/>
          </p:nvSpPr>
          <p:spPr bwMode="auto">
            <a:xfrm rot="-5400000">
              <a:off x="149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7" name="Oval 379"/>
            <p:cNvSpPr>
              <a:spLocks noChangeArrowheads="1"/>
            </p:cNvSpPr>
            <p:nvPr/>
          </p:nvSpPr>
          <p:spPr bwMode="auto">
            <a:xfrm rot="-5400000">
              <a:off x="1632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8" name="Oval 380"/>
            <p:cNvSpPr>
              <a:spLocks noChangeArrowheads="1"/>
            </p:cNvSpPr>
            <p:nvPr/>
          </p:nvSpPr>
          <p:spPr bwMode="auto">
            <a:xfrm rot="-5400000">
              <a:off x="1774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29" name="Oval 381"/>
            <p:cNvSpPr>
              <a:spLocks noChangeArrowheads="1"/>
            </p:cNvSpPr>
            <p:nvPr/>
          </p:nvSpPr>
          <p:spPr bwMode="auto">
            <a:xfrm rot="-5400000">
              <a:off x="220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0" name="Oval 382"/>
            <p:cNvSpPr>
              <a:spLocks noChangeArrowheads="1"/>
            </p:cNvSpPr>
            <p:nvPr/>
          </p:nvSpPr>
          <p:spPr bwMode="auto">
            <a:xfrm rot="-5400000">
              <a:off x="2626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1" name="Oval 383"/>
            <p:cNvSpPr>
              <a:spLocks noChangeArrowheads="1"/>
            </p:cNvSpPr>
            <p:nvPr/>
          </p:nvSpPr>
          <p:spPr bwMode="auto">
            <a:xfrm rot="-5400000">
              <a:off x="2909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2" name="Oval 384"/>
            <p:cNvSpPr>
              <a:spLocks noChangeArrowheads="1"/>
            </p:cNvSpPr>
            <p:nvPr/>
          </p:nvSpPr>
          <p:spPr bwMode="auto">
            <a:xfrm rot="-5400000">
              <a:off x="3051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3" name="Oval 385"/>
            <p:cNvSpPr>
              <a:spLocks noChangeArrowheads="1"/>
            </p:cNvSpPr>
            <p:nvPr/>
          </p:nvSpPr>
          <p:spPr bwMode="auto">
            <a:xfrm rot="-5400000">
              <a:off x="1774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4" name="Oval 386"/>
            <p:cNvSpPr>
              <a:spLocks noChangeArrowheads="1"/>
            </p:cNvSpPr>
            <p:nvPr/>
          </p:nvSpPr>
          <p:spPr bwMode="auto">
            <a:xfrm>
              <a:off x="1915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5" name="Oval 387"/>
            <p:cNvSpPr>
              <a:spLocks noChangeArrowheads="1"/>
            </p:cNvSpPr>
            <p:nvPr/>
          </p:nvSpPr>
          <p:spPr bwMode="auto">
            <a:xfrm rot="-5400000">
              <a:off x="2200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6" name="Oval 388"/>
            <p:cNvSpPr>
              <a:spLocks noChangeArrowheads="1"/>
            </p:cNvSpPr>
            <p:nvPr/>
          </p:nvSpPr>
          <p:spPr bwMode="auto">
            <a:xfrm rot="-5400000">
              <a:off x="2626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7" name="Oval 389"/>
            <p:cNvSpPr>
              <a:spLocks noChangeArrowheads="1"/>
            </p:cNvSpPr>
            <p:nvPr/>
          </p:nvSpPr>
          <p:spPr bwMode="auto">
            <a:xfrm rot="-5400000">
              <a:off x="2767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8" name="Oval 390"/>
            <p:cNvSpPr>
              <a:spLocks noChangeArrowheads="1"/>
            </p:cNvSpPr>
            <p:nvPr/>
          </p:nvSpPr>
          <p:spPr bwMode="auto">
            <a:xfrm>
              <a:off x="1915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39" name="Oval 391"/>
            <p:cNvSpPr>
              <a:spLocks noChangeArrowheads="1"/>
            </p:cNvSpPr>
            <p:nvPr/>
          </p:nvSpPr>
          <p:spPr bwMode="auto">
            <a:xfrm rot="-5400000">
              <a:off x="2200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0" name="Oval 392"/>
            <p:cNvSpPr>
              <a:spLocks noChangeArrowheads="1"/>
            </p:cNvSpPr>
            <p:nvPr/>
          </p:nvSpPr>
          <p:spPr bwMode="auto">
            <a:xfrm rot="-5400000">
              <a:off x="2626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1" name="Oval 393"/>
            <p:cNvSpPr>
              <a:spLocks noChangeArrowheads="1"/>
            </p:cNvSpPr>
            <p:nvPr/>
          </p:nvSpPr>
          <p:spPr bwMode="auto">
            <a:xfrm>
              <a:off x="1915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2" name="Oval 394"/>
            <p:cNvSpPr>
              <a:spLocks noChangeArrowheads="1"/>
            </p:cNvSpPr>
            <p:nvPr/>
          </p:nvSpPr>
          <p:spPr bwMode="auto">
            <a:xfrm rot="-5400000">
              <a:off x="2200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3" name="Oval 395"/>
            <p:cNvSpPr>
              <a:spLocks noChangeArrowheads="1"/>
            </p:cNvSpPr>
            <p:nvPr/>
          </p:nvSpPr>
          <p:spPr bwMode="auto">
            <a:xfrm rot="-5400000">
              <a:off x="2484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4" name="Oval 396"/>
            <p:cNvSpPr>
              <a:spLocks noChangeArrowheads="1"/>
            </p:cNvSpPr>
            <p:nvPr/>
          </p:nvSpPr>
          <p:spPr bwMode="auto">
            <a:xfrm rot="-5400000">
              <a:off x="2057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5" name="Oval 397"/>
            <p:cNvSpPr>
              <a:spLocks noChangeArrowheads="1"/>
            </p:cNvSpPr>
            <p:nvPr/>
          </p:nvSpPr>
          <p:spPr bwMode="auto">
            <a:xfrm rot="-5400000">
              <a:off x="2342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6" name="Oval 398"/>
            <p:cNvSpPr>
              <a:spLocks noChangeArrowheads="1"/>
            </p:cNvSpPr>
            <p:nvPr/>
          </p:nvSpPr>
          <p:spPr bwMode="auto">
            <a:xfrm rot="-5400000">
              <a:off x="2484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7" name="Oval 399"/>
            <p:cNvSpPr>
              <a:spLocks noChangeArrowheads="1"/>
            </p:cNvSpPr>
            <p:nvPr/>
          </p:nvSpPr>
          <p:spPr bwMode="auto">
            <a:xfrm rot="-5400000">
              <a:off x="2057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8" name="Oval 400"/>
            <p:cNvSpPr>
              <a:spLocks noChangeArrowheads="1"/>
            </p:cNvSpPr>
            <p:nvPr/>
          </p:nvSpPr>
          <p:spPr bwMode="auto">
            <a:xfrm rot="-5400000">
              <a:off x="2342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49" name="Oval 401"/>
            <p:cNvSpPr>
              <a:spLocks noChangeArrowheads="1"/>
            </p:cNvSpPr>
            <p:nvPr/>
          </p:nvSpPr>
          <p:spPr bwMode="auto">
            <a:xfrm rot="-5400000">
              <a:off x="782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0" name="Oval 402"/>
            <p:cNvSpPr>
              <a:spLocks noChangeArrowheads="1"/>
            </p:cNvSpPr>
            <p:nvPr/>
          </p:nvSpPr>
          <p:spPr bwMode="auto">
            <a:xfrm rot="-5400000">
              <a:off x="923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1" name="Oval 403"/>
            <p:cNvSpPr>
              <a:spLocks noChangeArrowheads="1"/>
            </p:cNvSpPr>
            <p:nvPr/>
          </p:nvSpPr>
          <p:spPr bwMode="auto">
            <a:xfrm rot="-5400000">
              <a:off x="1065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2" name="Oval 404"/>
            <p:cNvSpPr>
              <a:spLocks noChangeArrowheads="1"/>
            </p:cNvSpPr>
            <p:nvPr/>
          </p:nvSpPr>
          <p:spPr bwMode="auto">
            <a:xfrm rot="-5400000">
              <a:off x="1207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3" name="Oval 405"/>
            <p:cNvSpPr>
              <a:spLocks noChangeArrowheads="1"/>
            </p:cNvSpPr>
            <p:nvPr/>
          </p:nvSpPr>
          <p:spPr bwMode="auto">
            <a:xfrm rot="-5400000">
              <a:off x="1349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4" name="Oval 406"/>
            <p:cNvSpPr>
              <a:spLocks noChangeArrowheads="1"/>
            </p:cNvSpPr>
            <p:nvPr/>
          </p:nvSpPr>
          <p:spPr bwMode="auto">
            <a:xfrm rot="-5400000">
              <a:off x="1632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5" name="Oval 407"/>
            <p:cNvSpPr>
              <a:spLocks noChangeArrowheads="1"/>
            </p:cNvSpPr>
            <p:nvPr/>
          </p:nvSpPr>
          <p:spPr bwMode="auto">
            <a:xfrm rot="-5400000">
              <a:off x="1774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6" name="Oval 408"/>
            <p:cNvSpPr>
              <a:spLocks noChangeArrowheads="1"/>
            </p:cNvSpPr>
            <p:nvPr/>
          </p:nvSpPr>
          <p:spPr bwMode="auto">
            <a:xfrm>
              <a:off x="1915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7" name="Oval 409"/>
            <p:cNvSpPr>
              <a:spLocks noChangeArrowheads="1"/>
            </p:cNvSpPr>
            <p:nvPr/>
          </p:nvSpPr>
          <p:spPr bwMode="auto">
            <a:xfrm rot="-5400000">
              <a:off x="2200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8" name="Oval 410"/>
            <p:cNvSpPr>
              <a:spLocks noChangeArrowheads="1"/>
            </p:cNvSpPr>
            <p:nvPr/>
          </p:nvSpPr>
          <p:spPr bwMode="auto">
            <a:xfrm rot="-5400000">
              <a:off x="2484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59" name="Oval 411"/>
            <p:cNvSpPr>
              <a:spLocks noChangeArrowheads="1"/>
            </p:cNvSpPr>
            <p:nvPr/>
          </p:nvSpPr>
          <p:spPr bwMode="auto">
            <a:xfrm rot="-5400000">
              <a:off x="3476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0" name="Oval 412"/>
            <p:cNvSpPr>
              <a:spLocks noChangeArrowheads="1"/>
            </p:cNvSpPr>
            <p:nvPr/>
          </p:nvSpPr>
          <p:spPr bwMode="auto">
            <a:xfrm rot="-5400000">
              <a:off x="3334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1" name="Oval 413"/>
            <p:cNvSpPr>
              <a:spLocks noChangeArrowheads="1"/>
            </p:cNvSpPr>
            <p:nvPr/>
          </p:nvSpPr>
          <p:spPr bwMode="auto">
            <a:xfrm rot="-5400000">
              <a:off x="2626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2" name="Oval 414"/>
            <p:cNvSpPr>
              <a:spLocks noChangeArrowheads="1"/>
            </p:cNvSpPr>
            <p:nvPr/>
          </p:nvSpPr>
          <p:spPr bwMode="auto">
            <a:xfrm rot="-5400000">
              <a:off x="2767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3" name="Oval 415"/>
            <p:cNvSpPr>
              <a:spLocks noChangeArrowheads="1"/>
            </p:cNvSpPr>
            <p:nvPr/>
          </p:nvSpPr>
          <p:spPr bwMode="auto">
            <a:xfrm rot="-5400000">
              <a:off x="2909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4" name="Oval 416"/>
            <p:cNvSpPr>
              <a:spLocks noChangeArrowheads="1"/>
            </p:cNvSpPr>
            <p:nvPr/>
          </p:nvSpPr>
          <p:spPr bwMode="auto">
            <a:xfrm rot="-5400000">
              <a:off x="3051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5" name="Oval 417"/>
            <p:cNvSpPr>
              <a:spLocks noChangeArrowheads="1"/>
            </p:cNvSpPr>
            <p:nvPr/>
          </p:nvSpPr>
          <p:spPr bwMode="auto">
            <a:xfrm>
              <a:off x="3192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6" name="Oval 418"/>
            <p:cNvSpPr>
              <a:spLocks noChangeArrowheads="1"/>
            </p:cNvSpPr>
            <p:nvPr/>
          </p:nvSpPr>
          <p:spPr bwMode="auto">
            <a:xfrm>
              <a:off x="3760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7" name="Oval 419"/>
            <p:cNvSpPr>
              <a:spLocks noChangeArrowheads="1"/>
            </p:cNvSpPr>
            <p:nvPr/>
          </p:nvSpPr>
          <p:spPr bwMode="auto">
            <a:xfrm rot="-5400000">
              <a:off x="78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8" name="Oval 420"/>
            <p:cNvSpPr>
              <a:spLocks noChangeArrowheads="1"/>
            </p:cNvSpPr>
            <p:nvPr/>
          </p:nvSpPr>
          <p:spPr bwMode="auto">
            <a:xfrm rot="-5400000">
              <a:off x="923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69" name="Oval 421"/>
            <p:cNvSpPr>
              <a:spLocks noChangeArrowheads="1"/>
            </p:cNvSpPr>
            <p:nvPr/>
          </p:nvSpPr>
          <p:spPr bwMode="auto">
            <a:xfrm rot="-5400000">
              <a:off x="1065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0" name="Oval 422"/>
            <p:cNvSpPr>
              <a:spLocks noChangeArrowheads="1"/>
            </p:cNvSpPr>
            <p:nvPr/>
          </p:nvSpPr>
          <p:spPr bwMode="auto">
            <a:xfrm rot="-5400000">
              <a:off x="1207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1" name="Oval 423"/>
            <p:cNvSpPr>
              <a:spLocks noChangeArrowheads="1"/>
            </p:cNvSpPr>
            <p:nvPr/>
          </p:nvSpPr>
          <p:spPr bwMode="auto">
            <a:xfrm rot="-5400000">
              <a:off x="2057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2" name="Oval 424"/>
            <p:cNvSpPr>
              <a:spLocks noChangeArrowheads="1"/>
            </p:cNvSpPr>
            <p:nvPr/>
          </p:nvSpPr>
          <p:spPr bwMode="auto">
            <a:xfrm rot="-5400000">
              <a:off x="1349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3" name="Oval 425"/>
            <p:cNvSpPr>
              <a:spLocks noChangeArrowheads="1"/>
            </p:cNvSpPr>
            <p:nvPr/>
          </p:nvSpPr>
          <p:spPr bwMode="auto">
            <a:xfrm rot="-5400000">
              <a:off x="1490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4" name="Oval 426"/>
            <p:cNvSpPr>
              <a:spLocks noChangeArrowheads="1"/>
            </p:cNvSpPr>
            <p:nvPr/>
          </p:nvSpPr>
          <p:spPr bwMode="auto">
            <a:xfrm rot="-5400000">
              <a:off x="163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5" name="Oval 427"/>
            <p:cNvSpPr>
              <a:spLocks noChangeArrowheads="1"/>
            </p:cNvSpPr>
            <p:nvPr/>
          </p:nvSpPr>
          <p:spPr bwMode="auto">
            <a:xfrm rot="-5400000">
              <a:off x="1774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6" name="Oval 428"/>
            <p:cNvSpPr>
              <a:spLocks noChangeArrowheads="1"/>
            </p:cNvSpPr>
            <p:nvPr/>
          </p:nvSpPr>
          <p:spPr bwMode="auto">
            <a:xfrm>
              <a:off x="1915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7" name="Oval 429"/>
            <p:cNvSpPr>
              <a:spLocks noChangeArrowheads="1"/>
            </p:cNvSpPr>
            <p:nvPr/>
          </p:nvSpPr>
          <p:spPr bwMode="auto">
            <a:xfrm rot="-5400000">
              <a:off x="2200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8" name="Oval 430"/>
            <p:cNvSpPr>
              <a:spLocks noChangeArrowheads="1"/>
            </p:cNvSpPr>
            <p:nvPr/>
          </p:nvSpPr>
          <p:spPr bwMode="auto">
            <a:xfrm rot="-5400000">
              <a:off x="234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79" name="Oval 431"/>
            <p:cNvSpPr>
              <a:spLocks noChangeArrowheads="1"/>
            </p:cNvSpPr>
            <p:nvPr/>
          </p:nvSpPr>
          <p:spPr bwMode="auto">
            <a:xfrm rot="-5400000">
              <a:off x="2484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0" name="Oval 432"/>
            <p:cNvSpPr>
              <a:spLocks noChangeArrowheads="1"/>
            </p:cNvSpPr>
            <p:nvPr/>
          </p:nvSpPr>
          <p:spPr bwMode="auto">
            <a:xfrm rot="-5400000">
              <a:off x="3618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1" name="Oval 433"/>
            <p:cNvSpPr>
              <a:spLocks noChangeArrowheads="1"/>
            </p:cNvSpPr>
            <p:nvPr/>
          </p:nvSpPr>
          <p:spPr bwMode="auto">
            <a:xfrm rot="-5400000">
              <a:off x="3476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2" name="Oval 434"/>
            <p:cNvSpPr>
              <a:spLocks noChangeArrowheads="1"/>
            </p:cNvSpPr>
            <p:nvPr/>
          </p:nvSpPr>
          <p:spPr bwMode="auto">
            <a:xfrm rot="-5400000">
              <a:off x="3334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3" name="Oval 435"/>
            <p:cNvSpPr>
              <a:spLocks noChangeArrowheads="1"/>
            </p:cNvSpPr>
            <p:nvPr/>
          </p:nvSpPr>
          <p:spPr bwMode="auto">
            <a:xfrm rot="-5400000">
              <a:off x="2626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4" name="Oval 436"/>
            <p:cNvSpPr>
              <a:spLocks noChangeArrowheads="1"/>
            </p:cNvSpPr>
            <p:nvPr/>
          </p:nvSpPr>
          <p:spPr bwMode="auto">
            <a:xfrm rot="-5400000">
              <a:off x="2767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5" name="Oval 437"/>
            <p:cNvSpPr>
              <a:spLocks noChangeArrowheads="1"/>
            </p:cNvSpPr>
            <p:nvPr/>
          </p:nvSpPr>
          <p:spPr bwMode="auto">
            <a:xfrm rot="-5400000">
              <a:off x="2909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6" name="Oval 438"/>
            <p:cNvSpPr>
              <a:spLocks noChangeArrowheads="1"/>
            </p:cNvSpPr>
            <p:nvPr/>
          </p:nvSpPr>
          <p:spPr bwMode="auto">
            <a:xfrm rot="-5400000">
              <a:off x="3051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7" name="Oval 439"/>
            <p:cNvSpPr>
              <a:spLocks noChangeArrowheads="1"/>
            </p:cNvSpPr>
            <p:nvPr/>
          </p:nvSpPr>
          <p:spPr bwMode="auto">
            <a:xfrm>
              <a:off x="319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8" name="Oval 440"/>
            <p:cNvSpPr>
              <a:spLocks noChangeArrowheads="1"/>
            </p:cNvSpPr>
            <p:nvPr/>
          </p:nvSpPr>
          <p:spPr bwMode="auto">
            <a:xfrm>
              <a:off x="3760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89" name="Oval 441"/>
            <p:cNvSpPr>
              <a:spLocks noChangeArrowheads="1"/>
            </p:cNvSpPr>
            <p:nvPr/>
          </p:nvSpPr>
          <p:spPr bwMode="auto">
            <a:xfrm rot="-5400000">
              <a:off x="2057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90" name="Oval 442"/>
            <p:cNvSpPr>
              <a:spLocks noChangeArrowheads="1"/>
            </p:cNvSpPr>
            <p:nvPr/>
          </p:nvSpPr>
          <p:spPr bwMode="auto">
            <a:xfrm rot="-5400000">
              <a:off x="2200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291" name="Line 443"/>
            <p:cNvSpPr>
              <a:spLocks noChangeShapeType="1"/>
            </p:cNvSpPr>
            <p:nvPr/>
          </p:nvSpPr>
          <p:spPr bwMode="auto">
            <a:xfrm>
              <a:off x="81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2" name="Line 444"/>
            <p:cNvSpPr>
              <a:spLocks noChangeShapeType="1"/>
            </p:cNvSpPr>
            <p:nvPr/>
          </p:nvSpPr>
          <p:spPr bwMode="auto">
            <a:xfrm>
              <a:off x="952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3" name="Line 445"/>
            <p:cNvSpPr>
              <a:spLocks noChangeShapeType="1"/>
            </p:cNvSpPr>
            <p:nvPr/>
          </p:nvSpPr>
          <p:spPr bwMode="auto">
            <a:xfrm>
              <a:off x="109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4" name="Line 446"/>
            <p:cNvSpPr>
              <a:spLocks noChangeShapeType="1"/>
            </p:cNvSpPr>
            <p:nvPr/>
          </p:nvSpPr>
          <p:spPr bwMode="auto">
            <a:xfrm>
              <a:off x="123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5" name="Line 447"/>
            <p:cNvSpPr>
              <a:spLocks noChangeShapeType="1"/>
            </p:cNvSpPr>
            <p:nvPr/>
          </p:nvSpPr>
          <p:spPr bwMode="auto">
            <a:xfrm>
              <a:off x="137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6" name="Line 448"/>
            <p:cNvSpPr>
              <a:spLocks noChangeShapeType="1"/>
            </p:cNvSpPr>
            <p:nvPr/>
          </p:nvSpPr>
          <p:spPr bwMode="auto">
            <a:xfrm>
              <a:off x="1547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7" name="Line 449"/>
            <p:cNvSpPr>
              <a:spLocks noChangeShapeType="1"/>
            </p:cNvSpPr>
            <p:nvPr/>
          </p:nvSpPr>
          <p:spPr bwMode="auto">
            <a:xfrm flipH="1">
              <a:off x="1973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8" name="Line 450"/>
            <p:cNvSpPr>
              <a:spLocks noChangeShapeType="1"/>
            </p:cNvSpPr>
            <p:nvPr/>
          </p:nvSpPr>
          <p:spPr bwMode="auto">
            <a:xfrm>
              <a:off x="166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299" name="Line 451"/>
            <p:cNvSpPr>
              <a:spLocks noChangeShapeType="1"/>
            </p:cNvSpPr>
            <p:nvPr/>
          </p:nvSpPr>
          <p:spPr bwMode="auto">
            <a:xfrm>
              <a:off x="180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0" name="Line 452"/>
            <p:cNvSpPr>
              <a:spLocks noChangeShapeType="1"/>
            </p:cNvSpPr>
            <p:nvPr/>
          </p:nvSpPr>
          <p:spPr bwMode="auto">
            <a:xfrm>
              <a:off x="194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1" name="Line 453"/>
            <p:cNvSpPr>
              <a:spLocks noChangeShapeType="1"/>
            </p:cNvSpPr>
            <p:nvPr/>
          </p:nvSpPr>
          <p:spPr bwMode="auto">
            <a:xfrm>
              <a:off x="223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2" name="Line 454"/>
            <p:cNvSpPr>
              <a:spLocks noChangeShapeType="1"/>
            </p:cNvSpPr>
            <p:nvPr/>
          </p:nvSpPr>
          <p:spPr bwMode="auto">
            <a:xfrm>
              <a:off x="2400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3" name="Line 455"/>
            <p:cNvSpPr>
              <a:spLocks noChangeShapeType="1"/>
            </p:cNvSpPr>
            <p:nvPr/>
          </p:nvSpPr>
          <p:spPr bwMode="auto">
            <a:xfrm>
              <a:off x="251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4" name="Line 456"/>
            <p:cNvSpPr>
              <a:spLocks noChangeShapeType="1"/>
            </p:cNvSpPr>
            <p:nvPr/>
          </p:nvSpPr>
          <p:spPr bwMode="auto">
            <a:xfrm>
              <a:off x="265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5" name="Line 457"/>
            <p:cNvSpPr>
              <a:spLocks noChangeShapeType="1"/>
            </p:cNvSpPr>
            <p:nvPr/>
          </p:nvSpPr>
          <p:spPr bwMode="auto">
            <a:xfrm>
              <a:off x="279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6" name="Line 458"/>
            <p:cNvSpPr>
              <a:spLocks noChangeShapeType="1"/>
            </p:cNvSpPr>
            <p:nvPr/>
          </p:nvSpPr>
          <p:spPr bwMode="auto">
            <a:xfrm>
              <a:off x="2939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7" name="Line 459"/>
            <p:cNvSpPr>
              <a:spLocks noChangeShapeType="1"/>
            </p:cNvSpPr>
            <p:nvPr/>
          </p:nvSpPr>
          <p:spPr bwMode="auto">
            <a:xfrm>
              <a:off x="308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8" name="Line 460"/>
            <p:cNvSpPr>
              <a:spLocks noChangeShapeType="1"/>
            </p:cNvSpPr>
            <p:nvPr/>
          </p:nvSpPr>
          <p:spPr bwMode="auto">
            <a:xfrm>
              <a:off x="322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09" name="Line 461"/>
            <p:cNvSpPr>
              <a:spLocks noChangeShapeType="1"/>
            </p:cNvSpPr>
            <p:nvPr/>
          </p:nvSpPr>
          <p:spPr bwMode="auto">
            <a:xfrm>
              <a:off x="3365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0" name="Line 462"/>
            <p:cNvSpPr>
              <a:spLocks noChangeShapeType="1"/>
            </p:cNvSpPr>
            <p:nvPr/>
          </p:nvSpPr>
          <p:spPr bwMode="auto">
            <a:xfrm>
              <a:off x="350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1" name="Line 463"/>
            <p:cNvSpPr>
              <a:spLocks noChangeShapeType="1"/>
            </p:cNvSpPr>
            <p:nvPr/>
          </p:nvSpPr>
          <p:spPr bwMode="auto">
            <a:xfrm>
              <a:off x="379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2" name="Line 464"/>
            <p:cNvSpPr>
              <a:spLocks noChangeShapeType="1"/>
            </p:cNvSpPr>
            <p:nvPr/>
          </p:nvSpPr>
          <p:spPr bwMode="auto">
            <a:xfrm>
              <a:off x="123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3" name="Line 465"/>
            <p:cNvSpPr>
              <a:spLocks noChangeShapeType="1"/>
            </p:cNvSpPr>
            <p:nvPr/>
          </p:nvSpPr>
          <p:spPr bwMode="auto">
            <a:xfrm>
              <a:off x="1376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4" name="Line 466"/>
            <p:cNvSpPr>
              <a:spLocks noChangeShapeType="1"/>
            </p:cNvSpPr>
            <p:nvPr/>
          </p:nvSpPr>
          <p:spPr bwMode="auto">
            <a:xfrm>
              <a:off x="166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5" name="Line 467"/>
            <p:cNvSpPr>
              <a:spLocks noChangeShapeType="1"/>
            </p:cNvSpPr>
            <p:nvPr/>
          </p:nvSpPr>
          <p:spPr bwMode="auto">
            <a:xfrm>
              <a:off x="180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6" name="Line 468"/>
            <p:cNvSpPr>
              <a:spLocks noChangeShapeType="1"/>
            </p:cNvSpPr>
            <p:nvPr/>
          </p:nvSpPr>
          <p:spPr bwMode="auto">
            <a:xfrm>
              <a:off x="1971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7" name="Line 469"/>
            <p:cNvSpPr>
              <a:spLocks noChangeShapeType="1"/>
            </p:cNvSpPr>
            <p:nvPr/>
          </p:nvSpPr>
          <p:spPr bwMode="auto">
            <a:xfrm>
              <a:off x="222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8" name="Line 470"/>
            <p:cNvSpPr>
              <a:spLocks noChangeShapeType="1"/>
            </p:cNvSpPr>
            <p:nvPr/>
          </p:nvSpPr>
          <p:spPr bwMode="auto">
            <a:xfrm>
              <a:off x="251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19" name="Line 471"/>
            <p:cNvSpPr>
              <a:spLocks noChangeShapeType="1"/>
            </p:cNvSpPr>
            <p:nvPr/>
          </p:nvSpPr>
          <p:spPr bwMode="auto">
            <a:xfrm>
              <a:off x="265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0" name="Line 472"/>
            <p:cNvSpPr>
              <a:spLocks noChangeShapeType="1"/>
            </p:cNvSpPr>
            <p:nvPr/>
          </p:nvSpPr>
          <p:spPr bwMode="auto">
            <a:xfrm>
              <a:off x="2824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1" name="Line 473"/>
            <p:cNvSpPr>
              <a:spLocks noChangeShapeType="1"/>
            </p:cNvSpPr>
            <p:nvPr/>
          </p:nvSpPr>
          <p:spPr bwMode="auto">
            <a:xfrm>
              <a:off x="2938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2" name="Line 474"/>
            <p:cNvSpPr>
              <a:spLocks noChangeShapeType="1"/>
            </p:cNvSpPr>
            <p:nvPr/>
          </p:nvSpPr>
          <p:spPr bwMode="auto">
            <a:xfrm>
              <a:off x="308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3" name="Line 475"/>
            <p:cNvSpPr>
              <a:spLocks noChangeShapeType="1"/>
            </p:cNvSpPr>
            <p:nvPr/>
          </p:nvSpPr>
          <p:spPr bwMode="auto">
            <a:xfrm>
              <a:off x="322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4" name="Line 476"/>
            <p:cNvSpPr>
              <a:spLocks noChangeShapeType="1"/>
            </p:cNvSpPr>
            <p:nvPr/>
          </p:nvSpPr>
          <p:spPr bwMode="auto">
            <a:xfrm>
              <a:off x="336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5" name="Line 477"/>
            <p:cNvSpPr>
              <a:spLocks noChangeShapeType="1"/>
            </p:cNvSpPr>
            <p:nvPr/>
          </p:nvSpPr>
          <p:spPr bwMode="auto">
            <a:xfrm>
              <a:off x="3505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6" name="Line 478"/>
            <p:cNvSpPr>
              <a:spLocks noChangeShapeType="1"/>
            </p:cNvSpPr>
            <p:nvPr/>
          </p:nvSpPr>
          <p:spPr bwMode="auto">
            <a:xfrm>
              <a:off x="378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7" name="Line 479"/>
            <p:cNvSpPr>
              <a:spLocks noChangeShapeType="1"/>
            </p:cNvSpPr>
            <p:nvPr/>
          </p:nvSpPr>
          <p:spPr bwMode="auto">
            <a:xfrm>
              <a:off x="980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8" name="Line 480"/>
            <p:cNvSpPr>
              <a:spLocks noChangeShapeType="1"/>
            </p:cNvSpPr>
            <p:nvPr/>
          </p:nvSpPr>
          <p:spPr bwMode="auto">
            <a:xfrm>
              <a:off x="109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29" name="Line 481"/>
            <p:cNvSpPr>
              <a:spLocks noChangeShapeType="1"/>
            </p:cNvSpPr>
            <p:nvPr/>
          </p:nvSpPr>
          <p:spPr bwMode="auto">
            <a:xfrm>
              <a:off x="336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0" name="Line 482"/>
            <p:cNvSpPr>
              <a:spLocks noChangeShapeType="1"/>
            </p:cNvSpPr>
            <p:nvPr/>
          </p:nvSpPr>
          <p:spPr bwMode="auto">
            <a:xfrm>
              <a:off x="350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1" name="Line 483"/>
            <p:cNvSpPr>
              <a:spLocks noChangeShapeType="1"/>
            </p:cNvSpPr>
            <p:nvPr/>
          </p:nvSpPr>
          <p:spPr bwMode="auto">
            <a:xfrm>
              <a:off x="980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2" name="Line 484"/>
            <p:cNvSpPr>
              <a:spLocks noChangeShapeType="1"/>
            </p:cNvSpPr>
            <p:nvPr/>
          </p:nvSpPr>
          <p:spPr bwMode="auto">
            <a:xfrm>
              <a:off x="109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3" name="Line 485"/>
            <p:cNvSpPr>
              <a:spLocks noChangeShapeType="1"/>
            </p:cNvSpPr>
            <p:nvPr/>
          </p:nvSpPr>
          <p:spPr bwMode="auto">
            <a:xfrm>
              <a:off x="123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4" name="Line 486"/>
            <p:cNvSpPr>
              <a:spLocks noChangeShapeType="1"/>
            </p:cNvSpPr>
            <p:nvPr/>
          </p:nvSpPr>
          <p:spPr bwMode="auto">
            <a:xfrm>
              <a:off x="137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5" name="Line 487"/>
            <p:cNvSpPr>
              <a:spLocks noChangeShapeType="1"/>
            </p:cNvSpPr>
            <p:nvPr/>
          </p:nvSpPr>
          <p:spPr bwMode="auto">
            <a:xfrm>
              <a:off x="1661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6" name="Line 488"/>
            <p:cNvSpPr>
              <a:spLocks noChangeShapeType="1"/>
            </p:cNvSpPr>
            <p:nvPr/>
          </p:nvSpPr>
          <p:spPr bwMode="auto">
            <a:xfrm>
              <a:off x="180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7" name="Line 489"/>
            <p:cNvSpPr>
              <a:spLocks noChangeShapeType="1"/>
            </p:cNvSpPr>
            <p:nvPr/>
          </p:nvSpPr>
          <p:spPr bwMode="auto">
            <a:xfrm>
              <a:off x="208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8" name="Line 490"/>
            <p:cNvSpPr>
              <a:spLocks noChangeShapeType="1"/>
            </p:cNvSpPr>
            <p:nvPr/>
          </p:nvSpPr>
          <p:spPr bwMode="auto">
            <a:xfrm>
              <a:off x="2230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39" name="Line 491"/>
            <p:cNvSpPr>
              <a:spLocks noChangeShapeType="1"/>
            </p:cNvSpPr>
            <p:nvPr/>
          </p:nvSpPr>
          <p:spPr bwMode="auto">
            <a:xfrm>
              <a:off x="251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0" name="Line 492"/>
            <p:cNvSpPr>
              <a:spLocks noChangeShapeType="1"/>
            </p:cNvSpPr>
            <p:nvPr/>
          </p:nvSpPr>
          <p:spPr bwMode="auto">
            <a:xfrm>
              <a:off x="265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1" name="Line 493"/>
            <p:cNvSpPr>
              <a:spLocks noChangeShapeType="1"/>
            </p:cNvSpPr>
            <p:nvPr/>
          </p:nvSpPr>
          <p:spPr bwMode="auto">
            <a:xfrm>
              <a:off x="2939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2" name="Line 494"/>
            <p:cNvSpPr>
              <a:spLocks noChangeShapeType="1"/>
            </p:cNvSpPr>
            <p:nvPr/>
          </p:nvSpPr>
          <p:spPr bwMode="auto">
            <a:xfrm>
              <a:off x="3109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3" name="Line 495"/>
            <p:cNvSpPr>
              <a:spLocks noChangeShapeType="1"/>
            </p:cNvSpPr>
            <p:nvPr/>
          </p:nvSpPr>
          <p:spPr bwMode="auto">
            <a:xfrm>
              <a:off x="322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4" name="Line 496"/>
            <p:cNvSpPr>
              <a:spLocks noChangeShapeType="1"/>
            </p:cNvSpPr>
            <p:nvPr/>
          </p:nvSpPr>
          <p:spPr bwMode="auto">
            <a:xfrm>
              <a:off x="2938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5" name="Line 497"/>
            <p:cNvSpPr>
              <a:spLocks noChangeShapeType="1"/>
            </p:cNvSpPr>
            <p:nvPr/>
          </p:nvSpPr>
          <p:spPr bwMode="auto">
            <a:xfrm>
              <a:off x="3222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6" name="Line 498"/>
            <p:cNvSpPr>
              <a:spLocks noChangeShapeType="1"/>
            </p:cNvSpPr>
            <p:nvPr/>
          </p:nvSpPr>
          <p:spPr bwMode="auto">
            <a:xfrm>
              <a:off x="336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7" name="Line 499"/>
            <p:cNvSpPr>
              <a:spLocks noChangeShapeType="1"/>
            </p:cNvSpPr>
            <p:nvPr/>
          </p:nvSpPr>
          <p:spPr bwMode="auto">
            <a:xfrm>
              <a:off x="1803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8" name="Line 500"/>
            <p:cNvSpPr>
              <a:spLocks noChangeShapeType="1"/>
            </p:cNvSpPr>
            <p:nvPr/>
          </p:nvSpPr>
          <p:spPr bwMode="auto">
            <a:xfrm>
              <a:off x="2087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49" name="Line 501"/>
            <p:cNvSpPr>
              <a:spLocks noChangeShapeType="1"/>
            </p:cNvSpPr>
            <p:nvPr/>
          </p:nvSpPr>
          <p:spPr bwMode="auto">
            <a:xfrm>
              <a:off x="2259" y="105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0" name="Line 502"/>
            <p:cNvSpPr>
              <a:spLocks noChangeShapeType="1"/>
            </p:cNvSpPr>
            <p:nvPr/>
          </p:nvSpPr>
          <p:spPr bwMode="auto">
            <a:xfrm>
              <a:off x="251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1" name="Line 503"/>
            <p:cNvSpPr>
              <a:spLocks noChangeShapeType="1"/>
            </p:cNvSpPr>
            <p:nvPr/>
          </p:nvSpPr>
          <p:spPr bwMode="auto">
            <a:xfrm>
              <a:off x="2656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2" name="Line 504"/>
            <p:cNvSpPr>
              <a:spLocks noChangeShapeType="1"/>
            </p:cNvSpPr>
            <p:nvPr/>
          </p:nvSpPr>
          <p:spPr bwMode="auto">
            <a:xfrm>
              <a:off x="2940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3" name="Line 505"/>
            <p:cNvSpPr>
              <a:spLocks noChangeShapeType="1"/>
            </p:cNvSpPr>
            <p:nvPr/>
          </p:nvSpPr>
          <p:spPr bwMode="auto">
            <a:xfrm>
              <a:off x="3224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4" name="Line 506"/>
            <p:cNvSpPr>
              <a:spLocks noChangeShapeType="1"/>
            </p:cNvSpPr>
            <p:nvPr/>
          </p:nvSpPr>
          <p:spPr bwMode="auto">
            <a:xfrm>
              <a:off x="336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5" name="Line 507"/>
            <p:cNvSpPr>
              <a:spLocks noChangeShapeType="1"/>
            </p:cNvSpPr>
            <p:nvPr/>
          </p:nvSpPr>
          <p:spPr bwMode="auto">
            <a:xfrm>
              <a:off x="237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6" name="Line 508"/>
            <p:cNvSpPr>
              <a:spLocks noChangeShapeType="1"/>
            </p:cNvSpPr>
            <p:nvPr/>
          </p:nvSpPr>
          <p:spPr bwMode="auto">
            <a:xfrm>
              <a:off x="2541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7" name="Line 509"/>
            <p:cNvSpPr>
              <a:spLocks noChangeShapeType="1"/>
            </p:cNvSpPr>
            <p:nvPr/>
          </p:nvSpPr>
          <p:spPr bwMode="auto">
            <a:xfrm>
              <a:off x="2655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8" name="Line 510"/>
            <p:cNvSpPr>
              <a:spLocks noChangeShapeType="1"/>
            </p:cNvSpPr>
            <p:nvPr/>
          </p:nvSpPr>
          <p:spPr bwMode="auto">
            <a:xfrm>
              <a:off x="166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59" name="Line 511"/>
            <p:cNvSpPr>
              <a:spLocks noChangeShapeType="1"/>
            </p:cNvSpPr>
            <p:nvPr/>
          </p:nvSpPr>
          <p:spPr bwMode="auto">
            <a:xfrm>
              <a:off x="180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0" name="Line 512"/>
            <p:cNvSpPr>
              <a:spLocks noChangeShapeType="1"/>
            </p:cNvSpPr>
            <p:nvPr/>
          </p:nvSpPr>
          <p:spPr bwMode="auto">
            <a:xfrm>
              <a:off x="2114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1" name="Line 513"/>
            <p:cNvSpPr>
              <a:spLocks noChangeShapeType="1"/>
            </p:cNvSpPr>
            <p:nvPr/>
          </p:nvSpPr>
          <p:spPr bwMode="auto">
            <a:xfrm>
              <a:off x="1237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2" name="Line 514"/>
            <p:cNvSpPr>
              <a:spLocks noChangeShapeType="1"/>
            </p:cNvSpPr>
            <p:nvPr/>
          </p:nvSpPr>
          <p:spPr bwMode="auto">
            <a:xfrm>
              <a:off x="1378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3" name="Line 515"/>
            <p:cNvSpPr>
              <a:spLocks noChangeShapeType="1"/>
            </p:cNvSpPr>
            <p:nvPr/>
          </p:nvSpPr>
          <p:spPr bwMode="auto">
            <a:xfrm>
              <a:off x="1662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4" name="Line 516"/>
            <p:cNvSpPr>
              <a:spLocks noChangeShapeType="1"/>
            </p:cNvSpPr>
            <p:nvPr/>
          </p:nvSpPr>
          <p:spPr bwMode="auto">
            <a:xfrm flipH="1">
              <a:off x="1265" y="125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5" name="Line 517"/>
            <p:cNvSpPr>
              <a:spLocks noChangeShapeType="1"/>
            </p:cNvSpPr>
            <p:nvPr/>
          </p:nvSpPr>
          <p:spPr bwMode="auto">
            <a:xfrm>
              <a:off x="1236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6" name="Line 518"/>
            <p:cNvSpPr>
              <a:spLocks noChangeShapeType="1"/>
            </p:cNvSpPr>
            <p:nvPr/>
          </p:nvSpPr>
          <p:spPr bwMode="auto">
            <a:xfrm>
              <a:off x="2653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7" name="Line 519"/>
            <p:cNvSpPr>
              <a:spLocks noChangeShapeType="1"/>
            </p:cNvSpPr>
            <p:nvPr/>
          </p:nvSpPr>
          <p:spPr bwMode="auto">
            <a:xfrm>
              <a:off x="2939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8" name="Line 520"/>
            <p:cNvSpPr>
              <a:spLocks noChangeShapeType="1"/>
            </p:cNvSpPr>
            <p:nvPr/>
          </p:nvSpPr>
          <p:spPr bwMode="auto">
            <a:xfrm>
              <a:off x="3250" y="145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69" name="Line 521"/>
            <p:cNvSpPr>
              <a:spLocks noChangeShapeType="1"/>
            </p:cNvSpPr>
            <p:nvPr/>
          </p:nvSpPr>
          <p:spPr bwMode="auto">
            <a:xfrm>
              <a:off x="3364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0" name="Line 522"/>
            <p:cNvSpPr>
              <a:spLocks noChangeShapeType="1"/>
            </p:cNvSpPr>
            <p:nvPr/>
          </p:nvSpPr>
          <p:spPr bwMode="auto">
            <a:xfrm>
              <a:off x="2231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1" name="Line 523"/>
            <p:cNvSpPr>
              <a:spLocks noChangeShapeType="1"/>
            </p:cNvSpPr>
            <p:nvPr/>
          </p:nvSpPr>
          <p:spPr bwMode="auto">
            <a:xfrm>
              <a:off x="2372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2" name="Line 524"/>
            <p:cNvSpPr>
              <a:spLocks noChangeShapeType="1"/>
            </p:cNvSpPr>
            <p:nvPr/>
          </p:nvSpPr>
          <p:spPr bwMode="auto">
            <a:xfrm>
              <a:off x="1661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3" name="Line 525"/>
            <p:cNvSpPr>
              <a:spLocks noChangeShapeType="1"/>
            </p:cNvSpPr>
            <p:nvPr/>
          </p:nvSpPr>
          <p:spPr bwMode="auto">
            <a:xfrm>
              <a:off x="1803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4" name="Line 526"/>
            <p:cNvSpPr>
              <a:spLocks noChangeShapeType="1"/>
            </p:cNvSpPr>
            <p:nvPr/>
          </p:nvSpPr>
          <p:spPr bwMode="auto">
            <a:xfrm>
              <a:off x="1236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5" name="Line 527"/>
            <p:cNvSpPr>
              <a:spLocks noChangeShapeType="1"/>
            </p:cNvSpPr>
            <p:nvPr/>
          </p:nvSpPr>
          <p:spPr bwMode="auto">
            <a:xfrm>
              <a:off x="1661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6" name="Line 528"/>
            <p:cNvSpPr>
              <a:spLocks noChangeShapeType="1"/>
            </p:cNvSpPr>
            <p:nvPr/>
          </p:nvSpPr>
          <p:spPr bwMode="auto">
            <a:xfrm>
              <a:off x="1803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7" name="Line 529"/>
            <p:cNvSpPr>
              <a:spLocks noChangeShapeType="1"/>
            </p:cNvSpPr>
            <p:nvPr/>
          </p:nvSpPr>
          <p:spPr bwMode="auto">
            <a:xfrm>
              <a:off x="2230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8" name="Line 530"/>
            <p:cNvSpPr>
              <a:spLocks noChangeShapeType="1"/>
            </p:cNvSpPr>
            <p:nvPr/>
          </p:nvSpPr>
          <p:spPr bwMode="auto">
            <a:xfrm>
              <a:off x="2372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79" name="Line 531"/>
            <p:cNvSpPr>
              <a:spLocks noChangeShapeType="1"/>
            </p:cNvSpPr>
            <p:nvPr/>
          </p:nvSpPr>
          <p:spPr bwMode="auto">
            <a:xfrm>
              <a:off x="2656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0" name="Line 532"/>
            <p:cNvSpPr>
              <a:spLocks noChangeShapeType="1"/>
            </p:cNvSpPr>
            <p:nvPr/>
          </p:nvSpPr>
          <p:spPr bwMode="auto">
            <a:xfrm>
              <a:off x="2939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1" name="Line 533"/>
            <p:cNvSpPr>
              <a:spLocks noChangeShapeType="1"/>
            </p:cNvSpPr>
            <p:nvPr/>
          </p:nvSpPr>
          <p:spPr bwMode="auto">
            <a:xfrm>
              <a:off x="1661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2" name="Line 534"/>
            <p:cNvSpPr>
              <a:spLocks noChangeShapeType="1"/>
            </p:cNvSpPr>
            <p:nvPr/>
          </p:nvSpPr>
          <p:spPr bwMode="auto">
            <a:xfrm>
              <a:off x="1803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3" name="Line 535"/>
            <p:cNvSpPr>
              <a:spLocks noChangeShapeType="1"/>
            </p:cNvSpPr>
            <p:nvPr/>
          </p:nvSpPr>
          <p:spPr bwMode="auto">
            <a:xfrm flipH="1">
              <a:off x="2259" y="184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4" name="Line 536"/>
            <p:cNvSpPr>
              <a:spLocks noChangeShapeType="1"/>
            </p:cNvSpPr>
            <p:nvPr/>
          </p:nvSpPr>
          <p:spPr bwMode="auto">
            <a:xfrm>
              <a:off x="223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5" name="Line 537"/>
            <p:cNvSpPr>
              <a:spLocks noChangeShapeType="1"/>
            </p:cNvSpPr>
            <p:nvPr/>
          </p:nvSpPr>
          <p:spPr bwMode="auto">
            <a:xfrm>
              <a:off x="2656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6" name="Line 538"/>
            <p:cNvSpPr>
              <a:spLocks noChangeShapeType="1"/>
            </p:cNvSpPr>
            <p:nvPr/>
          </p:nvSpPr>
          <p:spPr bwMode="auto">
            <a:xfrm>
              <a:off x="294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7" name="Line 539"/>
            <p:cNvSpPr>
              <a:spLocks noChangeShapeType="1"/>
            </p:cNvSpPr>
            <p:nvPr/>
          </p:nvSpPr>
          <p:spPr bwMode="auto">
            <a:xfrm>
              <a:off x="1406" y="181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8" name="Line 540"/>
            <p:cNvSpPr>
              <a:spLocks noChangeShapeType="1"/>
            </p:cNvSpPr>
            <p:nvPr/>
          </p:nvSpPr>
          <p:spPr bwMode="auto">
            <a:xfrm>
              <a:off x="151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89" name="Line 541"/>
            <p:cNvSpPr>
              <a:spLocks noChangeShapeType="1"/>
            </p:cNvSpPr>
            <p:nvPr/>
          </p:nvSpPr>
          <p:spPr bwMode="auto">
            <a:xfrm>
              <a:off x="166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0" name="Line 542"/>
            <p:cNvSpPr>
              <a:spLocks noChangeShapeType="1"/>
            </p:cNvSpPr>
            <p:nvPr/>
          </p:nvSpPr>
          <p:spPr bwMode="auto">
            <a:xfrm>
              <a:off x="1801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1" name="Line 543"/>
            <p:cNvSpPr>
              <a:spLocks noChangeShapeType="1"/>
            </p:cNvSpPr>
            <p:nvPr/>
          </p:nvSpPr>
          <p:spPr bwMode="auto">
            <a:xfrm>
              <a:off x="2229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2" name="Line 544"/>
            <p:cNvSpPr>
              <a:spLocks noChangeShapeType="1"/>
            </p:cNvSpPr>
            <p:nvPr/>
          </p:nvSpPr>
          <p:spPr bwMode="auto">
            <a:xfrm>
              <a:off x="2654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3" name="Line 545"/>
            <p:cNvSpPr>
              <a:spLocks noChangeShapeType="1"/>
            </p:cNvSpPr>
            <p:nvPr/>
          </p:nvSpPr>
          <p:spPr bwMode="auto">
            <a:xfrm>
              <a:off x="293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4" name="Line 546"/>
            <p:cNvSpPr>
              <a:spLocks noChangeShapeType="1"/>
            </p:cNvSpPr>
            <p:nvPr/>
          </p:nvSpPr>
          <p:spPr bwMode="auto">
            <a:xfrm>
              <a:off x="308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5" name="Line 547"/>
            <p:cNvSpPr>
              <a:spLocks noChangeShapeType="1"/>
            </p:cNvSpPr>
            <p:nvPr/>
          </p:nvSpPr>
          <p:spPr bwMode="auto">
            <a:xfrm flipH="1">
              <a:off x="3676" y="85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6" name="Line 548"/>
            <p:cNvSpPr>
              <a:spLocks noChangeShapeType="1"/>
            </p:cNvSpPr>
            <p:nvPr/>
          </p:nvSpPr>
          <p:spPr bwMode="auto">
            <a:xfrm>
              <a:off x="2656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7" name="Line 549"/>
            <p:cNvSpPr>
              <a:spLocks noChangeShapeType="1"/>
            </p:cNvSpPr>
            <p:nvPr/>
          </p:nvSpPr>
          <p:spPr bwMode="auto">
            <a:xfrm>
              <a:off x="2939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8" name="Line 550"/>
            <p:cNvSpPr>
              <a:spLocks noChangeShapeType="1"/>
            </p:cNvSpPr>
            <p:nvPr/>
          </p:nvSpPr>
          <p:spPr bwMode="auto">
            <a:xfrm>
              <a:off x="2231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399" name="Line 551"/>
            <p:cNvSpPr>
              <a:spLocks noChangeShapeType="1"/>
            </p:cNvSpPr>
            <p:nvPr/>
          </p:nvSpPr>
          <p:spPr bwMode="auto">
            <a:xfrm>
              <a:off x="2655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0" name="Line 552"/>
            <p:cNvSpPr>
              <a:spLocks noChangeShapeType="1"/>
            </p:cNvSpPr>
            <p:nvPr/>
          </p:nvSpPr>
          <p:spPr bwMode="auto">
            <a:xfrm>
              <a:off x="2230" y="221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1" name="Line 553"/>
            <p:cNvSpPr>
              <a:spLocks noChangeShapeType="1"/>
            </p:cNvSpPr>
            <p:nvPr/>
          </p:nvSpPr>
          <p:spPr bwMode="auto">
            <a:xfrm>
              <a:off x="1689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2" name="Line 554"/>
            <p:cNvSpPr>
              <a:spLocks noChangeShapeType="1"/>
            </p:cNvSpPr>
            <p:nvPr/>
          </p:nvSpPr>
          <p:spPr bwMode="auto">
            <a:xfrm>
              <a:off x="1803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3" name="Line 555"/>
            <p:cNvSpPr>
              <a:spLocks noChangeShapeType="1"/>
            </p:cNvSpPr>
            <p:nvPr/>
          </p:nvSpPr>
          <p:spPr bwMode="auto">
            <a:xfrm>
              <a:off x="1831" y="2415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4" name="Line 556"/>
            <p:cNvSpPr>
              <a:spLocks noChangeShapeType="1"/>
            </p:cNvSpPr>
            <p:nvPr/>
          </p:nvSpPr>
          <p:spPr bwMode="auto">
            <a:xfrm>
              <a:off x="1944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5" name="Line 557"/>
            <p:cNvSpPr>
              <a:spLocks noChangeShapeType="1"/>
            </p:cNvSpPr>
            <p:nvPr/>
          </p:nvSpPr>
          <p:spPr bwMode="auto">
            <a:xfrm>
              <a:off x="2230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6" name="Line 558"/>
            <p:cNvSpPr>
              <a:spLocks noChangeShapeType="1"/>
            </p:cNvSpPr>
            <p:nvPr/>
          </p:nvSpPr>
          <p:spPr bwMode="auto">
            <a:xfrm>
              <a:off x="2656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7" name="Line 559"/>
            <p:cNvSpPr>
              <a:spLocks noChangeShapeType="1"/>
            </p:cNvSpPr>
            <p:nvPr/>
          </p:nvSpPr>
          <p:spPr bwMode="auto">
            <a:xfrm>
              <a:off x="1945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8" name="Line 560"/>
            <p:cNvSpPr>
              <a:spLocks noChangeShapeType="1"/>
            </p:cNvSpPr>
            <p:nvPr/>
          </p:nvSpPr>
          <p:spPr bwMode="auto">
            <a:xfrm>
              <a:off x="2230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09" name="Line 561"/>
            <p:cNvSpPr>
              <a:spLocks noChangeShapeType="1"/>
            </p:cNvSpPr>
            <p:nvPr/>
          </p:nvSpPr>
          <p:spPr bwMode="auto">
            <a:xfrm>
              <a:off x="2230" y="303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0" name="Line 562"/>
            <p:cNvSpPr>
              <a:spLocks noChangeShapeType="1"/>
            </p:cNvSpPr>
            <p:nvPr/>
          </p:nvSpPr>
          <p:spPr bwMode="auto">
            <a:xfrm>
              <a:off x="2513" y="303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1" name="Line 563"/>
            <p:cNvSpPr>
              <a:spLocks noChangeShapeType="1"/>
            </p:cNvSpPr>
            <p:nvPr/>
          </p:nvSpPr>
          <p:spPr bwMode="auto">
            <a:xfrm>
              <a:off x="2086" y="320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2" name="Line 564"/>
            <p:cNvSpPr>
              <a:spLocks noChangeShapeType="1"/>
            </p:cNvSpPr>
            <p:nvPr/>
          </p:nvSpPr>
          <p:spPr bwMode="auto">
            <a:xfrm>
              <a:off x="2086" y="340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3" name="Line 565"/>
            <p:cNvSpPr>
              <a:spLocks noChangeShapeType="1"/>
            </p:cNvSpPr>
            <p:nvPr/>
          </p:nvSpPr>
          <p:spPr bwMode="auto">
            <a:xfrm flipH="1">
              <a:off x="2401" y="323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4" name="Line 566"/>
            <p:cNvSpPr>
              <a:spLocks noChangeShapeType="1"/>
            </p:cNvSpPr>
            <p:nvPr/>
          </p:nvSpPr>
          <p:spPr bwMode="auto">
            <a:xfrm>
              <a:off x="2372" y="323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5" name="Line 567"/>
            <p:cNvSpPr>
              <a:spLocks noChangeShapeType="1"/>
            </p:cNvSpPr>
            <p:nvPr/>
          </p:nvSpPr>
          <p:spPr bwMode="auto">
            <a:xfrm flipH="1">
              <a:off x="3109" y="184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6" name="Line 568"/>
            <p:cNvSpPr>
              <a:spLocks noChangeShapeType="1"/>
            </p:cNvSpPr>
            <p:nvPr/>
          </p:nvSpPr>
          <p:spPr bwMode="auto">
            <a:xfrm flipH="1">
              <a:off x="2967" y="224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7" name="Line 569"/>
            <p:cNvSpPr>
              <a:spLocks noChangeShapeType="1"/>
            </p:cNvSpPr>
            <p:nvPr/>
          </p:nvSpPr>
          <p:spPr bwMode="auto">
            <a:xfrm flipH="1">
              <a:off x="3393" y="125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8" name="Line 570"/>
            <p:cNvSpPr>
              <a:spLocks noChangeShapeType="1"/>
            </p:cNvSpPr>
            <p:nvPr/>
          </p:nvSpPr>
          <p:spPr bwMode="auto">
            <a:xfrm flipH="1">
              <a:off x="2826" y="2444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19" name="Line 571"/>
            <p:cNvSpPr>
              <a:spLocks noChangeShapeType="1"/>
            </p:cNvSpPr>
            <p:nvPr/>
          </p:nvSpPr>
          <p:spPr bwMode="auto">
            <a:xfrm flipH="1">
              <a:off x="2682" y="264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0" name="Line 572"/>
            <p:cNvSpPr>
              <a:spLocks noChangeShapeType="1"/>
            </p:cNvSpPr>
            <p:nvPr/>
          </p:nvSpPr>
          <p:spPr bwMode="auto">
            <a:xfrm flipH="1">
              <a:off x="2542" y="2841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1" name="Line 573"/>
            <p:cNvSpPr>
              <a:spLocks noChangeShapeType="1"/>
            </p:cNvSpPr>
            <p:nvPr/>
          </p:nvSpPr>
          <p:spPr bwMode="auto">
            <a:xfrm>
              <a:off x="838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2" name="Line 574"/>
            <p:cNvSpPr>
              <a:spLocks noChangeShapeType="1"/>
            </p:cNvSpPr>
            <p:nvPr/>
          </p:nvSpPr>
          <p:spPr bwMode="auto">
            <a:xfrm>
              <a:off x="1093" y="1026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3" name="Line 575"/>
            <p:cNvSpPr>
              <a:spLocks noChangeShapeType="1"/>
            </p:cNvSpPr>
            <p:nvPr/>
          </p:nvSpPr>
          <p:spPr bwMode="auto">
            <a:xfrm>
              <a:off x="1235" y="162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4" name="Line 576"/>
            <p:cNvSpPr>
              <a:spLocks noChangeShapeType="1"/>
            </p:cNvSpPr>
            <p:nvPr/>
          </p:nvSpPr>
          <p:spPr bwMode="auto">
            <a:xfrm>
              <a:off x="1547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5" name="Line 577"/>
            <p:cNvSpPr>
              <a:spLocks noChangeShapeType="1"/>
            </p:cNvSpPr>
            <p:nvPr/>
          </p:nvSpPr>
          <p:spPr bwMode="auto">
            <a:xfrm>
              <a:off x="1689" y="244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6" name="Line 578"/>
            <p:cNvSpPr>
              <a:spLocks noChangeShapeType="1"/>
            </p:cNvSpPr>
            <p:nvPr/>
          </p:nvSpPr>
          <p:spPr bwMode="auto">
            <a:xfrm>
              <a:off x="1830" y="261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7" name="Line 579"/>
            <p:cNvSpPr>
              <a:spLocks noChangeShapeType="1"/>
            </p:cNvSpPr>
            <p:nvPr/>
          </p:nvSpPr>
          <p:spPr bwMode="auto">
            <a:xfrm flipH="1">
              <a:off x="3532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8" name="Line 580"/>
            <p:cNvSpPr>
              <a:spLocks noChangeShapeType="1"/>
            </p:cNvSpPr>
            <p:nvPr/>
          </p:nvSpPr>
          <p:spPr bwMode="auto">
            <a:xfrm>
              <a:off x="3504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29" name="Line 581"/>
            <p:cNvSpPr>
              <a:spLocks noChangeShapeType="1"/>
            </p:cNvSpPr>
            <p:nvPr/>
          </p:nvSpPr>
          <p:spPr bwMode="auto">
            <a:xfrm flipH="1">
              <a:off x="3532" y="105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30" name="Line 582"/>
            <p:cNvSpPr>
              <a:spLocks noChangeShapeType="1"/>
            </p:cNvSpPr>
            <p:nvPr/>
          </p:nvSpPr>
          <p:spPr bwMode="auto">
            <a:xfrm flipH="1">
              <a:off x="3249" y="165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31" name="Line 583"/>
            <p:cNvSpPr>
              <a:spLocks noChangeShapeType="1"/>
            </p:cNvSpPr>
            <p:nvPr/>
          </p:nvSpPr>
          <p:spPr bwMode="auto">
            <a:xfrm>
              <a:off x="1944" y="3010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32" name="Oval 584"/>
            <p:cNvSpPr>
              <a:spLocks noChangeArrowheads="1"/>
            </p:cNvSpPr>
            <p:nvPr/>
          </p:nvSpPr>
          <p:spPr bwMode="auto">
            <a:xfrm rot="-5400000">
              <a:off x="2200" y="374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3433" name="Line 585"/>
            <p:cNvSpPr>
              <a:spLocks noChangeShapeType="1"/>
            </p:cNvSpPr>
            <p:nvPr/>
          </p:nvSpPr>
          <p:spPr bwMode="auto">
            <a:xfrm>
              <a:off x="2228" y="360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34" name="Line 586"/>
            <p:cNvSpPr>
              <a:spLocks noChangeShapeType="1"/>
            </p:cNvSpPr>
            <p:nvPr/>
          </p:nvSpPr>
          <p:spPr bwMode="auto">
            <a:xfrm>
              <a:off x="2114" y="363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435" name="Line 587"/>
            <p:cNvSpPr>
              <a:spLocks noChangeShapeType="1"/>
            </p:cNvSpPr>
            <p:nvPr/>
          </p:nvSpPr>
          <p:spPr bwMode="auto">
            <a:xfrm flipH="1">
              <a:off x="2257" y="343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88"/>
          <p:cNvGrpSpPr>
            <a:grpSpLocks/>
          </p:cNvGrpSpPr>
          <p:nvPr/>
        </p:nvGrpSpPr>
        <p:grpSpPr bwMode="auto">
          <a:xfrm>
            <a:off x="4038600" y="457200"/>
            <a:ext cx="2565400" cy="762000"/>
            <a:chOff x="2544" y="288"/>
            <a:chExt cx="1616" cy="480"/>
          </a:xfrm>
        </p:grpSpPr>
        <p:sp>
          <p:nvSpPr>
            <p:cNvPr id="1103437" name="Text Box 589"/>
            <p:cNvSpPr txBox="1">
              <a:spLocks noChangeArrowheads="1"/>
            </p:cNvSpPr>
            <p:nvPr/>
          </p:nvSpPr>
          <p:spPr bwMode="auto">
            <a:xfrm>
              <a:off x="2544" y="288"/>
              <a:ext cx="1611" cy="288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b="1" dirty="0">
                  <a:latin typeface="Courier New" pitchFamily="49" charset="0"/>
                  <a:cs typeface="Courier New" pitchFamily="49" charset="0"/>
                </a:rPr>
                <a:t>TCGAGGTATTAAC</a:t>
              </a:r>
            </a:p>
          </p:txBody>
        </p:sp>
        <p:sp>
          <p:nvSpPr>
            <p:cNvPr id="1103438" name="Text Box 590"/>
            <p:cNvSpPr txBox="1">
              <a:spLocks noChangeArrowheads="1"/>
            </p:cNvSpPr>
            <p:nvPr/>
          </p:nvSpPr>
          <p:spPr bwMode="auto">
            <a:xfrm>
              <a:off x="2592" y="576"/>
              <a:ext cx="156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333399"/>
                  </a:solidFill>
                  <a:cs typeface="Arial" pitchFamily="34" charset="0"/>
                </a:rPr>
                <a:t>The ancestral chromosome</a:t>
              </a:r>
            </a:p>
          </p:txBody>
        </p:sp>
      </p:grpSp>
      <p:sp>
        <p:nvSpPr>
          <p:cNvPr id="295" name="Rectangle 294"/>
          <p:cNvSpPr/>
          <p:nvPr/>
        </p:nvSpPr>
        <p:spPr>
          <a:xfrm>
            <a:off x="293455" y="181445"/>
            <a:ext cx="22781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A Human </a:t>
            </a:r>
          </a:p>
          <a:p>
            <a:r>
              <a:rPr lang="en-US" sz="3200" b="1" dirty="0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Genealogy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419600"/>
            <a:ext cx="71628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>
                <a:ea typeface="Gulim" pitchFamily="34" charset="-127"/>
                <a:cs typeface="Gulim" pitchFamily="34" charset="-127"/>
              </a:rPr>
              <a:t>Model</a:t>
            </a:r>
            <a:r>
              <a:rPr lang="en-GB" dirty="0" smtClean="0">
                <a:ea typeface="Gulim" pitchFamily="34" charset="-127"/>
                <a:cs typeface="Gulim" pitchFamily="34" charset="-127"/>
              </a:rPr>
              <a:t>-based Clustering for Discovering Population Structure</a:t>
            </a:r>
            <a:endParaRPr lang="en-GB" dirty="0">
              <a:ea typeface="Gulim" pitchFamily="34" charset="-127"/>
              <a:cs typeface="Gulim" pitchFamily="34" charset="-127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>
                <a:ea typeface="Gulim" pitchFamily="34" charset="-127"/>
                <a:cs typeface="Gulim" pitchFamily="34" charset="-127"/>
              </a:rPr>
              <a:t> How to display population structure?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i="1" dirty="0">
                <a:solidFill>
                  <a:schemeClr val="tx2"/>
                </a:solidFill>
                <a:ea typeface="Gulim" pitchFamily="34" charset="-127"/>
                <a:cs typeface="Gulim" pitchFamily="34" charset="-127"/>
              </a:rPr>
              <a:t>Structure </a:t>
            </a:r>
            <a:r>
              <a:rPr lang="en-GB" dirty="0">
                <a:solidFill>
                  <a:schemeClr val="tx2"/>
                </a:solidFill>
                <a:ea typeface="Gulim" pitchFamily="34" charset="-127"/>
                <a:cs typeface="Gulim" pitchFamily="34" charset="-127"/>
              </a:rPr>
              <a:t>(Pritchard et </a:t>
            </a:r>
            <a:r>
              <a:rPr lang="en-GB" dirty="0" smtClean="0">
                <a:solidFill>
                  <a:schemeClr val="tx2"/>
                </a:solidFill>
                <a:ea typeface="Gulim" pitchFamily="34" charset="-127"/>
                <a:cs typeface="Gulim" pitchFamily="34" charset="-127"/>
              </a:rPr>
              <a:t>al.,  Genetics 2000</a:t>
            </a:r>
            <a:r>
              <a:rPr lang="en-GB" dirty="0">
                <a:solidFill>
                  <a:schemeClr val="tx2"/>
                </a:solidFill>
                <a:ea typeface="Gulim" pitchFamily="34" charset="-127"/>
                <a:cs typeface="Gulim" pitchFamily="34" charset="-127"/>
              </a:rPr>
              <a:t>)</a:t>
            </a:r>
            <a:r>
              <a:rPr lang="x-none" dirty="0">
                <a:solidFill>
                  <a:schemeClr val="tx2"/>
                </a:solidFill>
                <a:latin typeface="Arial" charset="0"/>
                <a:ea typeface="Gulim" pitchFamily="34" charset="-127"/>
                <a:cs typeface="Gulim" pitchFamily="34" charset="-127"/>
              </a:rPr>
              <a:t>‏</a:t>
            </a:r>
            <a:endParaRPr lang="en-GB" dirty="0">
              <a:solidFill>
                <a:schemeClr val="tx2"/>
              </a:solidFill>
              <a:ea typeface="Gulim" pitchFamily="34" charset="-127"/>
              <a:cs typeface="Gulim" pitchFamily="34" charset="-127"/>
            </a:endParaRPr>
          </a:p>
        </p:txBody>
      </p:sp>
      <p:sp>
        <p:nvSpPr>
          <p:cNvPr id="2055" name="Text Box 4"/>
          <p:cNvSpPr txBox="1">
            <a:spLocks noChangeArrowheads="1"/>
          </p:cNvSpPr>
          <p:nvPr/>
        </p:nvSpPr>
        <p:spPr bwMode="auto">
          <a:xfrm>
            <a:off x="2895600" y="5767388"/>
            <a:ext cx="62484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Clr>
                <a:srgbClr val="FFFF00"/>
              </a:buClr>
              <a:buFont typeface="Helvetic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i="1" dirty="0">
                <a:solidFill>
                  <a:schemeClr val="tx2"/>
                </a:solidFill>
                <a:latin typeface="Helvetica" charset="0"/>
                <a:ea typeface="Gulim" pitchFamily="34" charset="-127"/>
                <a:cs typeface="Gulim" pitchFamily="34" charset="-127"/>
              </a:rPr>
              <a:t>Genetic structure of Human Populations </a:t>
            </a:r>
            <a:r>
              <a:rPr lang="en-GB" dirty="0">
                <a:solidFill>
                  <a:schemeClr val="tx2"/>
                </a:solidFill>
                <a:latin typeface="Helvetica" charset="0"/>
                <a:ea typeface="Gulim" pitchFamily="34" charset="-127"/>
                <a:cs typeface="Gulim" pitchFamily="34" charset="-127"/>
              </a:rPr>
              <a:t>(Rosenberg et al</a:t>
            </a:r>
            <a:r>
              <a:rPr lang="en-GB" dirty="0" smtClean="0">
                <a:solidFill>
                  <a:schemeClr val="tx2"/>
                </a:solidFill>
                <a:latin typeface="Helvetica" charset="0"/>
                <a:ea typeface="Gulim" pitchFamily="34" charset="-127"/>
                <a:cs typeface="Gulim" pitchFamily="34" charset="-127"/>
              </a:rPr>
              <a:t>., Science </a:t>
            </a:r>
            <a:r>
              <a:rPr lang="en-GB" dirty="0">
                <a:solidFill>
                  <a:schemeClr val="tx2"/>
                </a:solidFill>
                <a:latin typeface="Helvetica" charset="0"/>
                <a:ea typeface="Gulim" pitchFamily="34" charset="-127"/>
                <a:cs typeface="Gulim" pitchFamily="34" charset="-127"/>
              </a:rPr>
              <a:t>2002)</a:t>
            </a:r>
            <a:r>
              <a:rPr lang="x-none" dirty="0">
                <a:solidFill>
                  <a:schemeClr val="tx2"/>
                </a:solidFill>
                <a:latin typeface="Helvetica" charset="0"/>
                <a:ea typeface="Gulim" pitchFamily="34" charset="-127"/>
                <a:cs typeface="Gulim" pitchFamily="34" charset="-127"/>
              </a:rPr>
              <a:t>‏</a:t>
            </a:r>
            <a:endParaRPr lang="en-GB" dirty="0">
              <a:solidFill>
                <a:schemeClr val="tx2"/>
              </a:solidFill>
              <a:latin typeface="Helvetica" charset="0"/>
              <a:ea typeface="Gulim" pitchFamily="34" charset="-127"/>
              <a:cs typeface="Gulim" pitchFamily="34" charset="-127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52400" y="2503488"/>
          <a:ext cx="2362200" cy="1839912"/>
        </p:xfrm>
        <a:graphic>
          <a:graphicData uri="http://schemas.openxmlformats.org/presentationml/2006/ole">
            <p:oleObj spid="_x0000_s187394" r:id="rId5" imgW="8142857" imgH="5780952" progId="">
              <p:embed/>
            </p:oleObj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016125" y="3744913"/>
            <a:ext cx="803275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Africa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782888" y="3744913"/>
            <a:ext cx="1103312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Europe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810000" y="3744913"/>
            <a:ext cx="11430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Mid-East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953000" y="3744913"/>
            <a:ext cx="1408113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Cent./S. Asia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669088" y="3733800"/>
            <a:ext cx="1103312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East Asia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888288" y="3733800"/>
            <a:ext cx="1103312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Oceania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4038600"/>
            <a:ext cx="71628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962400" y="2590800"/>
            <a:ext cx="666750" cy="2686050"/>
            <a:chOff x="2362200" y="2895600"/>
            <a:chExt cx="666751" cy="2686051"/>
          </a:xfrm>
        </p:grpSpPr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2362200" y="2895600"/>
              <a:ext cx="666751" cy="2686051"/>
              <a:chOff x="533400" y="3962400"/>
              <a:chExt cx="666751" cy="2686051"/>
            </a:xfrm>
          </p:grpSpPr>
          <p:sp>
            <p:nvSpPr>
              <p:cNvPr id="2070" name="Oval 13"/>
              <p:cNvSpPr>
                <a:spLocks noChangeArrowheads="1"/>
              </p:cNvSpPr>
              <p:nvPr/>
            </p:nvSpPr>
            <p:spPr bwMode="auto">
              <a:xfrm>
                <a:off x="533400" y="3962400"/>
                <a:ext cx="666751" cy="2686051"/>
              </a:xfrm>
              <a:prstGeom prst="ellipse">
                <a:avLst/>
              </a:prstGeom>
              <a:solidFill>
                <a:srgbClr val="003399"/>
              </a:solidFill>
              <a:ln w="2844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38200" y="4267200"/>
                <a:ext cx="76200" cy="990600"/>
              </a:xfrm>
              <a:prstGeom prst="rect">
                <a:avLst/>
              </a:prstGeom>
              <a:solidFill>
                <a:srgbClr val="9900CC"/>
              </a:solidFill>
              <a:ln>
                <a:solidFill>
                  <a:srgbClr val="99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667000" y="4191000"/>
              <a:ext cx="76200" cy="990600"/>
            </a:xfrm>
            <a:prstGeom prst="rect">
              <a:avLst/>
            </a:prstGeom>
            <a:solidFill>
              <a:srgbClr val="FF996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4683125" y="4038600"/>
            <a:ext cx="1412875" cy="660400"/>
            <a:chOff x="5008563" y="6172200"/>
            <a:chExt cx="1412876" cy="660400"/>
          </a:xfrm>
        </p:grpSpPr>
        <p:sp>
          <p:nvSpPr>
            <p:cNvPr id="2066" name="Oval 15"/>
            <p:cNvSpPr>
              <a:spLocks noChangeArrowheads="1"/>
            </p:cNvSpPr>
            <p:nvPr/>
          </p:nvSpPr>
          <p:spPr bwMode="auto">
            <a:xfrm>
              <a:off x="6124576" y="6178550"/>
              <a:ext cx="296863" cy="654050"/>
            </a:xfrm>
            <a:prstGeom prst="ellips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Line 16"/>
            <p:cNvSpPr>
              <a:spLocks noChangeShapeType="1"/>
            </p:cNvSpPr>
            <p:nvPr/>
          </p:nvSpPr>
          <p:spPr bwMode="auto">
            <a:xfrm flipH="1" flipV="1">
              <a:off x="5008563" y="6172200"/>
              <a:ext cx="1120775" cy="300038"/>
            </a:xfrm>
            <a:prstGeom prst="line">
              <a:avLst/>
            </a:prstGeom>
            <a:noFill/>
            <a:ln w="5724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78" name="AutoShape 10"/>
          <p:cNvSpPr>
            <a:spLocks noChangeArrowheads="1"/>
          </p:cNvSpPr>
          <p:nvPr/>
        </p:nvSpPr>
        <p:spPr bwMode="auto">
          <a:xfrm>
            <a:off x="4648200" y="2667000"/>
            <a:ext cx="2146300" cy="1089025"/>
          </a:xfrm>
          <a:prstGeom prst="cloudCallout">
            <a:avLst>
              <a:gd name="adj1" fmla="val -48042"/>
              <a:gd name="adj2" fmla="val 76384"/>
            </a:avLst>
          </a:prstGeom>
          <a:solidFill>
            <a:srgbClr val="0099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>
              <a:buFont typeface="Tahom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i="1">
                <a:solidFill>
                  <a:srgbClr val="FFFFFF"/>
                </a:solidFill>
                <a:latin typeface="Tahoma" charset="0"/>
                <a:ea typeface="Gulim" pitchFamily="34" charset="-127"/>
                <a:cs typeface="Gulim" pitchFamily="34" charset="-127"/>
              </a:rPr>
              <a:t>Ancestral proportion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1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1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  <p:bldP spid="7178" grpId="0" build="allAtOnce" animBg="1"/>
      <p:bldP spid="7178" grpId="1" build="allAtOnce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Structure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Hypothesis: Modern populations are created by an intermixing of ancestral populations.</a:t>
            </a:r>
          </a:p>
          <a:p>
            <a:pPr eaLnBrk="1" hangingPunct="1"/>
            <a:r>
              <a:rPr lang="en-US" dirty="0"/>
              <a:t>An individual’s genome contains contributions from one or more ancestral populations.</a:t>
            </a:r>
          </a:p>
          <a:p>
            <a:pPr eaLnBrk="1" hangingPunct="1"/>
            <a:r>
              <a:rPr lang="en-US" dirty="0"/>
              <a:t>The contributions of populations can be different for different individuals.</a:t>
            </a:r>
          </a:p>
          <a:p>
            <a:pPr eaLnBrk="1" hangingPunct="1"/>
            <a:r>
              <a:rPr lang="en-US" dirty="0"/>
              <a:t>Other assumptions</a:t>
            </a:r>
          </a:p>
          <a:p>
            <a:pPr lvl="1" eaLnBrk="1" hangingPunct="1"/>
            <a:r>
              <a:rPr lang="en-US" dirty="0"/>
              <a:t>Hardy-</a:t>
            </a:r>
            <a:r>
              <a:rPr lang="en-US" dirty="0" err="1"/>
              <a:t>weinberg</a:t>
            </a:r>
            <a:r>
              <a:rPr lang="en-US" dirty="0"/>
              <a:t> </a:t>
            </a:r>
            <a:r>
              <a:rPr lang="en-US" dirty="0" err="1"/>
              <a:t>equilbrium</a:t>
            </a:r>
            <a:endParaRPr lang="en-US" dirty="0"/>
          </a:p>
          <a:p>
            <a:pPr lvl="1" eaLnBrk="1" hangingPunct="1"/>
            <a:r>
              <a:rPr lang="en-US" dirty="0"/>
              <a:t>No linkage </a:t>
            </a:r>
            <a:r>
              <a:rPr lang="en-US" dirty="0" err="1"/>
              <a:t>disequilbrium</a:t>
            </a:r>
            <a:endParaRPr lang="en-US" dirty="0"/>
          </a:p>
          <a:p>
            <a:pPr lvl="1" eaLnBrk="1" hangingPunct="1"/>
            <a:r>
              <a:rPr lang="en-US" dirty="0"/>
              <a:t>Markers are </a:t>
            </a:r>
            <a:r>
              <a:rPr lang="en-US" dirty="0" err="1"/>
              <a:t>i.i.d</a:t>
            </a:r>
            <a:r>
              <a:rPr lang="en-US" dirty="0"/>
              <a:t> (independent and identically distributed)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The Admixture Model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6746"/>
            <a:ext cx="8229600" cy="510969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Admixture of "ancestral frequency profiles (AP)" </a:t>
            </a:r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/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No distinction between ancestral and current alleles</a:t>
            </a:r>
          </a:p>
          <a:p>
            <a:pPr marL="742950" lvl="1" indent="-28575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Does not model mutation and chromosomal recombination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200400" y="3276600"/>
          <a:ext cx="161925" cy="1562100"/>
        </p:xfrm>
        <a:graphic>
          <a:graphicData uri="http://schemas.openxmlformats.org/presentationml/2006/ole">
            <p:oleObj spid="_x0000_s190466" name="Worksheet" r:id="rId4" imgW="825500" imgH="7340600" progId="Excel.Sheet.8">
              <p:embed/>
            </p:oleObj>
          </a:graphicData>
        </a:graphic>
      </p:graphicFrame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5105400" y="2955925"/>
            <a:ext cx="1371600" cy="9191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33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6553200" y="3641725"/>
            <a:ext cx="1370013" cy="9191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00FF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5257800" y="4419600"/>
            <a:ext cx="1370013" cy="9191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3333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308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3219450"/>
            <a:ext cx="206375" cy="438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8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3143250"/>
            <a:ext cx="206375" cy="438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8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9325" y="3124200"/>
            <a:ext cx="206375" cy="438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686550" y="2147887"/>
            <a:ext cx="2133600" cy="1223963"/>
          </a:xfrm>
          <a:prstGeom prst="rect">
            <a:avLst/>
          </a:prstGeom>
          <a:solidFill>
            <a:srgbClr val="0099CC"/>
          </a:solidFill>
          <a:ln w="1908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>
                <a:solidFill>
                  <a:schemeClr val="bg1"/>
                </a:solidFill>
                <a:ea typeface="Gulim" pitchFamily="34" charset="-127"/>
                <a:cs typeface="Gulim" pitchFamily="34" charset="-127"/>
              </a:rPr>
              <a:t>Ancestral populations represented as allele 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Gulim" pitchFamily="34" charset="-127"/>
                <a:cs typeface="Gulim" pitchFamily="34" charset="-127"/>
              </a:rPr>
              <a:t>frequency profiles</a:t>
            </a:r>
          </a:p>
        </p:txBody>
      </p:sp>
      <p:sp>
        <p:nvSpPr>
          <p:cNvPr id="3085" name="Line 11"/>
          <p:cNvSpPr>
            <a:spLocks noChangeShapeType="1"/>
          </p:cNvSpPr>
          <p:nvPr/>
        </p:nvSpPr>
        <p:spPr bwMode="auto">
          <a:xfrm flipV="1">
            <a:off x="3505200" y="3224213"/>
            <a:ext cx="1524000" cy="85725"/>
          </a:xfrm>
          <a:prstGeom prst="line">
            <a:avLst/>
          </a:prstGeom>
          <a:noFill/>
          <a:ln w="9360">
            <a:solidFill>
              <a:schemeClr val="tx2"/>
            </a:solidFill>
            <a:miter lim="800000"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6" name="Line 12"/>
          <p:cNvSpPr>
            <a:spLocks noChangeShapeType="1"/>
          </p:cNvSpPr>
          <p:nvPr/>
        </p:nvSpPr>
        <p:spPr bwMode="auto">
          <a:xfrm>
            <a:off x="3505200" y="3429000"/>
            <a:ext cx="2971800" cy="762000"/>
          </a:xfrm>
          <a:prstGeom prst="line">
            <a:avLst/>
          </a:prstGeom>
          <a:noFill/>
          <a:ln w="9360">
            <a:solidFill>
              <a:schemeClr val="tx2"/>
            </a:solidFill>
            <a:miter lim="800000"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7" name="Line 13"/>
          <p:cNvSpPr>
            <a:spLocks noChangeShapeType="1"/>
          </p:cNvSpPr>
          <p:nvPr/>
        </p:nvSpPr>
        <p:spPr bwMode="auto">
          <a:xfrm>
            <a:off x="3505200" y="4038600"/>
            <a:ext cx="1752600" cy="685800"/>
          </a:xfrm>
          <a:prstGeom prst="line">
            <a:avLst/>
          </a:prstGeom>
          <a:noFill/>
          <a:ln w="9360">
            <a:solidFill>
              <a:schemeClr val="tx2"/>
            </a:solidFill>
            <a:miter lim="800000"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8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10375" y="3900488"/>
            <a:ext cx="236538" cy="481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89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15175" y="3824288"/>
            <a:ext cx="236538" cy="481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90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48550" y="3810000"/>
            <a:ext cx="236538" cy="481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91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86400" y="4686300"/>
            <a:ext cx="219075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9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35650" y="4643438"/>
            <a:ext cx="219075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93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3788" y="4624388"/>
            <a:ext cx="219075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94" name="Text Box 20"/>
          <p:cNvSpPr txBox="1">
            <a:spLocks noChangeArrowheads="1"/>
          </p:cNvSpPr>
          <p:nvPr/>
        </p:nvSpPr>
        <p:spPr bwMode="auto">
          <a:xfrm>
            <a:off x="3962400" y="3249613"/>
            <a:ext cx="609600" cy="276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750"/>
              </a:spcBef>
              <a:buFont typeface="Tahom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>
                <a:solidFill>
                  <a:srgbClr val="FFFFFF"/>
                </a:solidFill>
                <a:latin typeface="Tahoma" charset="0"/>
                <a:ea typeface="Gulim" pitchFamily="34" charset="-127"/>
                <a:cs typeface="Gulim" pitchFamily="34" charset="-127"/>
              </a:rPr>
              <a:t>0.02</a:t>
            </a:r>
          </a:p>
        </p:txBody>
      </p:sp>
      <p:sp>
        <p:nvSpPr>
          <p:cNvPr id="3095" name="Text Box 21"/>
          <p:cNvSpPr txBox="1">
            <a:spLocks noChangeArrowheads="1"/>
          </p:cNvSpPr>
          <p:nvPr/>
        </p:nvSpPr>
        <p:spPr bwMode="auto">
          <a:xfrm>
            <a:off x="3962400" y="3638550"/>
            <a:ext cx="609600" cy="276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750"/>
              </a:spcBef>
              <a:buFont typeface="Tahom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>
                <a:solidFill>
                  <a:srgbClr val="FFFFFF"/>
                </a:solidFill>
                <a:latin typeface="Tahoma" charset="0"/>
                <a:ea typeface="Gulim" pitchFamily="34" charset="-127"/>
                <a:cs typeface="Gulim" pitchFamily="34" charset="-127"/>
              </a:rPr>
              <a:t>0.08</a:t>
            </a:r>
          </a:p>
        </p:txBody>
      </p:sp>
      <p:sp>
        <p:nvSpPr>
          <p:cNvPr id="3096" name="Text Box 22"/>
          <p:cNvSpPr txBox="1">
            <a:spLocks noChangeArrowheads="1"/>
          </p:cNvSpPr>
          <p:nvPr/>
        </p:nvSpPr>
        <p:spPr bwMode="auto">
          <a:xfrm>
            <a:off x="3962400" y="4419600"/>
            <a:ext cx="609600" cy="276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Bef>
                <a:spcPts val="750"/>
              </a:spcBef>
              <a:buFont typeface="Tahom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>
                <a:solidFill>
                  <a:srgbClr val="FFFFFF"/>
                </a:solidFill>
                <a:latin typeface="Tahoma" charset="0"/>
                <a:ea typeface="Gulim" pitchFamily="34" charset="-127"/>
                <a:cs typeface="Gulim" pitchFamily="34" charset="-127"/>
              </a:rPr>
              <a:t>0.90</a:t>
            </a:r>
          </a:p>
        </p:txBody>
      </p:sp>
      <p:pic>
        <p:nvPicPr>
          <p:cNvPr id="3097" name="Picture 23"/>
          <p:cNvPicPr>
            <a:picLocks noChangeAspect="1" noChangeArrowheads="1"/>
          </p:cNvPicPr>
          <p:nvPr/>
        </p:nvPicPr>
        <p:blipFill>
          <a:blip r:embed="rId8"/>
          <a:srcRect l="6540" t="71442" r="50471"/>
          <a:stretch>
            <a:fillRect/>
          </a:stretch>
        </p:blipFill>
        <p:spPr bwMode="auto">
          <a:xfrm>
            <a:off x="533400" y="3429000"/>
            <a:ext cx="1828800" cy="47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98" name="Oval 24"/>
          <p:cNvSpPr>
            <a:spLocks noChangeArrowheads="1"/>
          </p:cNvSpPr>
          <p:nvPr/>
        </p:nvSpPr>
        <p:spPr bwMode="auto">
          <a:xfrm>
            <a:off x="1281113" y="3371850"/>
            <a:ext cx="152400" cy="533400"/>
          </a:xfrm>
          <a:prstGeom prst="ellipse">
            <a:avLst/>
          </a:prstGeom>
          <a:noFill/>
          <a:ln w="2844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99" name="AutoShape 25"/>
          <p:cNvCxnSpPr>
            <a:cxnSpLocks noChangeShapeType="1"/>
          </p:cNvCxnSpPr>
          <p:nvPr/>
        </p:nvCxnSpPr>
        <p:spPr bwMode="auto">
          <a:xfrm>
            <a:off x="1371600" y="3900488"/>
            <a:ext cx="1600200" cy="366712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chemeClr val="tx2"/>
            </a:solidFill>
            <a:miter lim="800000"/>
            <a:headEnd/>
            <a:tailEnd type="triangle" w="med" len="med"/>
          </a:ln>
        </p:spPr>
      </p:cxnSp>
      <p:sp>
        <p:nvSpPr>
          <p:cNvPr id="3100" name="Text Box 26"/>
          <p:cNvSpPr txBox="1">
            <a:spLocks noChangeArrowheads="1"/>
          </p:cNvSpPr>
          <p:nvPr/>
        </p:nvSpPr>
        <p:spPr bwMode="auto">
          <a:xfrm>
            <a:off x="609600" y="2895600"/>
            <a:ext cx="1905000" cy="398463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ts val="1250"/>
              </a:spcBef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i="1">
                <a:latin typeface="Times New Roman" charset="0"/>
                <a:ea typeface="Gulim" pitchFamily="34" charset="-127"/>
                <a:cs typeface="Gulim" pitchFamily="34" charset="-127"/>
              </a:rPr>
              <a:t>Structure 2.1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335588" y="2946400"/>
            <a:ext cx="949325" cy="331788"/>
            <a:chOff x="3361" y="1856"/>
            <a:chExt cx="598" cy="209"/>
          </a:xfrm>
        </p:grpSpPr>
        <p:sp>
          <p:nvSpPr>
            <p:cNvPr id="3176" name="Text Box 28"/>
            <p:cNvSpPr txBox="1">
              <a:spLocks noChangeArrowheads="1"/>
            </p:cNvSpPr>
            <p:nvPr/>
          </p:nvSpPr>
          <p:spPr bwMode="auto">
            <a:xfrm>
              <a:off x="3361" y="1920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0.3</a:t>
              </a:r>
            </a:p>
          </p:txBody>
        </p:sp>
        <p:sp>
          <p:nvSpPr>
            <p:cNvPr id="3177" name="Text Box 29"/>
            <p:cNvSpPr txBox="1">
              <a:spLocks noChangeArrowheads="1"/>
            </p:cNvSpPr>
            <p:nvPr/>
          </p:nvSpPr>
          <p:spPr bwMode="auto">
            <a:xfrm>
              <a:off x="3553" y="1872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0.3</a:t>
              </a:r>
            </a:p>
          </p:txBody>
        </p:sp>
        <p:sp>
          <p:nvSpPr>
            <p:cNvPr id="3178" name="Text Box 30"/>
            <p:cNvSpPr txBox="1">
              <a:spLocks noChangeArrowheads="1"/>
            </p:cNvSpPr>
            <p:nvPr/>
          </p:nvSpPr>
          <p:spPr bwMode="auto">
            <a:xfrm>
              <a:off x="3745" y="1856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0.4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448300" y="4419600"/>
            <a:ext cx="950913" cy="331788"/>
            <a:chOff x="3432" y="2784"/>
            <a:chExt cx="599" cy="209"/>
          </a:xfrm>
        </p:grpSpPr>
        <p:sp>
          <p:nvSpPr>
            <p:cNvPr id="3173" name="Text Box 32"/>
            <p:cNvSpPr txBox="1">
              <a:spLocks noChangeArrowheads="1"/>
            </p:cNvSpPr>
            <p:nvPr/>
          </p:nvSpPr>
          <p:spPr bwMode="auto">
            <a:xfrm>
              <a:off x="3432" y="2848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0.1</a:t>
              </a:r>
            </a:p>
          </p:txBody>
        </p:sp>
        <p:sp>
          <p:nvSpPr>
            <p:cNvPr id="3174" name="Text Box 33"/>
            <p:cNvSpPr txBox="1">
              <a:spLocks noChangeArrowheads="1"/>
            </p:cNvSpPr>
            <p:nvPr/>
          </p:nvSpPr>
          <p:spPr bwMode="auto">
            <a:xfrm>
              <a:off x="3624" y="2800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0.7</a:t>
              </a:r>
            </a:p>
          </p:txBody>
        </p:sp>
        <p:sp>
          <p:nvSpPr>
            <p:cNvPr id="3175" name="Text Box 34"/>
            <p:cNvSpPr txBox="1">
              <a:spLocks noChangeArrowheads="1"/>
            </p:cNvSpPr>
            <p:nvPr/>
          </p:nvSpPr>
          <p:spPr bwMode="auto">
            <a:xfrm>
              <a:off x="3817" y="2784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FFFF"/>
                  </a:solidFill>
                </a:rPr>
                <a:t>0.2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6781800" y="3632200"/>
            <a:ext cx="950913" cy="331788"/>
            <a:chOff x="4272" y="2288"/>
            <a:chExt cx="599" cy="209"/>
          </a:xfrm>
        </p:grpSpPr>
        <p:sp>
          <p:nvSpPr>
            <p:cNvPr id="3170" name="Text Box 36"/>
            <p:cNvSpPr txBox="1">
              <a:spLocks noChangeArrowheads="1"/>
            </p:cNvSpPr>
            <p:nvPr/>
          </p:nvSpPr>
          <p:spPr bwMode="auto">
            <a:xfrm>
              <a:off x="4272" y="2352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buClr>
                  <a:srgbClr val="FF0000"/>
                </a:buCl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0000"/>
                  </a:solidFill>
                </a:rPr>
                <a:t>0.5</a:t>
              </a:r>
            </a:p>
          </p:txBody>
        </p:sp>
        <p:sp>
          <p:nvSpPr>
            <p:cNvPr id="3171" name="Text Box 37"/>
            <p:cNvSpPr txBox="1">
              <a:spLocks noChangeArrowheads="1"/>
            </p:cNvSpPr>
            <p:nvPr/>
          </p:nvSpPr>
          <p:spPr bwMode="auto">
            <a:xfrm>
              <a:off x="4464" y="2304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buClr>
                  <a:srgbClr val="FF0000"/>
                </a:buCl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3172" name="Text Box 38"/>
            <p:cNvSpPr txBox="1">
              <a:spLocks noChangeArrowheads="1"/>
            </p:cNvSpPr>
            <p:nvPr/>
          </p:nvSpPr>
          <p:spPr bwMode="auto">
            <a:xfrm>
              <a:off x="4657" y="2288"/>
              <a:ext cx="215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buClr>
                  <a:srgbClr val="FF0000"/>
                </a:buCl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900">
                  <a:solidFill>
                    <a:srgbClr val="FF0000"/>
                  </a:solidFill>
                </a:rPr>
                <a:t>0.3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257800" y="3108325"/>
            <a:ext cx="3425825" cy="2990850"/>
            <a:chOff x="3312" y="1958"/>
            <a:chExt cx="2158" cy="1884"/>
          </a:xfrm>
        </p:grpSpPr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3312" y="1958"/>
              <a:ext cx="1774" cy="1500"/>
              <a:chOff x="3312" y="1958"/>
              <a:chExt cx="1774" cy="1500"/>
            </a:xfrm>
          </p:grpSpPr>
          <p:sp>
            <p:nvSpPr>
              <p:cNvPr id="8233" name="AutoShape 41"/>
              <p:cNvSpPr>
                <a:spLocks noChangeArrowheads="1"/>
              </p:cNvSpPr>
              <p:nvPr/>
            </p:nvSpPr>
            <p:spPr bwMode="auto">
              <a:xfrm>
                <a:off x="3312" y="1958"/>
                <a:ext cx="864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33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34" name="AutoShape 42"/>
              <p:cNvSpPr>
                <a:spLocks noChangeArrowheads="1"/>
              </p:cNvSpPr>
              <p:nvPr/>
            </p:nvSpPr>
            <p:spPr bwMode="auto">
              <a:xfrm>
                <a:off x="4224" y="2390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00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35" name="AutoShape 43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33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pic>
            <p:nvPicPr>
              <p:cNvPr id="3161" name="Picture 4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504" y="2124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2" name="Picture 4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696" y="2076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3" name="Picture 4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94" y="2064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4" name="Picture 4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386" y="2553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5" name="Picture 4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578" y="2505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6" name="Picture 4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788" y="2496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7" name="Picture 5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552" y="3048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8" name="Picture 5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772" y="3021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69" name="Picture 5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85" y="3009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3408" y="2054"/>
              <a:ext cx="1774" cy="1500"/>
              <a:chOff x="3408" y="2054"/>
              <a:chExt cx="1774" cy="1500"/>
            </a:xfrm>
          </p:grpSpPr>
          <p:sp>
            <p:nvSpPr>
              <p:cNvPr id="8246" name="AutoShape 54"/>
              <p:cNvSpPr>
                <a:spLocks noChangeArrowheads="1"/>
              </p:cNvSpPr>
              <p:nvPr/>
            </p:nvSpPr>
            <p:spPr bwMode="auto">
              <a:xfrm>
                <a:off x="3408" y="2054"/>
                <a:ext cx="864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33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47" name="AutoShape 55"/>
              <p:cNvSpPr>
                <a:spLocks noChangeArrowheads="1"/>
              </p:cNvSpPr>
              <p:nvPr/>
            </p:nvSpPr>
            <p:spPr bwMode="auto">
              <a:xfrm>
                <a:off x="4320" y="2486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00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48" name="AutoShape 56"/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33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pic>
            <p:nvPicPr>
              <p:cNvPr id="3149" name="Picture 57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600" y="2220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0" name="Picture 5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792" y="2172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1" name="Picture 5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990" y="2160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2" name="Picture 6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482" y="2649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3" name="Picture 6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674" y="2601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4" name="Picture 6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884" y="2592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5" name="Picture 6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648" y="3144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6" name="Picture 6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868" y="3117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57" name="Picture 65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081" y="3105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8" name="Group 66"/>
            <p:cNvGrpSpPr>
              <a:grpSpLocks/>
            </p:cNvGrpSpPr>
            <p:nvPr/>
          </p:nvGrpSpPr>
          <p:grpSpPr bwMode="auto">
            <a:xfrm>
              <a:off x="3504" y="2150"/>
              <a:ext cx="1774" cy="1500"/>
              <a:chOff x="3504" y="2150"/>
              <a:chExt cx="1774" cy="1500"/>
            </a:xfrm>
          </p:grpSpPr>
          <p:sp>
            <p:nvSpPr>
              <p:cNvPr id="8259" name="AutoShape 67"/>
              <p:cNvSpPr>
                <a:spLocks noChangeArrowheads="1"/>
              </p:cNvSpPr>
              <p:nvPr/>
            </p:nvSpPr>
            <p:spPr bwMode="auto">
              <a:xfrm>
                <a:off x="3504" y="2150"/>
                <a:ext cx="864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33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60" name="AutoShape 68"/>
              <p:cNvSpPr>
                <a:spLocks noChangeArrowheads="1"/>
              </p:cNvSpPr>
              <p:nvPr/>
            </p:nvSpPr>
            <p:spPr bwMode="auto">
              <a:xfrm>
                <a:off x="4416" y="2582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00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61" name="AutoShape 69"/>
              <p:cNvSpPr>
                <a:spLocks noChangeArrowheads="1"/>
              </p:cNvSpPr>
              <p:nvPr/>
            </p:nvSpPr>
            <p:spPr bwMode="auto">
              <a:xfrm>
                <a:off x="3600" y="3072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33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pic>
            <p:nvPicPr>
              <p:cNvPr id="3137" name="Picture 7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696" y="2316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8" name="Picture 7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88" y="2268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9" name="Picture 72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086" y="2256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0" name="Picture 7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578" y="2745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1" name="Picture 7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770" y="2697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2" name="Picture 7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80" y="2688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3" name="Picture 7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744" y="3240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4" name="Picture 7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64" y="3213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45" name="Picture 7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177" y="3201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9" name="Group 79"/>
            <p:cNvGrpSpPr>
              <a:grpSpLocks/>
            </p:cNvGrpSpPr>
            <p:nvPr/>
          </p:nvGrpSpPr>
          <p:grpSpPr bwMode="auto">
            <a:xfrm>
              <a:off x="3600" y="2246"/>
              <a:ext cx="1774" cy="1500"/>
              <a:chOff x="3600" y="2246"/>
              <a:chExt cx="1774" cy="1500"/>
            </a:xfrm>
          </p:grpSpPr>
          <p:sp>
            <p:nvSpPr>
              <p:cNvPr id="8272" name="AutoShape 80"/>
              <p:cNvSpPr>
                <a:spLocks noChangeArrowheads="1"/>
              </p:cNvSpPr>
              <p:nvPr/>
            </p:nvSpPr>
            <p:spPr bwMode="auto">
              <a:xfrm>
                <a:off x="3600" y="2246"/>
                <a:ext cx="864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33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73" name="AutoShape 81"/>
              <p:cNvSpPr>
                <a:spLocks noChangeArrowheads="1"/>
              </p:cNvSpPr>
              <p:nvPr/>
            </p:nvSpPr>
            <p:spPr bwMode="auto">
              <a:xfrm>
                <a:off x="4512" y="2678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00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74" name="AutoShape 82"/>
              <p:cNvSpPr>
                <a:spLocks noChangeArrowheads="1"/>
              </p:cNvSpPr>
              <p:nvPr/>
            </p:nvSpPr>
            <p:spPr bwMode="auto">
              <a:xfrm>
                <a:off x="3696" y="3168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33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pic>
            <p:nvPicPr>
              <p:cNvPr id="3125" name="Picture 8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792" y="2412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6" name="Picture 8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984" y="2364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7" name="Picture 8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182" y="2352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8" name="Picture 86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674" y="2841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9" name="Picture 8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866" y="2793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0" name="Picture 8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076" y="2784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1" name="Picture 89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840" y="3336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2" name="Picture 9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060" y="3309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33" name="Picture 9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273" y="3297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10" name="Group 92"/>
            <p:cNvGrpSpPr>
              <a:grpSpLocks/>
            </p:cNvGrpSpPr>
            <p:nvPr/>
          </p:nvGrpSpPr>
          <p:grpSpPr bwMode="auto">
            <a:xfrm>
              <a:off x="3696" y="2342"/>
              <a:ext cx="1774" cy="1500"/>
              <a:chOff x="3696" y="2342"/>
              <a:chExt cx="1774" cy="1500"/>
            </a:xfrm>
          </p:grpSpPr>
          <p:sp>
            <p:nvSpPr>
              <p:cNvPr id="8285" name="AutoShape 93"/>
              <p:cNvSpPr>
                <a:spLocks noChangeArrowheads="1"/>
              </p:cNvSpPr>
              <p:nvPr/>
            </p:nvSpPr>
            <p:spPr bwMode="auto">
              <a:xfrm>
                <a:off x="3696" y="2342"/>
                <a:ext cx="864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33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86" name="AutoShape 94"/>
              <p:cNvSpPr>
                <a:spLocks noChangeArrowheads="1"/>
              </p:cNvSpPr>
              <p:nvPr/>
            </p:nvSpPr>
            <p:spPr bwMode="auto">
              <a:xfrm>
                <a:off x="4608" y="2774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00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8287" name="AutoShape 95"/>
              <p:cNvSpPr>
                <a:spLocks noChangeArrowheads="1"/>
              </p:cNvSpPr>
              <p:nvPr/>
            </p:nvSpPr>
            <p:spPr bwMode="auto">
              <a:xfrm>
                <a:off x="3792" y="3264"/>
                <a:ext cx="863" cy="57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33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pic>
            <p:nvPicPr>
              <p:cNvPr id="3113" name="Picture 9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88" y="2508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4" name="Picture 97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080" y="2460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5" name="Picture 9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278" y="2448"/>
                <a:ext cx="130" cy="27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6" name="Picture 9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770" y="2937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7" name="Picture 10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62" y="2889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8" name="Picture 10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172" y="2880"/>
                <a:ext cx="149" cy="30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19" name="Picture 10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36" y="3432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0" name="Picture 10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156" y="3405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3121" name="Picture 1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369" y="3393"/>
                <a:ext cx="138" cy="28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sp>
        <p:nvSpPr>
          <p:cNvPr id="3180" name="Text Box 108"/>
          <p:cNvSpPr txBox="1">
            <a:spLocks noChangeArrowheads="1"/>
          </p:cNvSpPr>
          <p:nvPr/>
        </p:nvSpPr>
        <p:spPr bwMode="auto">
          <a:xfrm>
            <a:off x="4114800" y="3402013"/>
            <a:ext cx="60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0">
                <a:latin typeface="Tahoma" charset="0"/>
                <a:ea typeface="Gulim" pitchFamily="34" charset="-127"/>
                <a:cs typeface="Times New Roman" charset="0"/>
              </a:rPr>
              <a:t>0.02</a:t>
            </a:r>
          </a:p>
        </p:txBody>
      </p:sp>
      <p:sp>
        <p:nvSpPr>
          <p:cNvPr id="3181" name="Text Box 109"/>
          <p:cNvSpPr txBox="1">
            <a:spLocks noChangeArrowheads="1"/>
          </p:cNvSpPr>
          <p:nvPr/>
        </p:nvSpPr>
        <p:spPr bwMode="auto">
          <a:xfrm>
            <a:off x="4114800" y="379095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0">
                <a:latin typeface="Tahoma" charset="0"/>
                <a:ea typeface="Gulim" pitchFamily="34" charset="-127"/>
                <a:cs typeface="Times New Roman" charset="0"/>
              </a:rPr>
              <a:t>0.08</a:t>
            </a:r>
          </a:p>
        </p:txBody>
      </p:sp>
      <p:sp>
        <p:nvSpPr>
          <p:cNvPr id="3182" name="Text Box 110"/>
          <p:cNvSpPr txBox="1">
            <a:spLocks noChangeArrowheads="1"/>
          </p:cNvSpPr>
          <p:nvPr/>
        </p:nvSpPr>
        <p:spPr bwMode="auto">
          <a:xfrm>
            <a:off x="4114800" y="4572000"/>
            <a:ext cx="609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0">
                <a:latin typeface="Tahoma" charset="0"/>
                <a:ea typeface="Gulim" pitchFamily="34" charset="-127"/>
                <a:cs typeface="Times New Roman" charset="0"/>
              </a:rPr>
              <a:t>0.90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The Admixture Model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38350"/>
            <a:ext cx="3429000" cy="3449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43400" y="2057400"/>
            <a:ext cx="4419600" cy="4343400"/>
          </a:xfrm>
        </p:spPr>
        <p:txBody>
          <a:bodyPr lIns="0" tIns="0" rIns="0" bIns="0"/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β = Distribution over alleles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One per population –locus pair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>
                <a:ea typeface="SimSun" pitchFamily="2" charset="-122"/>
                <a:cs typeface="SimSun" pitchFamily="2" charset="-122"/>
              </a:rPr>
              <a:t>To generate an individual’s genome</a:t>
            </a:r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>
                <a:ea typeface="SimSun" pitchFamily="2" charset="-122"/>
                <a:cs typeface="SimSun" pitchFamily="2" charset="-122"/>
              </a:rPr>
              <a:t>Sample </a:t>
            </a:r>
            <a:r>
              <a:rPr lang="el-GR" altLang="zh-CN">
                <a:ea typeface="SimSun" pitchFamily="2" charset="-122"/>
                <a:cs typeface="SimSun" pitchFamily="2" charset="-122"/>
              </a:rPr>
              <a:t>θ</a:t>
            </a:r>
            <a:r>
              <a:rPr lang="en-US" altLang="zh-CN">
                <a:ea typeface="SimSun" pitchFamily="2" charset="-122"/>
                <a:cs typeface="SimSun" pitchFamily="2" charset="-122"/>
              </a:rPr>
              <a:t> </a:t>
            </a:r>
            <a:r>
              <a:rPr lang="en-GB" altLang="zh-CN">
                <a:ea typeface="SimSun" pitchFamily="2" charset="-122"/>
                <a:cs typeface="SimSun" pitchFamily="2" charset="-122"/>
              </a:rPr>
              <a:t>from  Dirichlet(</a:t>
            </a:r>
            <a:r>
              <a:rPr lang="el-GR" altLang="zh-CN">
                <a:ea typeface="SimSun" pitchFamily="2" charset="-122"/>
                <a:cs typeface="SimSun" pitchFamily="2" charset="-122"/>
              </a:rPr>
              <a:t>α</a:t>
            </a:r>
            <a:r>
              <a:rPr lang="en-US" altLang="zh-CN">
                <a:ea typeface="SimSun" pitchFamily="2" charset="-122"/>
                <a:cs typeface="SimSun" pitchFamily="2" charset="-122"/>
              </a:rPr>
              <a:t>)</a:t>
            </a:r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For each locus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Sample  z   from Multinomial(</a:t>
            </a:r>
            <a:r>
              <a:rPr lang="el-GR" altLang="zh-CN">
                <a:ea typeface="SimSun" pitchFamily="2" charset="-122"/>
                <a:cs typeface="SimSun" pitchFamily="2" charset="-122"/>
              </a:rPr>
              <a:t>θ</a:t>
            </a:r>
            <a:r>
              <a:rPr lang="en-US" altLang="zh-CN">
                <a:ea typeface="SimSun" pitchFamily="2" charset="-122"/>
                <a:cs typeface="SimSun" pitchFamily="2" charset="-122"/>
              </a:rPr>
              <a:t>)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Sample  x from </a:t>
            </a:r>
            <a:r>
              <a:rPr lang="en-GB"/>
              <a:t>β corresponding to the population chosen by z</a:t>
            </a:r>
            <a:endParaRPr lang="en-GB" altLang="zh-CN">
              <a:ea typeface="SimSun" pitchFamily="2" charset="-122"/>
              <a:cs typeface="SimSun" pitchFamily="2" charset="-122"/>
            </a:endParaRPr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2875" y="2141538"/>
            <a:ext cx="1000125" cy="760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5250" y="1295400"/>
            <a:ext cx="1328738" cy="2686050"/>
            <a:chOff x="95249" y="1295400"/>
            <a:chExt cx="1328739" cy="2686051"/>
          </a:xfrm>
        </p:grpSpPr>
        <p:sp>
          <p:nvSpPr>
            <p:cNvPr id="35848" name="Line 9"/>
            <p:cNvSpPr>
              <a:spLocks noChangeShapeType="1"/>
            </p:cNvSpPr>
            <p:nvPr/>
          </p:nvSpPr>
          <p:spPr bwMode="auto">
            <a:xfrm>
              <a:off x="914400" y="2286000"/>
              <a:ext cx="509588" cy="584200"/>
            </a:xfrm>
            <a:prstGeom prst="line">
              <a:avLst/>
            </a:prstGeom>
            <a:noFill/>
            <a:ln w="57240">
              <a:solidFill>
                <a:srgbClr val="00FF00"/>
              </a:solidFill>
              <a:prstDash val="sysDot"/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33"/>
            <p:cNvGrpSpPr>
              <a:grpSpLocks/>
            </p:cNvGrpSpPr>
            <p:nvPr/>
          </p:nvGrpSpPr>
          <p:grpSpPr bwMode="auto">
            <a:xfrm>
              <a:off x="95249" y="1295400"/>
              <a:ext cx="666751" cy="2686051"/>
              <a:chOff x="2362200" y="2895600"/>
              <a:chExt cx="666751" cy="2686051"/>
            </a:xfrm>
          </p:grpSpPr>
          <p:grpSp>
            <p:nvGrpSpPr>
              <p:cNvPr id="4" name="Group 29"/>
              <p:cNvGrpSpPr>
                <a:grpSpLocks/>
              </p:cNvGrpSpPr>
              <p:nvPr/>
            </p:nvGrpSpPr>
            <p:grpSpPr bwMode="auto">
              <a:xfrm>
                <a:off x="2362200" y="2895600"/>
                <a:ext cx="666751" cy="2686051"/>
                <a:chOff x="533400" y="3962400"/>
                <a:chExt cx="666751" cy="2686051"/>
              </a:xfrm>
            </p:grpSpPr>
            <p:sp>
              <p:nvSpPr>
                <p:cNvPr id="35852" name="Oval 13"/>
                <p:cNvSpPr>
                  <a:spLocks noChangeArrowheads="1"/>
                </p:cNvSpPr>
                <p:nvPr/>
              </p:nvSpPr>
              <p:spPr bwMode="auto">
                <a:xfrm>
                  <a:off x="533400" y="3962400"/>
                  <a:ext cx="666751" cy="2686051"/>
                </a:xfrm>
                <a:prstGeom prst="ellipse">
                  <a:avLst/>
                </a:prstGeom>
                <a:solidFill>
                  <a:srgbClr val="003399"/>
                </a:solidFill>
                <a:ln w="2844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838200" y="4267200"/>
                  <a:ext cx="76200" cy="990600"/>
                </a:xfrm>
                <a:prstGeom prst="rect">
                  <a:avLst/>
                </a:prstGeom>
                <a:solidFill>
                  <a:srgbClr val="9900CC"/>
                </a:solidFill>
                <a:ln>
                  <a:solidFill>
                    <a:srgbClr val="99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2667000" y="4191000"/>
                <a:ext cx="76200" cy="990600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"/>
          <p:cNvSpPr>
            <a:spLocks noChangeArrowheads="1"/>
          </p:cNvSpPr>
          <p:nvPr/>
        </p:nvSpPr>
        <p:spPr bwMode="auto">
          <a:xfrm>
            <a:off x="762000" y="1447800"/>
            <a:ext cx="7848600" cy="297180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From </a:t>
            </a:r>
            <a:r>
              <a:rPr lang="en-GB" i="1" dirty="0"/>
              <a:t>Structure</a:t>
            </a:r>
            <a:r>
              <a:rPr lang="en-GB" dirty="0"/>
              <a:t> to </a:t>
            </a:r>
            <a:r>
              <a:rPr lang="en-GB" i="1" dirty="0" err="1" smtClean="0"/>
              <a:t>mStruct</a:t>
            </a:r>
            <a:r>
              <a:rPr lang="en-GB" i="1" dirty="0" smtClean="0"/>
              <a:t> </a:t>
            </a:r>
            <a:r>
              <a:rPr lang="en-GB" dirty="0" smtClean="0"/>
              <a:t>: Modelling Mutations</a:t>
            </a:r>
            <a:endParaRPr lang="en-GB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 eaLnBrk="1" hangingPunct="1">
              <a:spcBef>
                <a:spcPts val="4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1600">
              <a:solidFill>
                <a:srgbClr val="CCFFFF"/>
              </a:solidFill>
            </a:endParaRPr>
          </a:p>
          <a:p>
            <a:pPr eaLnBrk="1" hangingPunct="1">
              <a:spcBef>
                <a:spcPts val="2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800"/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/>
              <a:t>From admixture of APs to admixture of MIMs </a:t>
            </a:r>
          </a:p>
          <a:p>
            <a:pPr lvl="1" eaLnBrk="1" hangingPunct="1">
              <a:spcBef>
                <a:spcPts val="4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MiM: population-specific Mixture of Inheritance Models</a:t>
            </a:r>
          </a:p>
          <a:p>
            <a:pPr eaLnBrk="1" hangingPunct="1">
              <a:spcBef>
                <a:spcPts val="2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800"/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/>
              <a:t>The inheritance model:</a:t>
            </a:r>
          </a:p>
          <a:p>
            <a:pPr lvl="1" eaLnBrk="1" hangingPunct="1">
              <a:spcBef>
                <a:spcPts val="4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Microsatellite:		        		SNPs: 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8238" y="1557338"/>
            <a:ext cx="3162300" cy="285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5363" y="1541463"/>
            <a:ext cx="3089275" cy="280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28900" y="5869537"/>
            <a:ext cx="1800225" cy="503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95900" y="5879258"/>
            <a:ext cx="2933700" cy="474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8922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4675" y="1601788"/>
            <a:ext cx="1000125" cy="760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315200" y="1600200"/>
            <a:ext cx="1023938" cy="2157413"/>
            <a:chOff x="4608" y="1008"/>
            <a:chExt cx="645" cy="1359"/>
          </a:xfrm>
        </p:grpSpPr>
        <p:pic>
          <p:nvPicPr>
            <p:cNvPr id="38931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08" y="1008"/>
              <a:ext cx="630" cy="4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8932" name="Picture 1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96" y="1872"/>
              <a:ext cx="358" cy="49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52400" y="1295400"/>
            <a:ext cx="1600200" cy="2381250"/>
            <a:chOff x="0" y="971549"/>
            <a:chExt cx="1600199" cy="2686051"/>
          </a:xfrm>
        </p:grpSpPr>
        <p:sp>
          <p:nvSpPr>
            <p:cNvPr id="38925" name="Line 9"/>
            <p:cNvSpPr>
              <a:spLocks noChangeShapeType="1"/>
            </p:cNvSpPr>
            <p:nvPr/>
          </p:nvSpPr>
          <p:spPr bwMode="auto">
            <a:xfrm>
              <a:off x="819150" y="1962149"/>
              <a:ext cx="781049" cy="476251"/>
            </a:xfrm>
            <a:prstGeom prst="line">
              <a:avLst/>
            </a:prstGeom>
            <a:noFill/>
            <a:ln w="57240">
              <a:solidFill>
                <a:srgbClr val="00FF00"/>
              </a:solidFill>
              <a:prstDash val="sysDot"/>
              <a:miter lim="800000"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0" y="971549"/>
              <a:ext cx="666751" cy="2686051"/>
              <a:chOff x="2362200" y="2895600"/>
              <a:chExt cx="666751" cy="2686051"/>
            </a:xfrm>
          </p:grpSpPr>
          <p:grpSp>
            <p:nvGrpSpPr>
              <p:cNvPr id="5" name="Group 29"/>
              <p:cNvGrpSpPr>
                <a:grpSpLocks/>
              </p:cNvGrpSpPr>
              <p:nvPr/>
            </p:nvGrpSpPr>
            <p:grpSpPr bwMode="auto">
              <a:xfrm>
                <a:off x="2362200" y="2895600"/>
                <a:ext cx="666751" cy="2686051"/>
                <a:chOff x="533400" y="3962400"/>
                <a:chExt cx="666751" cy="2686051"/>
              </a:xfrm>
            </p:grpSpPr>
            <p:sp>
              <p:nvSpPr>
                <p:cNvPr id="38929" name="Oval 13"/>
                <p:cNvSpPr>
                  <a:spLocks noChangeArrowheads="1"/>
                </p:cNvSpPr>
                <p:nvPr/>
              </p:nvSpPr>
              <p:spPr bwMode="auto">
                <a:xfrm>
                  <a:off x="533400" y="3962400"/>
                  <a:ext cx="666751" cy="2686051"/>
                </a:xfrm>
                <a:prstGeom prst="ellipse">
                  <a:avLst/>
                </a:prstGeom>
                <a:solidFill>
                  <a:srgbClr val="003399"/>
                </a:solidFill>
                <a:ln w="2844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838200" y="4266819"/>
                  <a:ext cx="76200" cy="990258"/>
                </a:xfrm>
                <a:prstGeom prst="rect">
                  <a:avLst/>
                </a:prstGeom>
                <a:solidFill>
                  <a:srgbClr val="9900CC"/>
                </a:solidFill>
                <a:ln>
                  <a:solidFill>
                    <a:srgbClr val="99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667000" y="4190277"/>
                <a:ext cx="76200" cy="992048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Comparing</a:t>
            </a:r>
            <a:r>
              <a:rPr lang="en-US" dirty="0" smtClean="0"/>
              <a:t> Population </a:t>
            </a:r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M</a:t>
            </a:r>
            <a:r>
              <a:rPr lang="en-US" dirty="0" smtClean="0"/>
              <a:t>aps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8229600" cy="4411663"/>
          </a:xfrm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52400" y="1676400"/>
            <a:ext cx="8562975" cy="3700463"/>
            <a:chOff x="152400" y="1676400"/>
            <a:chExt cx="8562541" cy="3700462"/>
          </a:xfrm>
        </p:grpSpPr>
        <p:pic>
          <p:nvPicPr>
            <p:cNvPr id="3994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" y="1676400"/>
              <a:ext cx="8410141" cy="3700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152400" y="4495799"/>
              <a:ext cx="99055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838200" y="5638800"/>
            <a:ext cx="7315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 charset="0"/>
              <a:buChar char="•"/>
            </a:pPr>
            <a:r>
              <a:rPr lang="en-US">
                <a:solidFill>
                  <a:srgbClr val="333399"/>
                </a:solidFill>
              </a:rPr>
              <a:t>A common ancestral population is now seen across all continents!</a:t>
            </a:r>
          </a:p>
          <a:p>
            <a:pPr marL="228600" indent="-228600">
              <a:buFont typeface="Arial" charset="0"/>
              <a:buChar char="•"/>
            </a:pPr>
            <a:r>
              <a:rPr lang="en-US">
                <a:solidFill>
                  <a:srgbClr val="333399"/>
                </a:solidFill>
              </a:rPr>
              <a:t>Clusters remain unchanged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Phylogenetic tree from mStruct Structural map</a:t>
            </a: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32342"/>
            <a:ext cx="6248400" cy="5348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9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66875"/>
            <a:ext cx="5210175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Neighbour-joining Phylogenetic Trees from the Structural Maps</a:t>
            </a:r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20900"/>
            <a:ext cx="4287838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0500"/>
            <a:ext cx="4287838" cy="277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1847850" y="5957888"/>
            <a:ext cx="1047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333399"/>
                </a:solidFill>
              </a:rPr>
              <a:t>mStruct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6191250" y="5957888"/>
            <a:ext cx="120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333399"/>
                </a:solidFill>
              </a:rPr>
              <a:t>Structure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Different Methods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51833" y="1761272"/>
          <a:ext cx="7861744" cy="469137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0058"/>
                <a:gridCol w="2313017"/>
                <a:gridCol w="3968669"/>
              </a:tblGrid>
              <a:tr h="59359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Model-based</a:t>
                      </a:r>
                      <a:r>
                        <a:rPr lang="en-US" baseline="0" dirty="0" smtClean="0"/>
                        <a:t> Clustering </a:t>
                      </a:r>
                    </a:p>
                    <a:p>
                      <a:pPr algn="ctr"/>
                      <a:r>
                        <a:rPr lang="en-US" baseline="0" dirty="0" smtClean="0"/>
                        <a:t>(Structure, </a:t>
                      </a:r>
                      <a:r>
                        <a:rPr lang="en-US" baseline="0" dirty="0" err="1" smtClean="0"/>
                        <a:t>mStruct</a:t>
                      </a:r>
                      <a:r>
                        <a:rPr lang="en-US" baseline="0" dirty="0" smtClean="0"/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567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Statistical tests</a:t>
                      </a:r>
                      <a:r>
                        <a:rPr lang="en-US" baseline="0" dirty="0" smtClean="0"/>
                        <a:t> f</a:t>
                      </a:r>
                      <a:r>
                        <a:rPr lang="en-US" dirty="0" smtClean="0"/>
                        <a:t>or significance of results (Patterson et al. 2006)</a:t>
                      </a:r>
                    </a:p>
                    <a:p>
                      <a:pPr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Easy visualization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Generative process</a:t>
                      </a:r>
                      <a:r>
                        <a:rPr lang="en-US" baseline="0" dirty="0" smtClean="0"/>
                        <a:t> that e</a:t>
                      </a:r>
                      <a:r>
                        <a:rPr lang="en-US" dirty="0" smtClean="0"/>
                        <a:t>xplicitly models admixture</a:t>
                      </a:r>
                    </a:p>
                    <a:p>
                      <a:pPr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Clustering is probabilistic</a:t>
                      </a:r>
                      <a:r>
                        <a:rPr lang="en-US" baseline="0" dirty="0" smtClean="0"/>
                        <a:t>: it is possible to </a:t>
                      </a:r>
                      <a:r>
                        <a:rPr lang="en-US" dirty="0" smtClean="0"/>
                        <a:t>assign confidence level of clusters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743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 No intuition about underlying processes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Computational more demanding </a:t>
                      </a:r>
                    </a:p>
                    <a:p>
                      <a:pPr marL="166688" indent="-166688"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Based</a:t>
                      </a:r>
                      <a:r>
                        <a:rPr lang="en-US" baseline="0" dirty="0" smtClean="0"/>
                        <a:t> on assumptions of evolutionary   models:  </a:t>
                      </a:r>
                      <a:endParaRPr lang="en-US" dirty="0" smtClean="0"/>
                    </a:p>
                    <a:p>
                      <a:pPr lvl="1"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Structure: No models of mutation,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recombination</a:t>
                      </a:r>
                    </a:p>
                    <a:p>
                      <a:pPr lvl="1"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Mutation</a:t>
                      </a:r>
                      <a:r>
                        <a:rPr lang="en-US" baseline="0" dirty="0" smtClean="0"/>
                        <a:t> added in </a:t>
                      </a:r>
                      <a:r>
                        <a:rPr lang="en-US" baseline="0" dirty="0" err="1" smtClean="0"/>
                        <a:t>mStruct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lvl="1" eaLnBrk="1" hangingPunct="1">
                        <a:buFont typeface="Arial"/>
                        <a:buChar char="•"/>
                      </a:pPr>
                      <a:r>
                        <a:rPr lang="en-US" dirty="0" smtClean="0"/>
                        <a:t> Recombination added in extension by </a:t>
                      </a:r>
                      <a:r>
                        <a:rPr lang="en-US" dirty="0" err="1" smtClean="0"/>
                        <a:t>Falush</a:t>
                      </a:r>
                      <a:r>
                        <a:rPr lang="en-US" dirty="0" smtClean="0"/>
                        <a:t> et al.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Summary: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AU" sz="2400" dirty="0" smtClean="0"/>
              <a:t>Preparing genotype data</a:t>
            </a:r>
            <a:endParaRPr lang="en-AU" dirty="0" smtClean="0"/>
          </a:p>
          <a:p>
            <a:pPr marL="742950" lvl="2" indent="-342900"/>
            <a:r>
              <a:rPr lang="en-AU" dirty="0" err="1" smtClean="0"/>
              <a:t>Haplotypes</a:t>
            </a:r>
            <a:r>
              <a:rPr lang="en-AU" dirty="0" smtClean="0"/>
              <a:t> inferred</a:t>
            </a:r>
          </a:p>
          <a:p>
            <a:pPr marL="742950" lvl="2" indent="-342900"/>
            <a:r>
              <a:rPr lang="en-AU" dirty="0" smtClean="0"/>
              <a:t>Tag SNP selected</a:t>
            </a:r>
          </a:p>
          <a:p>
            <a:pPr marL="742950" lvl="2" indent="-342900"/>
            <a:r>
              <a:rPr lang="en-AU" dirty="0" smtClean="0"/>
              <a:t>Missing genotype values imputed</a:t>
            </a:r>
          </a:p>
          <a:p>
            <a:pPr marL="742950" lvl="2" indent="-342900"/>
            <a:r>
              <a:rPr lang="en-AU" dirty="0" smtClean="0"/>
              <a:t>Population structures stratified</a:t>
            </a:r>
          </a:p>
          <a:p>
            <a:pPr marL="342900" lvl="1" indent="-342900">
              <a:buNone/>
            </a:pPr>
            <a:endParaRPr lang="en-US" sz="2400" dirty="0" smtClean="0"/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Preparing phenotype data</a:t>
            </a:r>
          </a:p>
          <a:p>
            <a:pPr marL="742950" lvl="2" indent="-342900"/>
            <a:r>
              <a:rPr lang="en-US" dirty="0" smtClean="0"/>
              <a:t>Handle missing phenotype values</a:t>
            </a:r>
          </a:p>
          <a:p>
            <a:pPr marL="742950" lvl="2" indent="-342900"/>
            <a:r>
              <a:rPr lang="en-US" dirty="0" smtClean="0"/>
              <a:t>Data normalization</a:t>
            </a:r>
          </a:p>
          <a:p>
            <a:pPr marL="742950" lvl="2" indent="-342900"/>
            <a:r>
              <a:rPr lang="en-US" dirty="0" smtClean="0"/>
              <a:t>Structure discovery: network inference, hierarchical clustering </a:t>
            </a:r>
          </a:p>
          <a:p>
            <a:pPr marL="342900" lvl="1" indent="-342900">
              <a:buNone/>
            </a:pP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 flipV="1">
            <a:off x="1241425" y="593725"/>
            <a:ext cx="4864100" cy="5491163"/>
            <a:chOff x="782" y="374"/>
            <a:chExt cx="3064" cy="3459"/>
          </a:xfrm>
        </p:grpSpPr>
        <p:sp>
          <p:nvSpPr>
            <p:cNvPr id="1104899" name="Oval 3"/>
            <p:cNvSpPr>
              <a:spLocks noChangeArrowheads="1"/>
            </p:cNvSpPr>
            <p:nvPr/>
          </p:nvSpPr>
          <p:spPr bwMode="auto">
            <a:xfrm rot="-5400000">
              <a:off x="924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0" name="Oval 4"/>
            <p:cNvSpPr>
              <a:spLocks noChangeArrowheads="1"/>
            </p:cNvSpPr>
            <p:nvPr/>
          </p:nvSpPr>
          <p:spPr bwMode="auto">
            <a:xfrm rot="-5400000">
              <a:off x="1066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1" name="Oval 5"/>
            <p:cNvSpPr>
              <a:spLocks noChangeArrowheads="1"/>
            </p:cNvSpPr>
            <p:nvPr/>
          </p:nvSpPr>
          <p:spPr bwMode="auto">
            <a:xfrm rot="-5400000">
              <a:off x="1208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2" name="Oval 6"/>
            <p:cNvSpPr>
              <a:spLocks noChangeArrowheads="1"/>
            </p:cNvSpPr>
            <p:nvPr/>
          </p:nvSpPr>
          <p:spPr bwMode="auto">
            <a:xfrm rot="-5400000">
              <a:off x="2058" y="771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3" name="Oval 7"/>
            <p:cNvSpPr>
              <a:spLocks noChangeArrowheads="1"/>
            </p:cNvSpPr>
            <p:nvPr/>
          </p:nvSpPr>
          <p:spPr bwMode="auto">
            <a:xfrm rot="-5400000">
              <a:off x="1350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4" name="Oval 8"/>
            <p:cNvSpPr>
              <a:spLocks noChangeArrowheads="1"/>
            </p:cNvSpPr>
            <p:nvPr/>
          </p:nvSpPr>
          <p:spPr bwMode="auto">
            <a:xfrm rot="-5400000">
              <a:off x="1633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5" name="Oval 9"/>
            <p:cNvSpPr>
              <a:spLocks noChangeArrowheads="1"/>
            </p:cNvSpPr>
            <p:nvPr/>
          </p:nvSpPr>
          <p:spPr bwMode="auto">
            <a:xfrm rot="-5400000">
              <a:off x="1775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6" name="Oval 10"/>
            <p:cNvSpPr>
              <a:spLocks noChangeArrowheads="1"/>
            </p:cNvSpPr>
            <p:nvPr/>
          </p:nvSpPr>
          <p:spPr bwMode="auto">
            <a:xfrm rot="-5400000">
              <a:off x="2201" y="771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7" name="Oval 11"/>
            <p:cNvSpPr>
              <a:spLocks noChangeArrowheads="1"/>
            </p:cNvSpPr>
            <p:nvPr/>
          </p:nvSpPr>
          <p:spPr bwMode="auto">
            <a:xfrm rot="-5400000">
              <a:off x="2485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8" name="Oval 12"/>
            <p:cNvSpPr>
              <a:spLocks noChangeArrowheads="1"/>
            </p:cNvSpPr>
            <p:nvPr/>
          </p:nvSpPr>
          <p:spPr bwMode="auto">
            <a:xfrm rot="-5400000">
              <a:off x="3477" y="771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09" name="Oval 13"/>
            <p:cNvSpPr>
              <a:spLocks noChangeArrowheads="1"/>
            </p:cNvSpPr>
            <p:nvPr/>
          </p:nvSpPr>
          <p:spPr bwMode="auto">
            <a:xfrm rot="-5400000">
              <a:off x="3335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0" name="Oval 14"/>
            <p:cNvSpPr>
              <a:spLocks noChangeArrowheads="1"/>
            </p:cNvSpPr>
            <p:nvPr/>
          </p:nvSpPr>
          <p:spPr bwMode="auto">
            <a:xfrm rot="-5400000">
              <a:off x="2627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1" name="Oval 15"/>
            <p:cNvSpPr>
              <a:spLocks noChangeArrowheads="1"/>
            </p:cNvSpPr>
            <p:nvPr/>
          </p:nvSpPr>
          <p:spPr bwMode="auto">
            <a:xfrm rot="-5400000">
              <a:off x="2910" y="771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2" name="Oval 16"/>
            <p:cNvSpPr>
              <a:spLocks noChangeArrowheads="1"/>
            </p:cNvSpPr>
            <p:nvPr/>
          </p:nvSpPr>
          <p:spPr bwMode="auto">
            <a:xfrm rot="-5400000">
              <a:off x="3052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3" name="Oval 17"/>
            <p:cNvSpPr>
              <a:spLocks noChangeArrowheads="1"/>
            </p:cNvSpPr>
            <p:nvPr/>
          </p:nvSpPr>
          <p:spPr bwMode="auto">
            <a:xfrm>
              <a:off x="3193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4" name="Oval 18"/>
            <p:cNvSpPr>
              <a:spLocks noChangeArrowheads="1"/>
            </p:cNvSpPr>
            <p:nvPr/>
          </p:nvSpPr>
          <p:spPr bwMode="auto">
            <a:xfrm>
              <a:off x="3761" y="771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5" name="Oval 19"/>
            <p:cNvSpPr>
              <a:spLocks noChangeArrowheads="1"/>
            </p:cNvSpPr>
            <p:nvPr/>
          </p:nvSpPr>
          <p:spPr bwMode="auto">
            <a:xfrm rot="-5400000">
              <a:off x="1065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6" name="Oval 20"/>
            <p:cNvSpPr>
              <a:spLocks noChangeArrowheads="1"/>
            </p:cNvSpPr>
            <p:nvPr/>
          </p:nvSpPr>
          <p:spPr bwMode="auto">
            <a:xfrm rot="-5400000">
              <a:off x="1207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7" name="Oval 21"/>
            <p:cNvSpPr>
              <a:spLocks noChangeArrowheads="1"/>
            </p:cNvSpPr>
            <p:nvPr/>
          </p:nvSpPr>
          <p:spPr bwMode="auto">
            <a:xfrm rot="-5400000">
              <a:off x="2057" y="969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8" name="Oval 22"/>
            <p:cNvSpPr>
              <a:spLocks noChangeArrowheads="1"/>
            </p:cNvSpPr>
            <p:nvPr/>
          </p:nvSpPr>
          <p:spPr bwMode="auto">
            <a:xfrm rot="-5400000">
              <a:off x="1349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19" name="Oval 23"/>
            <p:cNvSpPr>
              <a:spLocks noChangeArrowheads="1"/>
            </p:cNvSpPr>
            <p:nvPr/>
          </p:nvSpPr>
          <p:spPr bwMode="auto">
            <a:xfrm rot="-5400000">
              <a:off x="1632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0" name="Oval 24"/>
            <p:cNvSpPr>
              <a:spLocks noChangeArrowheads="1"/>
            </p:cNvSpPr>
            <p:nvPr/>
          </p:nvSpPr>
          <p:spPr bwMode="auto">
            <a:xfrm rot="-5400000">
              <a:off x="1774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1" name="Oval 25"/>
            <p:cNvSpPr>
              <a:spLocks noChangeArrowheads="1"/>
            </p:cNvSpPr>
            <p:nvPr/>
          </p:nvSpPr>
          <p:spPr bwMode="auto">
            <a:xfrm rot="-5400000">
              <a:off x="2200" y="969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2" name="Oval 26"/>
            <p:cNvSpPr>
              <a:spLocks noChangeArrowheads="1"/>
            </p:cNvSpPr>
            <p:nvPr/>
          </p:nvSpPr>
          <p:spPr bwMode="auto">
            <a:xfrm rot="-5400000">
              <a:off x="2484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3" name="Oval 27"/>
            <p:cNvSpPr>
              <a:spLocks noChangeArrowheads="1"/>
            </p:cNvSpPr>
            <p:nvPr/>
          </p:nvSpPr>
          <p:spPr bwMode="auto">
            <a:xfrm rot="-5400000">
              <a:off x="3618" y="969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4" name="Oval 28"/>
            <p:cNvSpPr>
              <a:spLocks noChangeArrowheads="1"/>
            </p:cNvSpPr>
            <p:nvPr/>
          </p:nvSpPr>
          <p:spPr bwMode="auto">
            <a:xfrm rot="-5400000">
              <a:off x="3476" y="969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5" name="Oval 29"/>
            <p:cNvSpPr>
              <a:spLocks noChangeArrowheads="1"/>
            </p:cNvSpPr>
            <p:nvPr/>
          </p:nvSpPr>
          <p:spPr bwMode="auto">
            <a:xfrm rot="-5400000">
              <a:off x="3334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6" name="Oval 30"/>
            <p:cNvSpPr>
              <a:spLocks noChangeArrowheads="1"/>
            </p:cNvSpPr>
            <p:nvPr/>
          </p:nvSpPr>
          <p:spPr bwMode="auto">
            <a:xfrm rot="-5400000">
              <a:off x="2626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7" name="Oval 31"/>
            <p:cNvSpPr>
              <a:spLocks noChangeArrowheads="1"/>
            </p:cNvSpPr>
            <p:nvPr/>
          </p:nvSpPr>
          <p:spPr bwMode="auto">
            <a:xfrm rot="-5400000">
              <a:off x="2909" y="969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8" name="Oval 32"/>
            <p:cNvSpPr>
              <a:spLocks noChangeArrowheads="1"/>
            </p:cNvSpPr>
            <p:nvPr/>
          </p:nvSpPr>
          <p:spPr bwMode="auto">
            <a:xfrm>
              <a:off x="3192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29" name="Oval 33"/>
            <p:cNvSpPr>
              <a:spLocks noChangeArrowheads="1"/>
            </p:cNvSpPr>
            <p:nvPr/>
          </p:nvSpPr>
          <p:spPr bwMode="auto">
            <a:xfrm rot="-5400000">
              <a:off x="1207" y="1168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0" name="Oval 34"/>
            <p:cNvSpPr>
              <a:spLocks noChangeArrowheads="1"/>
            </p:cNvSpPr>
            <p:nvPr/>
          </p:nvSpPr>
          <p:spPr bwMode="auto">
            <a:xfrm rot="-5400000">
              <a:off x="2057" y="1168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1" name="Oval 35"/>
            <p:cNvSpPr>
              <a:spLocks noChangeArrowheads="1"/>
            </p:cNvSpPr>
            <p:nvPr/>
          </p:nvSpPr>
          <p:spPr bwMode="auto">
            <a:xfrm rot="-5400000">
              <a:off x="1349" y="1168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2" name="Oval 36"/>
            <p:cNvSpPr>
              <a:spLocks noChangeArrowheads="1"/>
            </p:cNvSpPr>
            <p:nvPr/>
          </p:nvSpPr>
          <p:spPr bwMode="auto">
            <a:xfrm rot="-5400000">
              <a:off x="1632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3" name="Oval 37"/>
            <p:cNvSpPr>
              <a:spLocks noChangeArrowheads="1"/>
            </p:cNvSpPr>
            <p:nvPr/>
          </p:nvSpPr>
          <p:spPr bwMode="auto">
            <a:xfrm rot="-5400000">
              <a:off x="1774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4" name="Oval 38"/>
            <p:cNvSpPr>
              <a:spLocks noChangeArrowheads="1"/>
            </p:cNvSpPr>
            <p:nvPr/>
          </p:nvSpPr>
          <p:spPr bwMode="auto">
            <a:xfrm rot="-5400000">
              <a:off x="2342" y="1168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5" name="Oval 39"/>
            <p:cNvSpPr>
              <a:spLocks noChangeArrowheads="1"/>
            </p:cNvSpPr>
            <p:nvPr/>
          </p:nvSpPr>
          <p:spPr bwMode="auto">
            <a:xfrm rot="-5400000">
              <a:off x="2484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6" name="Oval 40"/>
            <p:cNvSpPr>
              <a:spLocks noChangeArrowheads="1"/>
            </p:cNvSpPr>
            <p:nvPr/>
          </p:nvSpPr>
          <p:spPr bwMode="auto">
            <a:xfrm rot="-5400000">
              <a:off x="3476" y="1168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7" name="Oval 41"/>
            <p:cNvSpPr>
              <a:spLocks noChangeArrowheads="1"/>
            </p:cNvSpPr>
            <p:nvPr/>
          </p:nvSpPr>
          <p:spPr bwMode="auto">
            <a:xfrm rot="-5400000">
              <a:off x="3334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8" name="Oval 42"/>
            <p:cNvSpPr>
              <a:spLocks noChangeArrowheads="1"/>
            </p:cNvSpPr>
            <p:nvPr/>
          </p:nvSpPr>
          <p:spPr bwMode="auto">
            <a:xfrm rot="-5400000">
              <a:off x="2626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39" name="Oval 43"/>
            <p:cNvSpPr>
              <a:spLocks noChangeArrowheads="1"/>
            </p:cNvSpPr>
            <p:nvPr/>
          </p:nvSpPr>
          <p:spPr bwMode="auto">
            <a:xfrm rot="-5400000">
              <a:off x="2909" y="1168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0" name="Oval 44"/>
            <p:cNvSpPr>
              <a:spLocks noChangeArrowheads="1"/>
            </p:cNvSpPr>
            <p:nvPr/>
          </p:nvSpPr>
          <p:spPr bwMode="auto">
            <a:xfrm>
              <a:off x="3192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1" name="Oval 45"/>
            <p:cNvSpPr>
              <a:spLocks noChangeArrowheads="1"/>
            </p:cNvSpPr>
            <p:nvPr/>
          </p:nvSpPr>
          <p:spPr bwMode="auto">
            <a:xfrm rot="-5400000">
              <a:off x="1207" y="1366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2" name="Oval 46"/>
            <p:cNvSpPr>
              <a:spLocks noChangeArrowheads="1"/>
            </p:cNvSpPr>
            <p:nvPr/>
          </p:nvSpPr>
          <p:spPr bwMode="auto">
            <a:xfrm rot="-5400000">
              <a:off x="1632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3" name="Oval 47"/>
            <p:cNvSpPr>
              <a:spLocks noChangeArrowheads="1"/>
            </p:cNvSpPr>
            <p:nvPr/>
          </p:nvSpPr>
          <p:spPr bwMode="auto">
            <a:xfrm rot="-5400000">
              <a:off x="1774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4" name="Oval 48"/>
            <p:cNvSpPr>
              <a:spLocks noChangeArrowheads="1"/>
            </p:cNvSpPr>
            <p:nvPr/>
          </p:nvSpPr>
          <p:spPr bwMode="auto">
            <a:xfrm rot="-5400000">
              <a:off x="2200" y="1366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5" name="Oval 49"/>
            <p:cNvSpPr>
              <a:spLocks noChangeArrowheads="1"/>
            </p:cNvSpPr>
            <p:nvPr/>
          </p:nvSpPr>
          <p:spPr bwMode="auto">
            <a:xfrm rot="-5400000">
              <a:off x="2342" y="1366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6" name="Oval 50"/>
            <p:cNvSpPr>
              <a:spLocks noChangeArrowheads="1"/>
            </p:cNvSpPr>
            <p:nvPr/>
          </p:nvSpPr>
          <p:spPr bwMode="auto">
            <a:xfrm rot="-5400000">
              <a:off x="3334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7" name="Oval 51"/>
            <p:cNvSpPr>
              <a:spLocks noChangeArrowheads="1"/>
            </p:cNvSpPr>
            <p:nvPr/>
          </p:nvSpPr>
          <p:spPr bwMode="auto">
            <a:xfrm rot="-5400000">
              <a:off x="2626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8" name="Oval 52"/>
            <p:cNvSpPr>
              <a:spLocks noChangeArrowheads="1"/>
            </p:cNvSpPr>
            <p:nvPr/>
          </p:nvSpPr>
          <p:spPr bwMode="auto">
            <a:xfrm rot="-5400000">
              <a:off x="2909" y="1366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49" name="Oval 53"/>
            <p:cNvSpPr>
              <a:spLocks noChangeArrowheads="1"/>
            </p:cNvSpPr>
            <p:nvPr/>
          </p:nvSpPr>
          <p:spPr bwMode="auto">
            <a:xfrm>
              <a:off x="3192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0" name="Oval 54"/>
            <p:cNvSpPr>
              <a:spLocks noChangeArrowheads="1"/>
            </p:cNvSpPr>
            <p:nvPr/>
          </p:nvSpPr>
          <p:spPr bwMode="auto">
            <a:xfrm rot="-5400000">
              <a:off x="1633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1" name="Oval 55"/>
            <p:cNvSpPr>
              <a:spLocks noChangeArrowheads="1"/>
            </p:cNvSpPr>
            <p:nvPr/>
          </p:nvSpPr>
          <p:spPr bwMode="auto">
            <a:xfrm rot="-5400000">
              <a:off x="1775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2" name="Oval 56"/>
            <p:cNvSpPr>
              <a:spLocks noChangeArrowheads="1"/>
            </p:cNvSpPr>
            <p:nvPr/>
          </p:nvSpPr>
          <p:spPr bwMode="auto">
            <a:xfrm rot="-5400000">
              <a:off x="2201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3" name="Oval 57"/>
            <p:cNvSpPr>
              <a:spLocks noChangeArrowheads="1"/>
            </p:cNvSpPr>
            <p:nvPr/>
          </p:nvSpPr>
          <p:spPr bwMode="auto">
            <a:xfrm rot="-5400000">
              <a:off x="2627" y="235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4" name="Oval 58"/>
            <p:cNvSpPr>
              <a:spLocks noChangeArrowheads="1"/>
            </p:cNvSpPr>
            <p:nvPr/>
          </p:nvSpPr>
          <p:spPr bwMode="auto">
            <a:xfrm rot="-5400000">
              <a:off x="2910" y="235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5" name="Oval 59"/>
            <p:cNvSpPr>
              <a:spLocks noChangeArrowheads="1"/>
            </p:cNvSpPr>
            <p:nvPr/>
          </p:nvSpPr>
          <p:spPr bwMode="auto">
            <a:xfrm rot="-5400000">
              <a:off x="1207" y="1565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6" name="Oval 60"/>
            <p:cNvSpPr>
              <a:spLocks noChangeArrowheads="1"/>
            </p:cNvSpPr>
            <p:nvPr/>
          </p:nvSpPr>
          <p:spPr bwMode="auto">
            <a:xfrm rot="-5400000">
              <a:off x="1632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7" name="Oval 61"/>
            <p:cNvSpPr>
              <a:spLocks noChangeArrowheads="1"/>
            </p:cNvSpPr>
            <p:nvPr/>
          </p:nvSpPr>
          <p:spPr bwMode="auto">
            <a:xfrm rot="-5400000">
              <a:off x="1774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8" name="Oval 62"/>
            <p:cNvSpPr>
              <a:spLocks noChangeArrowheads="1"/>
            </p:cNvSpPr>
            <p:nvPr/>
          </p:nvSpPr>
          <p:spPr bwMode="auto">
            <a:xfrm rot="-5400000">
              <a:off x="2200" y="1565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59" name="Oval 63"/>
            <p:cNvSpPr>
              <a:spLocks noChangeArrowheads="1"/>
            </p:cNvSpPr>
            <p:nvPr/>
          </p:nvSpPr>
          <p:spPr bwMode="auto">
            <a:xfrm rot="-5400000">
              <a:off x="2342" y="1565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0" name="Oval 64"/>
            <p:cNvSpPr>
              <a:spLocks noChangeArrowheads="1"/>
            </p:cNvSpPr>
            <p:nvPr/>
          </p:nvSpPr>
          <p:spPr bwMode="auto">
            <a:xfrm rot="-5400000">
              <a:off x="3334" y="156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1" name="Oval 65"/>
            <p:cNvSpPr>
              <a:spLocks noChangeArrowheads="1"/>
            </p:cNvSpPr>
            <p:nvPr/>
          </p:nvSpPr>
          <p:spPr bwMode="auto">
            <a:xfrm rot="-5400000">
              <a:off x="2626" y="156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2" name="Oval 66"/>
            <p:cNvSpPr>
              <a:spLocks noChangeArrowheads="1"/>
            </p:cNvSpPr>
            <p:nvPr/>
          </p:nvSpPr>
          <p:spPr bwMode="auto">
            <a:xfrm rot="-5400000">
              <a:off x="2909" y="1565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3" name="Oval 67"/>
            <p:cNvSpPr>
              <a:spLocks noChangeArrowheads="1"/>
            </p:cNvSpPr>
            <p:nvPr/>
          </p:nvSpPr>
          <p:spPr bwMode="auto">
            <a:xfrm rot="-5400000">
              <a:off x="1349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4" name="Oval 68"/>
            <p:cNvSpPr>
              <a:spLocks noChangeArrowheads="1"/>
            </p:cNvSpPr>
            <p:nvPr/>
          </p:nvSpPr>
          <p:spPr bwMode="auto">
            <a:xfrm rot="-5400000">
              <a:off x="1632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5" name="Oval 69"/>
            <p:cNvSpPr>
              <a:spLocks noChangeArrowheads="1"/>
            </p:cNvSpPr>
            <p:nvPr/>
          </p:nvSpPr>
          <p:spPr bwMode="auto">
            <a:xfrm rot="-5400000">
              <a:off x="1774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6" name="Oval 70"/>
            <p:cNvSpPr>
              <a:spLocks noChangeArrowheads="1"/>
            </p:cNvSpPr>
            <p:nvPr/>
          </p:nvSpPr>
          <p:spPr bwMode="auto">
            <a:xfrm rot="-5400000">
              <a:off x="2200" y="1763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7" name="Oval 71"/>
            <p:cNvSpPr>
              <a:spLocks noChangeArrowheads="1"/>
            </p:cNvSpPr>
            <p:nvPr/>
          </p:nvSpPr>
          <p:spPr bwMode="auto">
            <a:xfrm rot="-5400000">
              <a:off x="2342" y="1763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8" name="Oval 72"/>
            <p:cNvSpPr>
              <a:spLocks noChangeArrowheads="1"/>
            </p:cNvSpPr>
            <p:nvPr/>
          </p:nvSpPr>
          <p:spPr bwMode="auto">
            <a:xfrm rot="-5400000">
              <a:off x="2626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69" name="Oval 73"/>
            <p:cNvSpPr>
              <a:spLocks noChangeArrowheads="1"/>
            </p:cNvSpPr>
            <p:nvPr/>
          </p:nvSpPr>
          <p:spPr bwMode="auto">
            <a:xfrm rot="-5400000">
              <a:off x="2909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0" name="Oval 74"/>
            <p:cNvSpPr>
              <a:spLocks noChangeArrowheads="1"/>
            </p:cNvSpPr>
            <p:nvPr/>
          </p:nvSpPr>
          <p:spPr bwMode="auto">
            <a:xfrm>
              <a:off x="3192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1" name="Oval 75"/>
            <p:cNvSpPr>
              <a:spLocks noChangeArrowheads="1"/>
            </p:cNvSpPr>
            <p:nvPr/>
          </p:nvSpPr>
          <p:spPr bwMode="auto">
            <a:xfrm rot="-5400000">
              <a:off x="1491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2" name="Oval 76"/>
            <p:cNvSpPr>
              <a:spLocks noChangeArrowheads="1"/>
            </p:cNvSpPr>
            <p:nvPr/>
          </p:nvSpPr>
          <p:spPr bwMode="auto">
            <a:xfrm rot="-5400000">
              <a:off x="1633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3" name="Oval 77"/>
            <p:cNvSpPr>
              <a:spLocks noChangeArrowheads="1"/>
            </p:cNvSpPr>
            <p:nvPr/>
          </p:nvSpPr>
          <p:spPr bwMode="auto">
            <a:xfrm rot="-5400000">
              <a:off x="1775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4" name="Oval 78"/>
            <p:cNvSpPr>
              <a:spLocks noChangeArrowheads="1"/>
            </p:cNvSpPr>
            <p:nvPr/>
          </p:nvSpPr>
          <p:spPr bwMode="auto">
            <a:xfrm rot="-5400000">
              <a:off x="2201" y="196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5" name="Oval 79"/>
            <p:cNvSpPr>
              <a:spLocks noChangeArrowheads="1"/>
            </p:cNvSpPr>
            <p:nvPr/>
          </p:nvSpPr>
          <p:spPr bwMode="auto">
            <a:xfrm rot="-5400000">
              <a:off x="2627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6" name="Oval 80"/>
            <p:cNvSpPr>
              <a:spLocks noChangeArrowheads="1"/>
            </p:cNvSpPr>
            <p:nvPr/>
          </p:nvSpPr>
          <p:spPr bwMode="auto">
            <a:xfrm rot="-5400000">
              <a:off x="2910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7" name="Oval 81"/>
            <p:cNvSpPr>
              <a:spLocks noChangeArrowheads="1"/>
            </p:cNvSpPr>
            <p:nvPr/>
          </p:nvSpPr>
          <p:spPr bwMode="auto">
            <a:xfrm rot="-5400000">
              <a:off x="3052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8" name="Oval 82"/>
            <p:cNvSpPr>
              <a:spLocks noChangeArrowheads="1"/>
            </p:cNvSpPr>
            <p:nvPr/>
          </p:nvSpPr>
          <p:spPr bwMode="auto">
            <a:xfrm rot="-5400000">
              <a:off x="149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79" name="Oval 83"/>
            <p:cNvSpPr>
              <a:spLocks noChangeArrowheads="1"/>
            </p:cNvSpPr>
            <p:nvPr/>
          </p:nvSpPr>
          <p:spPr bwMode="auto">
            <a:xfrm rot="-5400000">
              <a:off x="1632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0" name="Oval 84"/>
            <p:cNvSpPr>
              <a:spLocks noChangeArrowheads="1"/>
            </p:cNvSpPr>
            <p:nvPr/>
          </p:nvSpPr>
          <p:spPr bwMode="auto">
            <a:xfrm rot="-5400000">
              <a:off x="1774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1" name="Oval 85"/>
            <p:cNvSpPr>
              <a:spLocks noChangeArrowheads="1"/>
            </p:cNvSpPr>
            <p:nvPr/>
          </p:nvSpPr>
          <p:spPr bwMode="auto">
            <a:xfrm rot="-5400000">
              <a:off x="220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2" name="Oval 86"/>
            <p:cNvSpPr>
              <a:spLocks noChangeArrowheads="1"/>
            </p:cNvSpPr>
            <p:nvPr/>
          </p:nvSpPr>
          <p:spPr bwMode="auto">
            <a:xfrm rot="-5400000">
              <a:off x="2626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3" name="Oval 87"/>
            <p:cNvSpPr>
              <a:spLocks noChangeArrowheads="1"/>
            </p:cNvSpPr>
            <p:nvPr/>
          </p:nvSpPr>
          <p:spPr bwMode="auto">
            <a:xfrm rot="-5400000">
              <a:off x="2909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4" name="Oval 88"/>
            <p:cNvSpPr>
              <a:spLocks noChangeArrowheads="1"/>
            </p:cNvSpPr>
            <p:nvPr/>
          </p:nvSpPr>
          <p:spPr bwMode="auto">
            <a:xfrm rot="-5400000">
              <a:off x="3051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5" name="Oval 89"/>
            <p:cNvSpPr>
              <a:spLocks noChangeArrowheads="1"/>
            </p:cNvSpPr>
            <p:nvPr/>
          </p:nvSpPr>
          <p:spPr bwMode="auto">
            <a:xfrm rot="-5400000">
              <a:off x="1774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6" name="Oval 90"/>
            <p:cNvSpPr>
              <a:spLocks noChangeArrowheads="1"/>
            </p:cNvSpPr>
            <p:nvPr/>
          </p:nvSpPr>
          <p:spPr bwMode="auto">
            <a:xfrm>
              <a:off x="1915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7" name="Oval 91"/>
            <p:cNvSpPr>
              <a:spLocks noChangeArrowheads="1"/>
            </p:cNvSpPr>
            <p:nvPr/>
          </p:nvSpPr>
          <p:spPr bwMode="auto">
            <a:xfrm rot="-5400000">
              <a:off x="2200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8" name="Oval 92"/>
            <p:cNvSpPr>
              <a:spLocks noChangeArrowheads="1"/>
            </p:cNvSpPr>
            <p:nvPr/>
          </p:nvSpPr>
          <p:spPr bwMode="auto">
            <a:xfrm rot="-5400000">
              <a:off x="2626" y="2557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89" name="Oval 93"/>
            <p:cNvSpPr>
              <a:spLocks noChangeArrowheads="1"/>
            </p:cNvSpPr>
            <p:nvPr/>
          </p:nvSpPr>
          <p:spPr bwMode="auto">
            <a:xfrm rot="-5400000">
              <a:off x="2767" y="2557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0" name="Oval 94"/>
            <p:cNvSpPr>
              <a:spLocks noChangeArrowheads="1"/>
            </p:cNvSpPr>
            <p:nvPr/>
          </p:nvSpPr>
          <p:spPr bwMode="auto">
            <a:xfrm>
              <a:off x="1915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1" name="Oval 95"/>
            <p:cNvSpPr>
              <a:spLocks noChangeArrowheads="1"/>
            </p:cNvSpPr>
            <p:nvPr/>
          </p:nvSpPr>
          <p:spPr bwMode="auto">
            <a:xfrm rot="-5400000">
              <a:off x="2200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2" name="Oval 96"/>
            <p:cNvSpPr>
              <a:spLocks noChangeArrowheads="1"/>
            </p:cNvSpPr>
            <p:nvPr/>
          </p:nvSpPr>
          <p:spPr bwMode="auto">
            <a:xfrm rot="-5400000">
              <a:off x="2626" y="275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3" name="Oval 97"/>
            <p:cNvSpPr>
              <a:spLocks noChangeArrowheads="1"/>
            </p:cNvSpPr>
            <p:nvPr/>
          </p:nvSpPr>
          <p:spPr bwMode="auto">
            <a:xfrm>
              <a:off x="1915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4" name="Oval 98"/>
            <p:cNvSpPr>
              <a:spLocks noChangeArrowheads="1"/>
            </p:cNvSpPr>
            <p:nvPr/>
          </p:nvSpPr>
          <p:spPr bwMode="auto">
            <a:xfrm rot="-5400000">
              <a:off x="2200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5" name="Oval 99"/>
            <p:cNvSpPr>
              <a:spLocks noChangeArrowheads="1"/>
            </p:cNvSpPr>
            <p:nvPr/>
          </p:nvSpPr>
          <p:spPr bwMode="auto">
            <a:xfrm rot="-5400000">
              <a:off x="2484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6" name="Oval 100"/>
            <p:cNvSpPr>
              <a:spLocks noChangeArrowheads="1"/>
            </p:cNvSpPr>
            <p:nvPr/>
          </p:nvSpPr>
          <p:spPr bwMode="auto">
            <a:xfrm rot="-5400000">
              <a:off x="2057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7" name="Oval 101"/>
            <p:cNvSpPr>
              <a:spLocks noChangeArrowheads="1"/>
            </p:cNvSpPr>
            <p:nvPr/>
          </p:nvSpPr>
          <p:spPr bwMode="auto">
            <a:xfrm rot="-5400000">
              <a:off x="2342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8" name="Oval 102"/>
            <p:cNvSpPr>
              <a:spLocks noChangeArrowheads="1"/>
            </p:cNvSpPr>
            <p:nvPr/>
          </p:nvSpPr>
          <p:spPr bwMode="auto">
            <a:xfrm rot="-5400000">
              <a:off x="2484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4999" name="Oval 103"/>
            <p:cNvSpPr>
              <a:spLocks noChangeArrowheads="1"/>
            </p:cNvSpPr>
            <p:nvPr/>
          </p:nvSpPr>
          <p:spPr bwMode="auto">
            <a:xfrm rot="-5400000">
              <a:off x="2057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0" name="Oval 104"/>
            <p:cNvSpPr>
              <a:spLocks noChangeArrowheads="1"/>
            </p:cNvSpPr>
            <p:nvPr/>
          </p:nvSpPr>
          <p:spPr bwMode="auto">
            <a:xfrm rot="-5400000">
              <a:off x="2342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1" name="Oval 105"/>
            <p:cNvSpPr>
              <a:spLocks noChangeArrowheads="1"/>
            </p:cNvSpPr>
            <p:nvPr/>
          </p:nvSpPr>
          <p:spPr bwMode="auto">
            <a:xfrm rot="-5400000">
              <a:off x="782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2" name="Oval 106"/>
            <p:cNvSpPr>
              <a:spLocks noChangeArrowheads="1"/>
            </p:cNvSpPr>
            <p:nvPr/>
          </p:nvSpPr>
          <p:spPr bwMode="auto">
            <a:xfrm rot="-5400000">
              <a:off x="923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3" name="Oval 107"/>
            <p:cNvSpPr>
              <a:spLocks noChangeArrowheads="1"/>
            </p:cNvSpPr>
            <p:nvPr/>
          </p:nvSpPr>
          <p:spPr bwMode="auto">
            <a:xfrm rot="-5400000">
              <a:off x="1065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4" name="Oval 108"/>
            <p:cNvSpPr>
              <a:spLocks noChangeArrowheads="1"/>
            </p:cNvSpPr>
            <p:nvPr/>
          </p:nvSpPr>
          <p:spPr bwMode="auto">
            <a:xfrm rot="-5400000">
              <a:off x="1207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5" name="Oval 109"/>
            <p:cNvSpPr>
              <a:spLocks noChangeArrowheads="1"/>
            </p:cNvSpPr>
            <p:nvPr/>
          </p:nvSpPr>
          <p:spPr bwMode="auto">
            <a:xfrm rot="-5400000">
              <a:off x="1349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6" name="Oval 110"/>
            <p:cNvSpPr>
              <a:spLocks noChangeArrowheads="1"/>
            </p:cNvSpPr>
            <p:nvPr/>
          </p:nvSpPr>
          <p:spPr bwMode="auto">
            <a:xfrm rot="-5400000">
              <a:off x="1632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7" name="Oval 111"/>
            <p:cNvSpPr>
              <a:spLocks noChangeArrowheads="1"/>
            </p:cNvSpPr>
            <p:nvPr/>
          </p:nvSpPr>
          <p:spPr bwMode="auto">
            <a:xfrm rot="-5400000">
              <a:off x="1774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8" name="Oval 112"/>
            <p:cNvSpPr>
              <a:spLocks noChangeArrowheads="1"/>
            </p:cNvSpPr>
            <p:nvPr/>
          </p:nvSpPr>
          <p:spPr bwMode="auto">
            <a:xfrm>
              <a:off x="1915" y="57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09" name="Oval 113"/>
            <p:cNvSpPr>
              <a:spLocks noChangeArrowheads="1"/>
            </p:cNvSpPr>
            <p:nvPr/>
          </p:nvSpPr>
          <p:spPr bwMode="auto">
            <a:xfrm rot="-5400000">
              <a:off x="2200" y="57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0" name="Oval 114"/>
            <p:cNvSpPr>
              <a:spLocks noChangeArrowheads="1"/>
            </p:cNvSpPr>
            <p:nvPr/>
          </p:nvSpPr>
          <p:spPr bwMode="auto">
            <a:xfrm rot="-5400000">
              <a:off x="2484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1" name="Oval 115"/>
            <p:cNvSpPr>
              <a:spLocks noChangeArrowheads="1"/>
            </p:cNvSpPr>
            <p:nvPr/>
          </p:nvSpPr>
          <p:spPr bwMode="auto">
            <a:xfrm rot="-5400000">
              <a:off x="3476" y="572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2" name="Oval 116"/>
            <p:cNvSpPr>
              <a:spLocks noChangeArrowheads="1"/>
            </p:cNvSpPr>
            <p:nvPr/>
          </p:nvSpPr>
          <p:spPr bwMode="auto">
            <a:xfrm rot="-5400000">
              <a:off x="3334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3" name="Oval 117"/>
            <p:cNvSpPr>
              <a:spLocks noChangeArrowheads="1"/>
            </p:cNvSpPr>
            <p:nvPr/>
          </p:nvSpPr>
          <p:spPr bwMode="auto">
            <a:xfrm rot="-5400000">
              <a:off x="2626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4" name="Oval 118"/>
            <p:cNvSpPr>
              <a:spLocks noChangeArrowheads="1"/>
            </p:cNvSpPr>
            <p:nvPr/>
          </p:nvSpPr>
          <p:spPr bwMode="auto">
            <a:xfrm rot="-5400000">
              <a:off x="2767" y="572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5" name="Oval 119"/>
            <p:cNvSpPr>
              <a:spLocks noChangeArrowheads="1"/>
            </p:cNvSpPr>
            <p:nvPr/>
          </p:nvSpPr>
          <p:spPr bwMode="auto">
            <a:xfrm rot="-5400000">
              <a:off x="2909" y="572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6" name="Oval 120"/>
            <p:cNvSpPr>
              <a:spLocks noChangeArrowheads="1"/>
            </p:cNvSpPr>
            <p:nvPr/>
          </p:nvSpPr>
          <p:spPr bwMode="auto">
            <a:xfrm rot="-5400000">
              <a:off x="3051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7" name="Oval 121"/>
            <p:cNvSpPr>
              <a:spLocks noChangeArrowheads="1"/>
            </p:cNvSpPr>
            <p:nvPr/>
          </p:nvSpPr>
          <p:spPr bwMode="auto">
            <a:xfrm>
              <a:off x="3192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8" name="Oval 122"/>
            <p:cNvSpPr>
              <a:spLocks noChangeArrowheads="1"/>
            </p:cNvSpPr>
            <p:nvPr/>
          </p:nvSpPr>
          <p:spPr bwMode="auto">
            <a:xfrm>
              <a:off x="3760" y="572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19" name="Oval 123"/>
            <p:cNvSpPr>
              <a:spLocks noChangeArrowheads="1"/>
            </p:cNvSpPr>
            <p:nvPr/>
          </p:nvSpPr>
          <p:spPr bwMode="auto">
            <a:xfrm rot="-5400000">
              <a:off x="782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0" name="Oval 124"/>
            <p:cNvSpPr>
              <a:spLocks noChangeArrowheads="1"/>
            </p:cNvSpPr>
            <p:nvPr/>
          </p:nvSpPr>
          <p:spPr bwMode="auto">
            <a:xfrm rot="-5400000">
              <a:off x="923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1" name="Oval 125"/>
            <p:cNvSpPr>
              <a:spLocks noChangeArrowheads="1"/>
            </p:cNvSpPr>
            <p:nvPr/>
          </p:nvSpPr>
          <p:spPr bwMode="auto">
            <a:xfrm rot="-5400000">
              <a:off x="1065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2" name="Oval 126"/>
            <p:cNvSpPr>
              <a:spLocks noChangeArrowheads="1"/>
            </p:cNvSpPr>
            <p:nvPr/>
          </p:nvSpPr>
          <p:spPr bwMode="auto">
            <a:xfrm rot="-5400000">
              <a:off x="1207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3" name="Oval 127"/>
            <p:cNvSpPr>
              <a:spLocks noChangeArrowheads="1"/>
            </p:cNvSpPr>
            <p:nvPr/>
          </p:nvSpPr>
          <p:spPr bwMode="auto">
            <a:xfrm rot="-5400000">
              <a:off x="2057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4" name="Oval 128"/>
            <p:cNvSpPr>
              <a:spLocks noChangeArrowheads="1"/>
            </p:cNvSpPr>
            <p:nvPr/>
          </p:nvSpPr>
          <p:spPr bwMode="auto">
            <a:xfrm rot="-5400000">
              <a:off x="1349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5" name="Oval 129"/>
            <p:cNvSpPr>
              <a:spLocks noChangeArrowheads="1"/>
            </p:cNvSpPr>
            <p:nvPr/>
          </p:nvSpPr>
          <p:spPr bwMode="auto">
            <a:xfrm rot="-5400000">
              <a:off x="1490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6" name="Oval 130"/>
            <p:cNvSpPr>
              <a:spLocks noChangeArrowheads="1"/>
            </p:cNvSpPr>
            <p:nvPr/>
          </p:nvSpPr>
          <p:spPr bwMode="auto">
            <a:xfrm rot="-5400000">
              <a:off x="163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7" name="Oval 131"/>
            <p:cNvSpPr>
              <a:spLocks noChangeArrowheads="1"/>
            </p:cNvSpPr>
            <p:nvPr/>
          </p:nvSpPr>
          <p:spPr bwMode="auto">
            <a:xfrm rot="-5400000">
              <a:off x="1774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8" name="Oval 132"/>
            <p:cNvSpPr>
              <a:spLocks noChangeArrowheads="1"/>
            </p:cNvSpPr>
            <p:nvPr/>
          </p:nvSpPr>
          <p:spPr bwMode="auto">
            <a:xfrm>
              <a:off x="1915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29" name="Oval 133"/>
            <p:cNvSpPr>
              <a:spLocks noChangeArrowheads="1"/>
            </p:cNvSpPr>
            <p:nvPr/>
          </p:nvSpPr>
          <p:spPr bwMode="auto">
            <a:xfrm rot="-5400000">
              <a:off x="2200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0" name="Oval 134"/>
            <p:cNvSpPr>
              <a:spLocks noChangeArrowheads="1"/>
            </p:cNvSpPr>
            <p:nvPr/>
          </p:nvSpPr>
          <p:spPr bwMode="auto">
            <a:xfrm rot="-5400000">
              <a:off x="2342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1" name="Oval 135"/>
            <p:cNvSpPr>
              <a:spLocks noChangeArrowheads="1"/>
            </p:cNvSpPr>
            <p:nvPr/>
          </p:nvSpPr>
          <p:spPr bwMode="auto">
            <a:xfrm rot="-5400000">
              <a:off x="2484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2" name="Oval 136"/>
            <p:cNvSpPr>
              <a:spLocks noChangeArrowheads="1"/>
            </p:cNvSpPr>
            <p:nvPr/>
          </p:nvSpPr>
          <p:spPr bwMode="auto">
            <a:xfrm rot="-5400000">
              <a:off x="3618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3" name="Oval 137"/>
            <p:cNvSpPr>
              <a:spLocks noChangeArrowheads="1"/>
            </p:cNvSpPr>
            <p:nvPr/>
          </p:nvSpPr>
          <p:spPr bwMode="auto">
            <a:xfrm rot="-5400000">
              <a:off x="3476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4" name="Oval 138"/>
            <p:cNvSpPr>
              <a:spLocks noChangeArrowheads="1"/>
            </p:cNvSpPr>
            <p:nvPr/>
          </p:nvSpPr>
          <p:spPr bwMode="auto">
            <a:xfrm rot="-5400000">
              <a:off x="3334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5" name="Oval 139"/>
            <p:cNvSpPr>
              <a:spLocks noChangeArrowheads="1"/>
            </p:cNvSpPr>
            <p:nvPr/>
          </p:nvSpPr>
          <p:spPr bwMode="auto">
            <a:xfrm rot="-5400000">
              <a:off x="2626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6" name="Oval 140"/>
            <p:cNvSpPr>
              <a:spLocks noChangeArrowheads="1"/>
            </p:cNvSpPr>
            <p:nvPr/>
          </p:nvSpPr>
          <p:spPr bwMode="auto">
            <a:xfrm rot="-5400000">
              <a:off x="2767" y="374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7" name="Oval 141"/>
            <p:cNvSpPr>
              <a:spLocks noChangeArrowheads="1"/>
            </p:cNvSpPr>
            <p:nvPr/>
          </p:nvSpPr>
          <p:spPr bwMode="auto">
            <a:xfrm rot="-5400000">
              <a:off x="2909" y="374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8" name="Oval 142"/>
            <p:cNvSpPr>
              <a:spLocks noChangeArrowheads="1"/>
            </p:cNvSpPr>
            <p:nvPr/>
          </p:nvSpPr>
          <p:spPr bwMode="auto">
            <a:xfrm rot="-5400000">
              <a:off x="3051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39" name="Oval 143"/>
            <p:cNvSpPr>
              <a:spLocks noChangeArrowheads="1"/>
            </p:cNvSpPr>
            <p:nvPr/>
          </p:nvSpPr>
          <p:spPr bwMode="auto">
            <a:xfrm>
              <a:off x="3192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40" name="Oval 144"/>
            <p:cNvSpPr>
              <a:spLocks noChangeArrowheads="1"/>
            </p:cNvSpPr>
            <p:nvPr/>
          </p:nvSpPr>
          <p:spPr bwMode="auto">
            <a:xfrm>
              <a:off x="3760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41" name="Oval 145"/>
            <p:cNvSpPr>
              <a:spLocks noChangeArrowheads="1"/>
            </p:cNvSpPr>
            <p:nvPr/>
          </p:nvSpPr>
          <p:spPr bwMode="auto">
            <a:xfrm rot="-5400000">
              <a:off x="2057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42" name="Oval 146"/>
            <p:cNvSpPr>
              <a:spLocks noChangeArrowheads="1"/>
            </p:cNvSpPr>
            <p:nvPr/>
          </p:nvSpPr>
          <p:spPr bwMode="auto">
            <a:xfrm rot="-5400000">
              <a:off x="2200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043" name="Line 147"/>
            <p:cNvSpPr>
              <a:spLocks noChangeShapeType="1"/>
            </p:cNvSpPr>
            <p:nvPr/>
          </p:nvSpPr>
          <p:spPr bwMode="auto">
            <a:xfrm>
              <a:off x="81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4" name="Line 148"/>
            <p:cNvSpPr>
              <a:spLocks noChangeShapeType="1"/>
            </p:cNvSpPr>
            <p:nvPr/>
          </p:nvSpPr>
          <p:spPr bwMode="auto">
            <a:xfrm>
              <a:off x="952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5" name="Line 149"/>
            <p:cNvSpPr>
              <a:spLocks noChangeShapeType="1"/>
            </p:cNvSpPr>
            <p:nvPr/>
          </p:nvSpPr>
          <p:spPr bwMode="auto">
            <a:xfrm>
              <a:off x="109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6" name="Line 150"/>
            <p:cNvSpPr>
              <a:spLocks noChangeShapeType="1"/>
            </p:cNvSpPr>
            <p:nvPr/>
          </p:nvSpPr>
          <p:spPr bwMode="auto">
            <a:xfrm>
              <a:off x="123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7" name="Line 151"/>
            <p:cNvSpPr>
              <a:spLocks noChangeShapeType="1"/>
            </p:cNvSpPr>
            <p:nvPr/>
          </p:nvSpPr>
          <p:spPr bwMode="auto">
            <a:xfrm>
              <a:off x="137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8" name="Line 152"/>
            <p:cNvSpPr>
              <a:spLocks noChangeShapeType="1"/>
            </p:cNvSpPr>
            <p:nvPr/>
          </p:nvSpPr>
          <p:spPr bwMode="auto">
            <a:xfrm>
              <a:off x="1547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49" name="Line 153"/>
            <p:cNvSpPr>
              <a:spLocks noChangeShapeType="1"/>
            </p:cNvSpPr>
            <p:nvPr/>
          </p:nvSpPr>
          <p:spPr bwMode="auto">
            <a:xfrm flipH="1">
              <a:off x="1973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0" name="Line 154"/>
            <p:cNvSpPr>
              <a:spLocks noChangeShapeType="1"/>
            </p:cNvSpPr>
            <p:nvPr/>
          </p:nvSpPr>
          <p:spPr bwMode="auto">
            <a:xfrm>
              <a:off x="166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1" name="Line 155"/>
            <p:cNvSpPr>
              <a:spLocks noChangeShapeType="1"/>
            </p:cNvSpPr>
            <p:nvPr/>
          </p:nvSpPr>
          <p:spPr bwMode="auto">
            <a:xfrm>
              <a:off x="180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2" name="Line 156"/>
            <p:cNvSpPr>
              <a:spLocks noChangeShapeType="1"/>
            </p:cNvSpPr>
            <p:nvPr/>
          </p:nvSpPr>
          <p:spPr bwMode="auto">
            <a:xfrm>
              <a:off x="194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3" name="Line 157"/>
            <p:cNvSpPr>
              <a:spLocks noChangeShapeType="1"/>
            </p:cNvSpPr>
            <p:nvPr/>
          </p:nvSpPr>
          <p:spPr bwMode="auto">
            <a:xfrm>
              <a:off x="223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4" name="Line 158"/>
            <p:cNvSpPr>
              <a:spLocks noChangeShapeType="1"/>
            </p:cNvSpPr>
            <p:nvPr/>
          </p:nvSpPr>
          <p:spPr bwMode="auto">
            <a:xfrm>
              <a:off x="2400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5" name="Line 159"/>
            <p:cNvSpPr>
              <a:spLocks noChangeShapeType="1"/>
            </p:cNvSpPr>
            <p:nvPr/>
          </p:nvSpPr>
          <p:spPr bwMode="auto">
            <a:xfrm>
              <a:off x="251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6" name="Line 160"/>
            <p:cNvSpPr>
              <a:spLocks noChangeShapeType="1"/>
            </p:cNvSpPr>
            <p:nvPr/>
          </p:nvSpPr>
          <p:spPr bwMode="auto">
            <a:xfrm>
              <a:off x="265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7" name="Line 161"/>
            <p:cNvSpPr>
              <a:spLocks noChangeShapeType="1"/>
            </p:cNvSpPr>
            <p:nvPr/>
          </p:nvSpPr>
          <p:spPr bwMode="auto">
            <a:xfrm>
              <a:off x="279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8" name="Line 162"/>
            <p:cNvSpPr>
              <a:spLocks noChangeShapeType="1"/>
            </p:cNvSpPr>
            <p:nvPr/>
          </p:nvSpPr>
          <p:spPr bwMode="auto">
            <a:xfrm>
              <a:off x="2939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59" name="Line 163"/>
            <p:cNvSpPr>
              <a:spLocks noChangeShapeType="1"/>
            </p:cNvSpPr>
            <p:nvPr/>
          </p:nvSpPr>
          <p:spPr bwMode="auto">
            <a:xfrm>
              <a:off x="308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0" name="Line 164"/>
            <p:cNvSpPr>
              <a:spLocks noChangeShapeType="1"/>
            </p:cNvSpPr>
            <p:nvPr/>
          </p:nvSpPr>
          <p:spPr bwMode="auto">
            <a:xfrm>
              <a:off x="322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1" name="Line 165"/>
            <p:cNvSpPr>
              <a:spLocks noChangeShapeType="1"/>
            </p:cNvSpPr>
            <p:nvPr/>
          </p:nvSpPr>
          <p:spPr bwMode="auto">
            <a:xfrm>
              <a:off x="3365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2" name="Line 166"/>
            <p:cNvSpPr>
              <a:spLocks noChangeShapeType="1"/>
            </p:cNvSpPr>
            <p:nvPr/>
          </p:nvSpPr>
          <p:spPr bwMode="auto">
            <a:xfrm>
              <a:off x="350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3" name="Line 167"/>
            <p:cNvSpPr>
              <a:spLocks noChangeShapeType="1"/>
            </p:cNvSpPr>
            <p:nvPr/>
          </p:nvSpPr>
          <p:spPr bwMode="auto">
            <a:xfrm>
              <a:off x="379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4" name="Line 168"/>
            <p:cNvSpPr>
              <a:spLocks noChangeShapeType="1"/>
            </p:cNvSpPr>
            <p:nvPr/>
          </p:nvSpPr>
          <p:spPr bwMode="auto">
            <a:xfrm>
              <a:off x="123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5" name="Line 169"/>
            <p:cNvSpPr>
              <a:spLocks noChangeShapeType="1"/>
            </p:cNvSpPr>
            <p:nvPr/>
          </p:nvSpPr>
          <p:spPr bwMode="auto">
            <a:xfrm>
              <a:off x="1376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6" name="Line 170"/>
            <p:cNvSpPr>
              <a:spLocks noChangeShapeType="1"/>
            </p:cNvSpPr>
            <p:nvPr/>
          </p:nvSpPr>
          <p:spPr bwMode="auto">
            <a:xfrm>
              <a:off x="166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7" name="Line 171"/>
            <p:cNvSpPr>
              <a:spLocks noChangeShapeType="1"/>
            </p:cNvSpPr>
            <p:nvPr/>
          </p:nvSpPr>
          <p:spPr bwMode="auto">
            <a:xfrm>
              <a:off x="180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8" name="Line 172"/>
            <p:cNvSpPr>
              <a:spLocks noChangeShapeType="1"/>
            </p:cNvSpPr>
            <p:nvPr/>
          </p:nvSpPr>
          <p:spPr bwMode="auto">
            <a:xfrm>
              <a:off x="1971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69" name="Line 173"/>
            <p:cNvSpPr>
              <a:spLocks noChangeShapeType="1"/>
            </p:cNvSpPr>
            <p:nvPr/>
          </p:nvSpPr>
          <p:spPr bwMode="auto">
            <a:xfrm>
              <a:off x="222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0" name="Line 174"/>
            <p:cNvSpPr>
              <a:spLocks noChangeShapeType="1"/>
            </p:cNvSpPr>
            <p:nvPr/>
          </p:nvSpPr>
          <p:spPr bwMode="auto">
            <a:xfrm>
              <a:off x="251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1" name="Line 175"/>
            <p:cNvSpPr>
              <a:spLocks noChangeShapeType="1"/>
            </p:cNvSpPr>
            <p:nvPr/>
          </p:nvSpPr>
          <p:spPr bwMode="auto">
            <a:xfrm>
              <a:off x="265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2" name="Line 176"/>
            <p:cNvSpPr>
              <a:spLocks noChangeShapeType="1"/>
            </p:cNvSpPr>
            <p:nvPr/>
          </p:nvSpPr>
          <p:spPr bwMode="auto">
            <a:xfrm>
              <a:off x="2824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3" name="Line 177"/>
            <p:cNvSpPr>
              <a:spLocks noChangeShapeType="1"/>
            </p:cNvSpPr>
            <p:nvPr/>
          </p:nvSpPr>
          <p:spPr bwMode="auto">
            <a:xfrm>
              <a:off x="2938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4" name="Line 178"/>
            <p:cNvSpPr>
              <a:spLocks noChangeShapeType="1"/>
            </p:cNvSpPr>
            <p:nvPr/>
          </p:nvSpPr>
          <p:spPr bwMode="auto">
            <a:xfrm>
              <a:off x="308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5" name="Line 179"/>
            <p:cNvSpPr>
              <a:spLocks noChangeShapeType="1"/>
            </p:cNvSpPr>
            <p:nvPr/>
          </p:nvSpPr>
          <p:spPr bwMode="auto">
            <a:xfrm>
              <a:off x="322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6" name="Line 180"/>
            <p:cNvSpPr>
              <a:spLocks noChangeShapeType="1"/>
            </p:cNvSpPr>
            <p:nvPr/>
          </p:nvSpPr>
          <p:spPr bwMode="auto">
            <a:xfrm>
              <a:off x="336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7" name="Line 181"/>
            <p:cNvSpPr>
              <a:spLocks noChangeShapeType="1"/>
            </p:cNvSpPr>
            <p:nvPr/>
          </p:nvSpPr>
          <p:spPr bwMode="auto">
            <a:xfrm>
              <a:off x="3505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8" name="Line 182"/>
            <p:cNvSpPr>
              <a:spLocks noChangeShapeType="1"/>
            </p:cNvSpPr>
            <p:nvPr/>
          </p:nvSpPr>
          <p:spPr bwMode="auto">
            <a:xfrm>
              <a:off x="378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79" name="Line 183"/>
            <p:cNvSpPr>
              <a:spLocks noChangeShapeType="1"/>
            </p:cNvSpPr>
            <p:nvPr/>
          </p:nvSpPr>
          <p:spPr bwMode="auto">
            <a:xfrm>
              <a:off x="980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0" name="Line 184"/>
            <p:cNvSpPr>
              <a:spLocks noChangeShapeType="1"/>
            </p:cNvSpPr>
            <p:nvPr/>
          </p:nvSpPr>
          <p:spPr bwMode="auto">
            <a:xfrm>
              <a:off x="109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1" name="Line 185"/>
            <p:cNvSpPr>
              <a:spLocks noChangeShapeType="1"/>
            </p:cNvSpPr>
            <p:nvPr/>
          </p:nvSpPr>
          <p:spPr bwMode="auto">
            <a:xfrm>
              <a:off x="336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2" name="Line 186"/>
            <p:cNvSpPr>
              <a:spLocks noChangeShapeType="1"/>
            </p:cNvSpPr>
            <p:nvPr/>
          </p:nvSpPr>
          <p:spPr bwMode="auto">
            <a:xfrm>
              <a:off x="350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3" name="Line 187"/>
            <p:cNvSpPr>
              <a:spLocks noChangeShapeType="1"/>
            </p:cNvSpPr>
            <p:nvPr/>
          </p:nvSpPr>
          <p:spPr bwMode="auto">
            <a:xfrm>
              <a:off x="980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4" name="Line 188"/>
            <p:cNvSpPr>
              <a:spLocks noChangeShapeType="1"/>
            </p:cNvSpPr>
            <p:nvPr/>
          </p:nvSpPr>
          <p:spPr bwMode="auto">
            <a:xfrm>
              <a:off x="109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5" name="Line 189"/>
            <p:cNvSpPr>
              <a:spLocks noChangeShapeType="1"/>
            </p:cNvSpPr>
            <p:nvPr/>
          </p:nvSpPr>
          <p:spPr bwMode="auto">
            <a:xfrm>
              <a:off x="123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6" name="Line 190"/>
            <p:cNvSpPr>
              <a:spLocks noChangeShapeType="1"/>
            </p:cNvSpPr>
            <p:nvPr/>
          </p:nvSpPr>
          <p:spPr bwMode="auto">
            <a:xfrm>
              <a:off x="137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7" name="Line 191"/>
            <p:cNvSpPr>
              <a:spLocks noChangeShapeType="1"/>
            </p:cNvSpPr>
            <p:nvPr/>
          </p:nvSpPr>
          <p:spPr bwMode="auto">
            <a:xfrm>
              <a:off x="1661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8" name="Line 192"/>
            <p:cNvSpPr>
              <a:spLocks noChangeShapeType="1"/>
            </p:cNvSpPr>
            <p:nvPr/>
          </p:nvSpPr>
          <p:spPr bwMode="auto">
            <a:xfrm>
              <a:off x="180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89" name="Line 193"/>
            <p:cNvSpPr>
              <a:spLocks noChangeShapeType="1"/>
            </p:cNvSpPr>
            <p:nvPr/>
          </p:nvSpPr>
          <p:spPr bwMode="auto">
            <a:xfrm>
              <a:off x="208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0" name="Line 194"/>
            <p:cNvSpPr>
              <a:spLocks noChangeShapeType="1"/>
            </p:cNvSpPr>
            <p:nvPr/>
          </p:nvSpPr>
          <p:spPr bwMode="auto">
            <a:xfrm>
              <a:off x="2230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1" name="Line 195"/>
            <p:cNvSpPr>
              <a:spLocks noChangeShapeType="1"/>
            </p:cNvSpPr>
            <p:nvPr/>
          </p:nvSpPr>
          <p:spPr bwMode="auto">
            <a:xfrm>
              <a:off x="251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2" name="Line 196"/>
            <p:cNvSpPr>
              <a:spLocks noChangeShapeType="1"/>
            </p:cNvSpPr>
            <p:nvPr/>
          </p:nvSpPr>
          <p:spPr bwMode="auto">
            <a:xfrm>
              <a:off x="265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3" name="Line 197"/>
            <p:cNvSpPr>
              <a:spLocks noChangeShapeType="1"/>
            </p:cNvSpPr>
            <p:nvPr/>
          </p:nvSpPr>
          <p:spPr bwMode="auto">
            <a:xfrm>
              <a:off x="2939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4" name="Line 198"/>
            <p:cNvSpPr>
              <a:spLocks noChangeShapeType="1"/>
            </p:cNvSpPr>
            <p:nvPr/>
          </p:nvSpPr>
          <p:spPr bwMode="auto">
            <a:xfrm>
              <a:off x="3109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5" name="Line 199"/>
            <p:cNvSpPr>
              <a:spLocks noChangeShapeType="1"/>
            </p:cNvSpPr>
            <p:nvPr/>
          </p:nvSpPr>
          <p:spPr bwMode="auto">
            <a:xfrm>
              <a:off x="322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6" name="Line 200"/>
            <p:cNvSpPr>
              <a:spLocks noChangeShapeType="1"/>
            </p:cNvSpPr>
            <p:nvPr/>
          </p:nvSpPr>
          <p:spPr bwMode="auto">
            <a:xfrm>
              <a:off x="2938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7" name="Line 201"/>
            <p:cNvSpPr>
              <a:spLocks noChangeShapeType="1"/>
            </p:cNvSpPr>
            <p:nvPr/>
          </p:nvSpPr>
          <p:spPr bwMode="auto">
            <a:xfrm>
              <a:off x="3222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8" name="Line 202"/>
            <p:cNvSpPr>
              <a:spLocks noChangeShapeType="1"/>
            </p:cNvSpPr>
            <p:nvPr/>
          </p:nvSpPr>
          <p:spPr bwMode="auto">
            <a:xfrm>
              <a:off x="336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099" name="Line 203"/>
            <p:cNvSpPr>
              <a:spLocks noChangeShapeType="1"/>
            </p:cNvSpPr>
            <p:nvPr/>
          </p:nvSpPr>
          <p:spPr bwMode="auto">
            <a:xfrm>
              <a:off x="1803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0" name="Line 204"/>
            <p:cNvSpPr>
              <a:spLocks noChangeShapeType="1"/>
            </p:cNvSpPr>
            <p:nvPr/>
          </p:nvSpPr>
          <p:spPr bwMode="auto">
            <a:xfrm>
              <a:off x="2087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1" name="Line 205"/>
            <p:cNvSpPr>
              <a:spLocks noChangeShapeType="1"/>
            </p:cNvSpPr>
            <p:nvPr/>
          </p:nvSpPr>
          <p:spPr bwMode="auto">
            <a:xfrm>
              <a:off x="2259" y="105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2" name="Line 206"/>
            <p:cNvSpPr>
              <a:spLocks noChangeShapeType="1"/>
            </p:cNvSpPr>
            <p:nvPr/>
          </p:nvSpPr>
          <p:spPr bwMode="auto">
            <a:xfrm>
              <a:off x="251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3" name="Line 207"/>
            <p:cNvSpPr>
              <a:spLocks noChangeShapeType="1"/>
            </p:cNvSpPr>
            <p:nvPr/>
          </p:nvSpPr>
          <p:spPr bwMode="auto">
            <a:xfrm>
              <a:off x="2656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4" name="Line 208"/>
            <p:cNvSpPr>
              <a:spLocks noChangeShapeType="1"/>
            </p:cNvSpPr>
            <p:nvPr/>
          </p:nvSpPr>
          <p:spPr bwMode="auto">
            <a:xfrm>
              <a:off x="2940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5" name="Line 209"/>
            <p:cNvSpPr>
              <a:spLocks noChangeShapeType="1"/>
            </p:cNvSpPr>
            <p:nvPr/>
          </p:nvSpPr>
          <p:spPr bwMode="auto">
            <a:xfrm>
              <a:off x="3224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6" name="Line 210"/>
            <p:cNvSpPr>
              <a:spLocks noChangeShapeType="1"/>
            </p:cNvSpPr>
            <p:nvPr/>
          </p:nvSpPr>
          <p:spPr bwMode="auto">
            <a:xfrm>
              <a:off x="336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7" name="Line 211"/>
            <p:cNvSpPr>
              <a:spLocks noChangeShapeType="1"/>
            </p:cNvSpPr>
            <p:nvPr/>
          </p:nvSpPr>
          <p:spPr bwMode="auto">
            <a:xfrm>
              <a:off x="237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8" name="Line 212"/>
            <p:cNvSpPr>
              <a:spLocks noChangeShapeType="1"/>
            </p:cNvSpPr>
            <p:nvPr/>
          </p:nvSpPr>
          <p:spPr bwMode="auto">
            <a:xfrm>
              <a:off x="2541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09" name="Line 213"/>
            <p:cNvSpPr>
              <a:spLocks noChangeShapeType="1"/>
            </p:cNvSpPr>
            <p:nvPr/>
          </p:nvSpPr>
          <p:spPr bwMode="auto">
            <a:xfrm>
              <a:off x="2655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0" name="Line 214"/>
            <p:cNvSpPr>
              <a:spLocks noChangeShapeType="1"/>
            </p:cNvSpPr>
            <p:nvPr/>
          </p:nvSpPr>
          <p:spPr bwMode="auto">
            <a:xfrm>
              <a:off x="166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1" name="Line 215"/>
            <p:cNvSpPr>
              <a:spLocks noChangeShapeType="1"/>
            </p:cNvSpPr>
            <p:nvPr/>
          </p:nvSpPr>
          <p:spPr bwMode="auto">
            <a:xfrm>
              <a:off x="180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2" name="Line 216"/>
            <p:cNvSpPr>
              <a:spLocks noChangeShapeType="1"/>
            </p:cNvSpPr>
            <p:nvPr/>
          </p:nvSpPr>
          <p:spPr bwMode="auto">
            <a:xfrm>
              <a:off x="2114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3" name="Line 217"/>
            <p:cNvSpPr>
              <a:spLocks noChangeShapeType="1"/>
            </p:cNvSpPr>
            <p:nvPr/>
          </p:nvSpPr>
          <p:spPr bwMode="auto">
            <a:xfrm>
              <a:off x="1237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4" name="Line 218"/>
            <p:cNvSpPr>
              <a:spLocks noChangeShapeType="1"/>
            </p:cNvSpPr>
            <p:nvPr/>
          </p:nvSpPr>
          <p:spPr bwMode="auto">
            <a:xfrm>
              <a:off x="1378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5" name="Line 219"/>
            <p:cNvSpPr>
              <a:spLocks noChangeShapeType="1"/>
            </p:cNvSpPr>
            <p:nvPr/>
          </p:nvSpPr>
          <p:spPr bwMode="auto">
            <a:xfrm>
              <a:off x="1662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6" name="Line 220"/>
            <p:cNvSpPr>
              <a:spLocks noChangeShapeType="1"/>
            </p:cNvSpPr>
            <p:nvPr/>
          </p:nvSpPr>
          <p:spPr bwMode="auto">
            <a:xfrm flipH="1">
              <a:off x="1265" y="125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7" name="Line 221"/>
            <p:cNvSpPr>
              <a:spLocks noChangeShapeType="1"/>
            </p:cNvSpPr>
            <p:nvPr/>
          </p:nvSpPr>
          <p:spPr bwMode="auto">
            <a:xfrm>
              <a:off x="1236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8" name="Line 222"/>
            <p:cNvSpPr>
              <a:spLocks noChangeShapeType="1"/>
            </p:cNvSpPr>
            <p:nvPr/>
          </p:nvSpPr>
          <p:spPr bwMode="auto">
            <a:xfrm>
              <a:off x="2653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19" name="Line 223"/>
            <p:cNvSpPr>
              <a:spLocks noChangeShapeType="1"/>
            </p:cNvSpPr>
            <p:nvPr/>
          </p:nvSpPr>
          <p:spPr bwMode="auto">
            <a:xfrm>
              <a:off x="2939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0" name="Line 224"/>
            <p:cNvSpPr>
              <a:spLocks noChangeShapeType="1"/>
            </p:cNvSpPr>
            <p:nvPr/>
          </p:nvSpPr>
          <p:spPr bwMode="auto">
            <a:xfrm>
              <a:off x="3250" y="145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1" name="Line 225"/>
            <p:cNvSpPr>
              <a:spLocks noChangeShapeType="1"/>
            </p:cNvSpPr>
            <p:nvPr/>
          </p:nvSpPr>
          <p:spPr bwMode="auto">
            <a:xfrm>
              <a:off x="3364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2" name="Line 226"/>
            <p:cNvSpPr>
              <a:spLocks noChangeShapeType="1"/>
            </p:cNvSpPr>
            <p:nvPr/>
          </p:nvSpPr>
          <p:spPr bwMode="auto">
            <a:xfrm>
              <a:off x="2231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3" name="Line 227"/>
            <p:cNvSpPr>
              <a:spLocks noChangeShapeType="1"/>
            </p:cNvSpPr>
            <p:nvPr/>
          </p:nvSpPr>
          <p:spPr bwMode="auto">
            <a:xfrm>
              <a:off x="2372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4" name="Line 228"/>
            <p:cNvSpPr>
              <a:spLocks noChangeShapeType="1"/>
            </p:cNvSpPr>
            <p:nvPr/>
          </p:nvSpPr>
          <p:spPr bwMode="auto">
            <a:xfrm>
              <a:off x="1661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5" name="Line 229"/>
            <p:cNvSpPr>
              <a:spLocks noChangeShapeType="1"/>
            </p:cNvSpPr>
            <p:nvPr/>
          </p:nvSpPr>
          <p:spPr bwMode="auto">
            <a:xfrm>
              <a:off x="1803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6" name="Line 230"/>
            <p:cNvSpPr>
              <a:spLocks noChangeShapeType="1"/>
            </p:cNvSpPr>
            <p:nvPr/>
          </p:nvSpPr>
          <p:spPr bwMode="auto">
            <a:xfrm>
              <a:off x="1236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7" name="Line 231"/>
            <p:cNvSpPr>
              <a:spLocks noChangeShapeType="1"/>
            </p:cNvSpPr>
            <p:nvPr/>
          </p:nvSpPr>
          <p:spPr bwMode="auto">
            <a:xfrm>
              <a:off x="1661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8" name="Line 232"/>
            <p:cNvSpPr>
              <a:spLocks noChangeShapeType="1"/>
            </p:cNvSpPr>
            <p:nvPr/>
          </p:nvSpPr>
          <p:spPr bwMode="auto">
            <a:xfrm>
              <a:off x="1803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29" name="Line 233"/>
            <p:cNvSpPr>
              <a:spLocks noChangeShapeType="1"/>
            </p:cNvSpPr>
            <p:nvPr/>
          </p:nvSpPr>
          <p:spPr bwMode="auto">
            <a:xfrm>
              <a:off x="2230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0" name="Line 234"/>
            <p:cNvSpPr>
              <a:spLocks noChangeShapeType="1"/>
            </p:cNvSpPr>
            <p:nvPr/>
          </p:nvSpPr>
          <p:spPr bwMode="auto">
            <a:xfrm>
              <a:off x="2372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1" name="Line 235"/>
            <p:cNvSpPr>
              <a:spLocks noChangeShapeType="1"/>
            </p:cNvSpPr>
            <p:nvPr/>
          </p:nvSpPr>
          <p:spPr bwMode="auto">
            <a:xfrm>
              <a:off x="2656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2" name="Line 236"/>
            <p:cNvSpPr>
              <a:spLocks noChangeShapeType="1"/>
            </p:cNvSpPr>
            <p:nvPr/>
          </p:nvSpPr>
          <p:spPr bwMode="auto">
            <a:xfrm>
              <a:off x="2939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3" name="Line 237"/>
            <p:cNvSpPr>
              <a:spLocks noChangeShapeType="1"/>
            </p:cNvSpPr>
            <p:nvPr/>
          </p:nvSpPr>
          <p:spPr bwMode="auto">
            <a:xfrm>
              <a:off x="1661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4" name="Line 238"/>
            <p:cNvSpPr>
              <a:spLocks noChangeShapeType="1"/>
            </p:cNvSpPr>
            <p:nvPr/>
          </p:nvSpPr>
          <p:spPr bwMode="auto">
            <a:xfrm>
              <a:off x="1803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5" name="Line 239"/>
            <p:cNvSpPr>
              <a:spLocks noChangeShapeType="1"/>
            </p:cNvSpPr>
            <p:nvPr/>
          </p:nvSpPr>
          <p:spPr bwMode="auto">
            <a:xfrm flipH="1">
              <a:off x="2259" y="184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6" name="Line 240"/>
            <p:cNvSpPr>
              <a:spLocks noChangeShapeType="1"/>
            </p:cNvSpPr>
            <p:nvPr/>
          </p:nvSpPr>
          <p:spPr bwMode="auto">
            <a:xfrm>
              <a:off x="223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7" name="Line 241"/>
            <p:cNvSpPr>
              <a:spLocks noChangeShapeType="1"/>
            </p:cNvSpPr>
            <p:nvPr/>
          </p:nvSpPr>
          <p:spPr bwMode="auto">
            <a:xfrm>
              <a:off x="2656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8" name="Line 242"/>
            <p:cNvSpPr>
              <a:spLocks noChangeShapeType="1"/>
            </p:cNvSpPr>
            <p:nvPr/>
          </p:nvSpPr>
          <p:spPr bwMode="auto">
            <a:xfrm>
              <a:off x="294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39" name="Line 243"/>
            <p:cNvSpPr>
              <a:spLocks noChangeShapeType="1"/>
            </p:cNvSpPr>
            <p:nvPr/>
          </p:nvSpPr>
          <p:spPr bwMode="auto">
            <a:xfrm>
              <a:off x="1406" y="181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0" name="Line 244"/>
            <p:cNvSpPr>
              <a:spLocks noChangeShapeType="1"/>
            </p:cNvSpPr>
            <p:nvPr/>
          </p:nvSpPr>
          <p:spPr bwMode="auto">
            <a:xfrm>
              <a:off x="151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1" name="Line 245"/>
            <p:cNvSpPr>
              <a:spLocks noChangeShapeType="1"/>
            </p:cNvSpPr>
            <p:nvPr/>
          </p:nvSpPr>
          <p:spPr bwMode="auto">
            <a:xfrm>
              <a:off x="166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2" name="Line 246"/>
            <p:cNvSpPr>
              <a:spLocks noChangeShapeType="1"/>
            </p:cNvSpPr>
            <p:nvPr/>
          </p:nvSpPr>
          <p:spPr bwMode="auto">
            <a:xfrm>
              <a:off x="1801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3" name="Line 247"/>
            <p:cNvSpPr>
              <a:spLocks noChangeShapeType="1"/>
            </p:cNvSpPr>
            <p:nvPr/>
          </p:nvSpPr>
          <p:spPr bwMode="auto">
            <a:xfrm>
              <a:off x="2229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4" name="Line 248"/>
            <p:cNvSpPr>
              <a:spLocks noChangeShapeType="1"/>
            </p:cNvSpPr>
            <p:nvPr/>
          </p:nvSpPr>
          <p:spPr bwMode="auto">
            <a:xfrm>
              <a:off x="2654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5" name="Line 249"/>
            <p:cNvSpPr>
              <a:spLocks noChangeShapeType="1"/>
            </p:cNvSpPr>
            <p:nvPr/>
          </p:nvSpPr>
          <p:spPr bwMode="auto">
            <a:xfrm>
              <a:off x="293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6" name="Line 250"/>
            <p:cNvSpPr>
              <a:spLocks noChangeShapeType="1"/>
            </p:cNvSpPr>
            <p:nvPr/>
          </p:nvSpPr>
          <p:spPr bwMode="auto">
            <a:xfrm>
              <a:off x="308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7" name="Line 251"/>
            <p:cNvSpPr>
              <a:spLocks noChangeShapeType="1"/>
            </p:cNvSpPr>
            <p:nvPr/>
          </p:nvSpPr>
          <p:spPr bwMode="auto">
            <a:xfrm flipH="1">
              <a:off x="3676" y="85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8" name="Line 252"/>
            <p:cNvSpPr>
              <a:spLocks noChangeShapeType="1"/>
            </p:cNvSpPr>
            <p:nvPr/>
          </p:nvSpPr>
          <p:spPr bwMode="auto">
            <a:xfrm>
              <a:off x="2656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49" name="Line 253"/>
            <p:cNvSpPr>
              <a:spLocks noChangeShapeType="1"/>
            </p:cNvSpPr>
            <p:nvPr/>
          </p:nvSpPr>
          <p:spPr bwMode="auto">
            <a:xfrm>
              <a:off x="2939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0" name="Line 254"/>
            <p:cNvSpPr>
              <a:spLocks noChangeShapeType="1"/>
            </p:cNvSpPr>
            <p:nvPr/>
          </p:nvSpPr>
          <p:spPr bwMode="auto">
            <a:xfrm>
              <a:off x="2231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1" name="Line 255"/>
            <p:cNvSpPr>
              <a:spLocks noChangeShapeType="1"/>
            </p:cNvSpPr>
            <p:nvPr/>
          </p:nvSpPr>
          <p:spPr bwMode="auto">
            <a:xfrm>
              <a:off x="2655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2" name="Line 256"/>
            <p:cNvSpPr>
              <a:spLocks noChangeShapeType="1"/>
            </p:cNvSpPr>
            <p:nvPr/>
          </p:nvSpPr>
          <p:spPr bwMode="auto">
            <a:xfrm>
              <a:off x="2230" y="221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3" name="Line 257"/>
            <p:cNvSpPr>
              <a:spLocks noChangeShapeType="1"/>
            </p:cNvSpPr>
            <p:nvPr/>
          </p:nvSpPr>
          <p:spPr bwMode="auto">
            <a:xfrm>
              <a:off x="1689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4" name="Line 258"/>
            <p:cNvSpPr>
              <a:spLocks noChangeShapeType="1"/>
            </p:cNvSpPr>
            <p:nvPr/>
          </p:nvSpPr>
          <p:spPr bwMode="auto">
            <a:xfrm>
              <a:off x="1803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5" name="Line 259"/>
            <p:cNvSpPr>
              <a:spLocks noChangeShapeType="1"/>
            </p:cNvSpPr>
            <p:nvPr/>
          </p:nvSpPr>
          <p:spPr bwMode="auto">
            <a:xfrm>
              <a:off x="1831" y="2415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6" name="Line 260"/>
            <p:cNvSpPr>
              <a:spLocks noChangeShapeType="1"/>
            </p:cNvSpPr>
            <p:nvPr/>
          </p:nvSpPr>
          <p:spPr bwMode="auto">
            <a:xfrm>
              <a:off x="1944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7" name="Line 261"/>
            <p:cNvSpPr>
              <a:spLocks noChangeShapeType="1"/>
            </p:cNvSpPr>
            <p:nvPr/>
          </p:nvSpPr>
          <p:spPr bwMode="auto">
            <a:xfrm>
              <a:off x="2230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8" name="Line 262"/>
            <p:cNvSpPr>
              <a:spLocks noChangeShapeType="1"/>
            </p:cNvSpPr>
            <p:nvPr/>
          </p:nvSpPr>
          <p:spPr bwMode="auto">
            <a:xfrm>
              <a:off x="2656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59" name="Line 263"/>
            <p:cNvSpPr>
              <a:spLocks noChangeShapeType="1"/>
            </p:cNvSpPr>
            <p:nvPr/>
          </p:nvSpPr>
          <p:spPr bwMode="auto">
            <a:xfrm>
              <a:off x="1945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0" name="Line 264"/>
            <p:cNvSpPr>
              <a:spLocks noChangeShapeType="1"/>
            </p:cNvSpPr>
            <p:nvPr/>
          </p:nvSpPr>
          <p:spPr bwMode="auto">
            <a:xfrm>
              <a:off x="2230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1" name="Line 265"/>
            <p:cNvSpPr>
              <a:spLocks noChangeShapeType="1"/>
            </p:cNvSpPr>
            <p:nvPr/>
          </p:nvSpPr>
          <p:spPr bwMode="auto">
            <a:xfrm>
              <a:off x="2230" y="303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2" name="Line 266"/>
            <p:cNvSpPr>
              <a:spLocks noChangeShapeType="1"/>
            </p:cNvSpPr>
            <p:nvPr/>
          </p:nvSpPr>
          <p:spPr bwMode="auto">
            <a:xfrm>
              <a:off x="2513" y="303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3" name="Line 267"/>
            <p:cNvSpPr>
              <a:spLocks noChangeShapeType="1"/>
            </p:cNvSpPr>
            <p:nvPr/>
          </p:nvSpPr>
          <p:spPr bwMode="auto">
            <a:xfrm>
              <a:off x="2086" y="320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4" name="Line 268"/>
            <p:cNvSpPr>
              <a:spLocks noChangeShapeType="1"/>
            </p:cNvSpPr>
            <p:nvPr/>
          </p:nvSpPr>
          <p:spPr bwMode="auto">
            <a:xfrm>
              <a:off x="2086" y="340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5" name="Line 269"/>
            <p:cNvSpPr>
              <a:spLocks noChangeShapeType="1"/>
            </p:cNvSpPr>
            <p:nvPr/>
          </p:nvSpPr>
          <p:spPr bwMode="auto">
            <a:xfrm flipH="1">
              <a:off x="2401" y="323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6" name="Line 270"/>
            <p:cNvSpPr>
              <a:spLocks noChangeShapeType="1"/>
            </p:cNvSpPr>
            <p:nvPr/>
          </p:nvSpPr>
          <p:spPr bwMode="auto">
            <a:xfrm>
              <a:off x="2372" y="323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7" name="Line 271"/>
            <p:cNvSpPr>
              <a:spLocks noChangeShapeType="1"/>
            </p:cNvSpPr>
            <p:nvPr/>
          </p:nvSpPr>
          <p:spPr bwMode="auto">
            <a:xfrm flipH="1">
              <a:off x="3109" y="184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8" name="Line 272"/>
            <p:cNvSpPr>
              <a:spLocks noChangeShapeType="1"/>
            </p:cNvSpPr>
            <p:nvPr/>
          </p:nvSpPr>
          <p:spPr bwMode="auto">
            <a:xfrm flipH="1">
              <a:off x="2967" y="224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69" name="Line 273"/>
            <p:cNvSpPr>
              <a:spLocks noChangeShapeType="1"/>
            </p:cNvSpPr>
            <p:nvPr/>
          </p:nvSpPr>
          <p:spPr bwMode="auto">
            <a:xfrm flipH="1">
              <a:off x="3393" y="125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0" name="Line 274"/>
            <p:cNvSpPr>
              <a:spLocks noChangeShapeType="1"/>
            </p:cNvSpPr>
            <p:nvPr/>
          </p:nvSpPr>
          <p:spPr bwMode="auto">
            <a:xfrm flipH="1">
              <a:off x="2826" y="2444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1" name="Line 275"/>
            <p:cNvSpPr>
              <a:spLocks noChangeShapeType="1"/>
            </p:cNvSpPr>
            <p:nvPr/>
          </p:nvSpPr>
          <p:spPr bwMode="auto">
            <a:xfrm flipH="1">
              <a:off x="2682" y="264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2" name="Line 276"/>
            <p:cNvSpPr>
              <a:spLocks noChangeShapeType="1"/>
            </p:cNvSpPr>
            <p:nvPr/>
          </p:nvSpPr>
          <p:spPr bwMode="auto">
            <a:xfrm flipH="1">
              <a:off x="2542" y="2841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3" name="Line 277"/>
            <p:cNvSpPr>
              <a:spLocks noChangeShapeType="1"/>
            </p:cNvSpPr>
            <p:nvPr/>
          </p:nvSpPr>
          <p:spPr bwMode="auto">
            <a:xfrm>
              <a:off x="838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4" name="Line 278"/>
            <p:cNvSpPr>
              <a:spLocks noChangeShapeType="1"/>
            </p:cNvSpPr>
            <p:nvPr/>
          </p:nvSpPr>
          <p:spPr bwMode="auto">
            <a:xfrm>
              <a:off x="1093" y="1026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5" name="Line 279"/>
            <p:cNvSpPr>
              <a:spLocks noChangeShapeType="1"/>
            </p:cNvSpPr>
            <p:nvPr/>
          </p:nvSpPr>
          <p:spPr bwMode="auto">
            <a:xfrm>
              <a:off x="1235" y="162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6" name="Line 280"/>
            <p:cNvSpPr>
              <a:spLocks noChangeShapeType="1"/>
            </p:cNvSpPr>
            <p:nvPr/>
          </p:nvSpPr>
          <p:spPr bwMode="auto">
            <a:xfrm>
              <a:off x="1547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7" name="Line 281"/>
            <p:cNvSpPr>
              <a:spLocks noChangeShapeType="1"/>
            </p:cNvSpPr>
            <p:nvPr/>
          </p:nvSpPr>
          <p:spPr bwMode="auto">
            <a:xfrm>
              <a:off x="1689" y="244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8" name="Line 282"/>
            <p:cNvSpPr>
              <a:spLocks noChangeShapeType="1"/>
            </p:cNvSpPr>
            <p:nvPr/>
          </p:nvSpPr>
          <p:spPr bwMode="auto">
            <a:xfrm>
              <a:off x="1830" y="261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79" name="Line 283"/>
            <p:cNvSpPr>
              <a:spLocks noChangeShapeType="1"/>
            </p:cNvSpPr>
            <p:nvPr/>
          </p:nvSpPr>
          <p:spPr bwMode="auto">
            <a:xfrm flipH="1">
              <a:off x="3532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0" name="Line 284"/>
            <p:cNvSpPr>
              <a:spLocks noChangeShapeType="1"/>
            </p:cNvSpPr>
            <p:nvPr/>
          </p:nvSpPr>
          <p:spPr bwMode="auto">
            <a:xfrm>
              <a:off x="3504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1" name="Line 285"/>
            <p:cNvSpPr>
              <a:spLocks noChangeShapeType="1"/>
            </p:cNvSpPr>
            <p:nvPr/>
          </p:nvSpPr>
          <p:spPr bwMode="auto">
            <a:xfrm flipH="1">
              <a:off x="3532" y="105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2" name="Line 286"/>
            <p:cNvSpPr>
              <a:spLocks noChangeShapeType="1"/>
            </p:cNvSpPr>
            <p:nvPr/>
          </p:nvSpPr>
          <p:spPr bwMode="auto">
            <a:xfrm flipH="1">
              <a:off x="3249" y="165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3" name="Line 287"/>
            <p:cNvSpPr>
              <a:spLocks noChangeShapeType="1"/>
            </p:cNvSpPr>
            <p:nvPr/>
          </p:nvSpPr>
          <p:spPr bwMode="auto">
            <a:xfrm>
              <a:off x="1944" y="3010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4" name="Oval 288"/>
            <p:cNvSpPr>
              <a:spLocks noChangeArrowheads="1"/>
            </p:cNvSpPr>
            <p:nvPr/>
          </p:nvSpPr>
          <p:spPr bwMode="auto">
            <a:xfrm rot="-5400000">
              <a:off x="2200" y="374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185" name="Line 289"/>
            <p:cNvSpPr>
              <a:spLocks noChangeShapeType="1"/>
            </p:cNvSpPr>
            <p:nvPr/>
          </p:nvSpPr>
          <p:spPr bwMode="auto">
            <a:xfrm>
              <a:off x="2228" y="360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6" name="Line 290"/>
            <p:cNvSpPr>
              <a:spLocks noChangeShapeType="1"/>
            </p:cNvSpPr>
            <p:nvPr/>
          </p:nvSpPr>
          <p:spPr bwMode="auto">
            <a:xfrm>
              <a:off x="2114" y="363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5187" name="Line 291"/>
            <p:cNvSpPr>
              <a:spLocks noChangeShapeType="1"/>
            </p:cNvSpPr>
            <p:nvPr/>
          </p:nvSpPr>
          <p:spPr bwMode="auto">
            <a:xfrm flipH="1">
              <a:off x="2257" y="343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5188" name="Text Box 292"/>
          <p:cNvSpPr txBox="1">
            <a:spLocks noChangeArrowheads="1"/>
          </p:cNvSpPr>
          <p:nvPr/>
        </p:nvSpPr>
        <p:spPr bwMode="auto">
          <a:xfrm>
            <a:off x="6462713" y="720725"/>
            <a:ext cx="2557462" cy="22828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>
                <a:latin typeface="Courier New" pitchFamily="49" charset="0"/>
                <a:cs typeface="Courier New" pitchFamily="49" charset="0"/>
              </a:rPr>
              <a:t>TCGAGGTATTAAC</a:t>
            </a:r>
          </a:p>
          <a:p>
            <a:r>
              <a:rPr lang="en-GB" sz="240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 u="sng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AGGTATTAAC</a:t>
            </a:r>
          </a:p>
          <a:p>
            <a:r>
              <a:rPr lang="en-GB" sz="2400">
                <a:solidFill>
                  <a:srgbClr val="66FFFF"/>
                </a:solidFill>
                <a:latin typeface="Courier New" pitchFamily="49" charset="0"/>
                <a:cs typeface="Courier New" pitchFamily="49" charset="0"/>
              </a:rPr>
              <a:t>TCGAGG</a:t>
            </a:r>
            <a:r>
              <a:rPr lang="en-GB" sz="2400" u="sng">
                <a:solidFill>
                  <a:srgbClr val="66FF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GB" sz="2400">
                <a:solidFill>
                  <a:srgbClr val="66FFFF"/>
                </a:solidFill>
                <a:latin typeface="Courier New" pitchFamily="49" charset="0"/>
                <a:cs typeface="Courier New" pitchFamily="49" charset="0"/>
              </a:rPr>
              <a:t>ATTAAC</a:t>
            </a:r>
          </a:p>
          <a:p>
            <a:r>
              <a:rPr lang="en-GB" sz="240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 u="sng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AGGT</a:t>
            </a:r>
            <a:r>
              <a:rPr lang="en-GB" sz="2400" u="sng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TTAAC</a:t>
            </a:r>
          </a:p>
          <a:p>
            <a:r>
              <a:rPr lang="en-GB" sz="2400">
                <a:solidFill>
                  <a:srgbClr val="006699"/>
                </a:solidFill>
                <a:latin typeface="Courier New" pitchFamily="49" charset="0"/>
                <a:cs typeface="Courier New" pitchFamily="49" charset="0"/>
              </a:rPr>
              <a:t>TCGAGGTATTA</a:t>
            </a:r>
            <a:r>
              <a:rPr lang="en-GB" sz="2400" u="sng">
                <a:solidFill>
                  <a:srgbClr val="006699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006699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561BFF"/>
                </a:solidFill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 u="sng">
                <a:solidFill>
                  <a:srgbClr val="561BFF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561BFF"/>
                </a:solidFill>
                <a:latin typeface="Courier New" pitchFamily="49" charset="0"/>
                <a:cs typeface="Courier New" pitchFamily="49" charset="0"/>
              </a:rPr>
              <a:t>AGGTAT</a:t>
            </a:r>
            <a:r>
              <a:rPr lang="en-GB" sz="2400" u="sng">
                <a:solidFill>
                  <a:srgbClr val="561B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GB" sz="2400">
                <a:solidFill>
                  <a:srgbClr val="561BFF"/>
                </a:solidFill>
                <a:latin typeface="Courier New" pitchFamily="49" charset="0"/>
                <a:cs typeface="Courier New" pitchFamily="49" charset="0"/>
              </a:rPr>
              <a:t>AAC</a:t>
            </a:r>
            <a:endParaRPr lang="en-GB" sz="240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" name="Group 293"/>
          <p:cNvGrpSpPr>
            <a:grpSpLocks/>
          </p:cNvGrpSpPr>
          <p:nvPr/>
        </p:nvGrpSpPr>
        <p:grpSpPr bwMode="auto">
          <a:xfrm>
            <a:off x="6829425" y="3048000"/>
            <a:ext cx="2009775" cy="717550"/>
            <a:chOff x="4302" y="1920"/>
            <a:chExt cx="1266" cy="452"/>
          </a:xfrm>
        </p:grpSpPr>
        <p:sp>
          <p:nvSpPr>
            <p:cNvPr id="1105190" name="Rectangle 294"/>
            <p:cNvSpPr>
              <a:spLocks noChangeArrowheads="1"/>
            </p:cNvSpPr>
            <p:nvPr/>
          </p:nvSpPr>
          <p:spPr bwMode="auto">
            <a:xfrm>
              <a:off x="4302" y="1920"/>
              <a:ext cx="126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>
                  <a:latin typeface="Courier New" pitchFamily="49" charset="0"/>
                  <a:cs typeface="Courier New" pitchFamily="49" charset="0"/>
                </a:rPr>
                <a:t>*   ** * *</a:t>
              </a:r>
              <a:endParaRPr lang="en-US" sz="24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5191" name="Text Box 295"/>
            <p:cNvSpPr txBox="1">
              <a:spLocks noChangeArrowheads="1"/>
            </p:cNvSpPr>
            <p:nvPr/>
          </p:nvSpPr>
          <p:spPr bwMode="auto">
            <a:xfrm>
              <a:off x="4560" y="2160"/>
              <a:ext cx="7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The SNPs</a:t>
              </a:r>
            </a:p>
          </p:txBody>
        </p:sp>
      </p:grpSp>
      <p:sp>
        <p:nvSpPr>
          <p:cNvPr id="296" name="Rectangle 295"/>
          <p:cNvSpPr/>
          <p:nvPr/>
        </p:nvSpPr>
        <p:spPr>
          <a:xfrm>
            <a:off x="293455" y="181445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From</a:t>
            </a:r>
          </a:p>
          <a:p>
            <a:r>
              <a:rPr lang="en-US" sz="3200" b="1" dirty="0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SNPS 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Part II</a:t>
            </a:r>
          </a:p>
          <a:p>
            <a:pPr algn="ctr">
              <a:buNone/>
            </a:pPr>
            <a:r>
              <a:rPr lang="en-AU" sz="3200" dirty="0" smtClean="0">
                <a:solidFill>
                  <a:srgbClr val="000000"/>
                </a:solidFill>
              </a:rPr>
              <a:t>Background on Association Analysis: Single Phenotype Method </a:t>
            </a:r>
            <a:endParaRPr lang="en-US" sz="3200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Single SNP association test</a:t>
            </a:r>
          </a:p>
          <a:p>
            <a:pPr marL="742950" lvl="2" indent="-342900"/>
            <a:r>
              <a:rPr lang="en-US" dirty="0" smtClean="0"/>
              <a:t>Discrete-valued phenotype: case/control study</a:t>
            </a:r>
          </a:p>
          <a:p>
            <a:pPr marL="742950" lvl="2" indent="-342900"/>
            <a:r>
              <a:rPr lang="en-US" dirty="0" smtClean="0"/>
              <a:t>Continuous-valued phenotype: quantitative traits</a:t>
            </a:r>
          </a:p>
          <a:p>
            <a:pPr marL="742950" lvl="2" indent="-342900"/>
            <a:r>
              <a:rPr lang="en-US" dirty="0" smtClean="0"/>
              <a:t>Correcting for multiple testing</a:t>
            </a:r>
            <a:endParaRPr lang="en-AU" dirty="0" smtClean="0"/>
          </a:p>
          <a:p>
            <a:pPr marL="342900" lvl="1" indent="-342900">
              <a:buNone/>
            </a:pPr>
            <a:endParaRPr lang="en-US" sz="2400" dirty="0" smtClean="0"/>
          </a:p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Simultaneous analysis of all </a:t>
            </a:r>
            <a:r>
              <a:rPr lang="en-US" sz="2400" dirty="0" err="1" smtClean="0">
                <a:solidFill>
                  <a:srgbClr val="0000FF"/>
                </a:solidFill>
              </a:rPr>
              <a:t>SNPs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742950" lvl="2" indent="-342900"/>
            <a:r>
              <a:rPr lang="en-US" dirty="0" smtClean="0"/>
              <a:t>Sparse </a:t>
            </a:r>
            <a:r>
              <a:rPr lang="en-US" dirty="0" smtClean="0"/>
              <a:t>regression method and convex optimization</a:t>
            </a:r>
          </a:p>
          <a:p>
            <a:pPr marL="342900" lvl="1" indent="-342900">
              <a:buNone/>
            </a:pPr>
            <a:endParaRPr lang="en-US" sz="2400" dirty="0" smtClean="0"/>
          </a:p>
          <a:p>
            <a:pPr marL="742950" lvl="2" indent="-342900"/>
            <a:endParaRPr lang="en-US" dirty="0" smtClean="0"/>
          </a:p>
          <a:p>
            <a:pPr marL="342900" lvl="1" indent="-342900">
              <a:buNone/>
            </a:pPr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342900" lvl="1" indent="-342900">
              <a:buNone/>
            </a:pPr>
            <a:endParaRPr lang="en-US" dirty="0" smtClean="0"/>
          </a:p>
          <a:p>
            <a:pPr marL="342900" lvl="1" indent="-342900"/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342900" lvl="1" indent="-342900">
              <a:buNone/>
            </a:pPr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342900" lvl="1" indent="-342900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SNP Association Analysis:</a:t>
            </a:r>
            <a:br>
              <a:rPr lang="en-US" dirty="0" smtClean="0"/>
            </a:br>
            <a:r>
              <a:rPr lang="en-US" dirty="0" smtClean="0"/>
              <a:t>Case/Control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519" y="1600200"/>
            <a:ext cx="4762244" cy="49228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33399"/>
                </a:solidFill>
              </a:rPr>
              <a:t>For each marker locus, find the 3x2 contingency table containing the counts of three genotypes</a:t>
            </a:r>
          </a:p>
          <a:p>
            <a:endParaRPr lang="en-US" dirty="0" smtClean="0">
              <a:solidFill>
                <a:srgbClr val="333399"/>
              </a:solidFill>
            </a:endParaRPr>
          </a:p>
          <a:p>
            <a:endParaRPr lang="en-US" dirty="0" smtClean="0">
              <a:solidFill>
                <a:srgbClr val="333399"/>
              </a:solidFill>
            </a:endParaRPr>
          </a:p>
          <a:p>
            <a:endParaRPr lang="en-US" dirty="0" smtClean="0">
              <a:solidFill>
                <a:srgbClr val="333399"/>
              </a:solidFill>
            </a:endParaRPr>
          </a:p>
          <a:p>
            <a:endParaRPr lang="en-US" dirty="0" smtClean="0">
              <a:solidFill>
                <a:srgbClr val="333399"/>
              </a:solidFill>
            </a:endParaRPr>
          </a:p>
          <a:p>
            <a:endParaRPr lang="en-US" dirty="0" smtClean="0">
              <a:solidFill>
                <a:srgbClr val="333399"/>
              </a:solidFill>
            </a:endParaRPr>
          </a:p>
          <a:p>
            <a:r>
              <a:rPr lang="en-US" dirty="0" smtClean="0">
                <a:solidFill>
                  <a:srgbClr val="333399"/>
                </a:solidFill>
              </a:rPr>
              <a:t>        test </a:t>
            </a:r>
            <a:r>
              <a:rPr lang="en-US" dirty="0" smtClean="0">
                <a:solidFill>
                  <a:srgbClr val="333399"/>
                </a:solidFill>
              </a:rPr>
              <a:t>with 2 </a:t>
            </a:r>
            <a:r>
              <a:rPr lang="en-US" dirty="0" err="1" smtClean="0">
                <a:solidFill>
                  <a:srgbClr val="333399"/>
                </a:solidFill>
              </a:rPr>
              <a:t>df</a:t>
            </a:r>
            <a:r>
              <a:rPr lang="en-US" dirty="0" smtClean="0">
                <a:solidFill>
                  <a:srgbClr val="333399"/>
                </a:solidFill>
              </a:rPr>
              <a:t>, or Fisher’s exact test under the null hypothesis of no association </a:t>
            </a:r>
          </a:p>
          <a:p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872498" y="3018817"/>
          <a:ext cx="3962400" cy="1857375"/>
        </p:xfrm>
        <a:graphic>
          <a:graphicData uri="http://schemas.openxmlformats.org/drawingml/2006/table">
            <a:tbl>
              <a:tblPr/>
              <a:tblGrid>
                <a:gridCol w="1447800"/>
                <a:gridCol w="1193800"/>
                <a:gridCol w="1320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Genotype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case,AA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control,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case,Aa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control,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case,aa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control,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6089" y="1908371"/>
            <a:ext cx="4141711" cy="333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199859" y="5549517"/>
            <a:ext cx="39680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Genotype score</a:t>
            </a:r>
            <a:r>
              <a:rPr lang="en-US" sz="1600" dirty="0" smtClean="0">
                <a:solidFill>
                  <a:srgbClr val="C00000"/>
                </a:solidFill>
              </a:rPr>
              <a:t> = </a:t>
            </a:r>
            <a:r>
              <a:rPr lang="en-US" sz="1600" dirty="0">
                <a:solidFill>
                  <a:srgbClr val="C00000"/>
                </a:solidFill>
              </a:rPr>
              <a:t>the number of minor alleles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72498" y="4926328"/>
          <a:ext cx="384307" cy="484058"/>
        </p:xfrm>
        <a:graphic>
          <a:graphicData uri="http://schemas.openxmlformats.org/presentationml/2006/ole">
            <p:oleObj spid="_x0000_s897026" name="Equation" r:id="rId4" imgW="1397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SNP Association Analysis:</a:t>
            </a:r>
            <a:br>
              <a:rPr lang="en-US" dirty="0" smtClean="0"/>
            </a:br>
            <a:r>
              <a:rPr lang="en-US" dirty="0" smtClean="0"/>
              <a:t>Case/Control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Alternatively, assume an additive model, where the heterozygote risk is approximately between the two </a:t>
            </a:r>
            <a:r>
              <a:rPr lang="en-US" dirty="0" err="1" smtClean="0"/>
              <a:t>homozygotes</a:t>
            </a:r>
            <a:endParaRPr lang="en-US" dirty="0" smtClean="0"/>
          </a:p>
          <a:p>
            <a:r>
              <a:rPr lang="en-US" dirty="0" smtClean="0"/>
              <a:t>Form a 2x2 contingency table. Each individual contributes twice from each of the two chromosomes.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   test </a:t>
            </a:r>
            <a:r>
              <a:rPr lang="en-US" dirty="0" smtClean="0"/>
              <a:t>with 1df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811485" y="3703638"/>
          <a:ext cx="3962400" cy="1485265"/>
        </p:xfrm>
        <a:graphic>
          <a:graphicData uri="http://schemas.openxmlformats.org/drawingml/2006/table">
            <a:tbl>
              <a:tblPr/>
              <a:tblGrid>
                <a:gridCol w="1447800"/>
                <a:gridCol w="1193800"/>
                <a:gridCol w="1320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Genotype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case,A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control,A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case,a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control,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7"/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2xN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case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2xN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control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8050" name="Object 2"/>
          <p:cNvGraphicFramePr>
            <a:graphicFrameLocks noChangeAspect="1"/>
          </p:cNvGraphicFramePr>
          <p:nvPr/>
        </p:nvGraphicFramePr>
        <p:xfrm>
          <a:off x="873125" y="5460797"/>
          <a:ext cx="384175" cy="484187"/>
        </p:xfrm>
        <a:graphic>
          <a:graphicData uri="http://schemas.openxmlformats.org/presentationml/2006/ole">
            <p:oleObj spid="_x0000_s898050" name="Equation" r:id="rId3" imgW="1397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SNP Association Analysis: Continuous-valued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369"/>
            <a:ext cx="4250273" cy="34795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Continuous-valued traits</a:t>
            </a:r>
          </a:p>
          <a:p>
            <a:pPr lvl="1"/>
            <a:r>
              <a:rPr lang="en-US" dirty="0" smtClean="0"/>
              <a:t>Also called quantitative traits</a:t>
            </a:r>
          </a:p>
          <a:p>
            <a:pPr lvl="1"/>
            <a:r>
              <a:rPr lang="en-US" dirty="0" smtClean="0"/>
              <a:t>Cholesterol level, blood pressure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each locus, fit a linear regression using the number of minor alleles at the given locus of the individual as covariate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6275" y="1809750"/>
            <a:ext cx="45053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Tree Analysis of Mouse </a:t>
            </a:r>
            <a:r>
              <a:rPr lang="en-US" dirty="0" err="1" smtClean="0"/>
              <a:t>eQTL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NIH heterogeneous stock of mice </a:t>
            </a:r>
            <a:r>
              <a:rPr lang="en-US" sz="1400" dirty="0" smtClean="0"/>
              <a:t>(</a:t>
            </a:r>
            <a:r>
              <a:rPr lang="en-US" sz="1400" dirty="0" err="1" smtClean="0"/>
              <a:t>Johannesson</a:t>
            </a:r>
            <a:r>
              <a:rPr lang="en-US" sz="1400" dirty="0" smtClean="0"/>
              <a:t> et al., Genome Research 2009)</a:t>
            </a:r>
          </a:p>
          <a:p>
            <a:pPr lvl="1"/>
            <a:r>
              <a:rPr lang="en-US" dirty="0" smtClean="0"/>
              <a:t>259 mice from 7 inbred </a:t>
            </a:r>
            <a:r>
              <a:rPr lang="en-US" dirty="0" smtClean="0"/>
              <a:t>strains (A/J, AKR/J, </a:t>
            </a:r>
            <a:r>
              <a:rPr lang="en-US" dirty="0" err="1" smtClean="0"/>
              <a:t>BALBc</a:t>
            </a:r>
            <a:r>
              <a:rPr lang="en-US" dirty="0" smtClean="0"/>
              <a:t>/J, CBA/J, C3H/HeJ, C57BL/6J, DBA/2J and LP/J)</a:t>
            </a:r>
          </a:p>
          <a:p>
            <a:pPr lvl="1"/>
            <a:r>
              <a:rPr lang="en-US" dirty="0" smtClean="0"/>
              <a:t>9742 gene expression</a:t>
            </a:r>
          </a:p>
          <a:p>
            <a:pPr lvl="1"/>
            <a:r>
              <a:rPr lang="en-US" dirty="0" smtClean="0"/>
              <a:t>12545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0229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57150" y="609600"/>
            <a:ext cx="917257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3716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Genes displayed as a hierarchical tree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9818" y="0"/>
            <a:ext cx="2895600" cy="2514601"/>
          </a:xfrm>
          <a:prstGeom prst="wedgeEllipseCallout">
            <a:avLst>
              <a:gd name="adj1" fmla="val 5612"/>
              <a:gd name="adj2" fmla="val 123278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Non-leaf nodes are labeled and colored by GO enrichment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the number of traits they represent.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1981200" y="1752600"/>
            <a:ext cx="1892299" cy="1017183"/>
          </a:xfrm>
          <a:prstGeom prst="wedgeEllipseCallout">
            <a:avLst>
              <a:gd name="adj1" fmla="val 30039"/>
              <a:gd name="adj2" fmla="val 28753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Genes are the leaves of the tree.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889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38100" y="487362"/>
            <a:ext cx="9182100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3716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Browsing through the tree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8445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954" t="-97" r="188" b="-265"/>
          <a:stretch/>
        </p:blipFill>
        <p:spPr bwMode="auto">
          <a:xfrm>
            <a:off x="-76200" y="487362"/>
            <a:ext cx="9220200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304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Branches of the tree are enriched for a common GO category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496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87362"/>
            <a:ext cx="9144000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485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Association results ( - log </a:t>
            </a:r>
            <a:r>
              <a:rPr lang="en-US" sz="1600" i="1" dirty="0" err="1" smtClean="0"/>
              <a:t>p</a:t>
            </a:r>
            <a:r>
              <a:rPr lang="en-US" sz="1600" dirty="0" smtClean="0"/>
              <a:t>-value)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449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 flipV="1">
            <a:off x="1241425" y="593725"/>
            <a:ext cx="4864100" cy="5491163"/>
            <a:chOff x="782" y="374"/>
            <a:chExt cx="3064" cy="3459"/>
          </a:xfrm>
        </p:grpSpPr>
        <p:sp>
          <p:nvSpPr>
            <p:cNvPr id="1105923" name="Oval 3"/>
            <p:cNvSpPr>
              <a:spLocks noChangeArrowheads="1"/>
            </p:cNvSpPr>
            <p:nvPr/>
          </p:nvSpPr>
          <p:spPr bwMode="auto">
            <a:xfrm rot="-5400000">
              <a:off x="924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4" name="Oval 4"/>
            <p:cNvSpPr>
              <a:spLocks noChangeArrowheads="1"/>
            </p:cNvSpPr>
            <p:nvPr/>
          </p:nvSpPr>
          <p:spPr bwMode="auto">
            <a:xfrm rot="-5400000">
              <a:off x="1066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5" name="Oval 5"/>
            <p:cNvSpPr>
              <a:spLocks noChangeArrowheads="1"/>
            </p:cNvSpPr>
            <p:nvPr/>
          </p:nvSpPr>
          <p:spPr bwMode="auto">
            <a:xfrm rot="-5400000">
              <a:off x="1208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6" name="Oval 6"/>
            <p:cNvSpPr>
              <a:spLocks noChangeArrowheads="1"/>
            </p:cNvSpPr>
            <p:nvPr/>
          </p:nvSpPr>
          <p:spPr bwMode="auto">
            <a:xfrm rot="-5400000">
              <a:off x="2058" y="771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7" name="Oval 7"/>
            <p:cNvSpPr>
              <a:spLocks noChangeArrowheads="1"/>
            </p:cNvSpPr>
            <p:nvPr/>
          </p:nvSpPr>
          <p:spPr bwMode="auto">
            <a:xfrm rot="-5400000">
              <a:off x="1350" y="771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8" name="Oval 8"/>
            <p:cNvSpPr>
              <a:spLocks noChangeArrowheads="1"/>
            </p:cNvSpPr>
            <p:nvPr/>
          </p:nvSpPr>
          <p:spPr bwMode="auto">
            <a:xfrm rot="-5400000">
              <a:off x="1633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29" name="Oval 9"/>
            <p:cNvSpPr>
              <a:spLocks noChangeArrowheads="1"/>
            </p:cNvSpPr>
            <p:nvPr/>
          </p:nvSpPr>
          <p:spPr bwMode="auto">
            <a:xfrm rot="-5400000">
              <a:off x="1775" y="77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0" name="Oval 10"/>
            <p:cNvSpPr>
              <a:spLocks noChangeArrowheads="1"/>
            </p:cNvSpPr>
            <p:nvPr/>
          </p:nvSpPr>
          <p:spPr bwMode="auto">
            <a:xfrm rot="-5400000">
              <a:off x="2201" y="771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1" name="Oval 11"/>
            <p:cNvSpPr>
              <a:spLocks noChangeArrowheads="1"/>
            </p:cNvSpPr>
            <p:nvPr/>
          </p:nvSpPr>
          <p:spPr bwMode="auto">
            <a:xfrm rot="-5400000">
              <a:off x="2485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2" name="Oval 12"/>
            <p:cNvSpPr>
              <a:spLocks noChangeArrowheads="1"/>
            </p:cNvSpPr>
            <p:nvPr/>
          </p:nvSpPr>
          <p:spPr bwMode="auto">
            <a:xfrm rot="-5400000">
              <a:off x="3477" y="771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3" name="Oval 13"/>
            <p:cNvSpPr>
              <a:spLocks noChangeArrowheads="1"/>
            </p:cNvSpPr>
            <p:nvPr/>
          </p:nvSpPr>
          <p:spPr bwMode="auto">
            <a:xfrm rot="-5400000">
              <a:off x="3335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4" name="Oval 14"/>
            <p:cNvSpPr>
              <a:spLocks noChangeArrowheads="1"/>
            </p:cNvSpPr>
            <p:nvPr/>
          </p:nvSpPr>
          <p:spPr bwMode="auto">
            <a:xfrm rot="-5400000">
              <a:off x="2627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5" name="Oval 15"/>
            <p:cNvSpPr>
              <a:spLocks noChangeArrowheads="1"/>
            </p:cNvSpPr>
            <p:nvPr/>
          </p:nvSpPr>
          <p:spPr bwMode="auto">
            <a:xfrm rot="-5400000">
              <a:off x="2910" y="771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6" name="Oval 16"/>
            <p:cNvSpPr>
              <a:spLocks noChangeArrowheads="1"/>
            </p:cNvSpPr>
            <p:nvPr/>
          </p:nvSpPr>
          <p:spPr bwMode="auto">
            <a:xfrm rot="-5400000">
              <a:off x="3052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7" name="Oval 17"/>
            <p:cNvSpPr>
              <a:spLocks noChangeArrowheads="1"/>
            </p:cNvSpPr>
            <p:nvPr/>
          </p:nvSpPr>
          <p:spPr bwMode="auto">
            <a:xfrm>
              <a:off x="3193" y="771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8" name="Oval 18"/>
            <p:cNvSpPr>
              <a:spLocks noChangeArrowheads="1"/>
            </p:cNvSpPr>
            <p:nvPr/>
          </p:nvSpPr>
          <p:spPr bwMode="auto">
            <a:xfrm>
              <a:off x="3761" y="771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39" name="Oval 19"/>
            <p:cNvSpPr>
              <a:spLocks noChangeArrowheads="1"/>
            </p:cNvSpPr>
            <p:nvPr/>
          </p:nvSpPr>
          <p:spPr bwMode="auto">
            <a:xfrm rot="-5400000">
              <a:off x="1065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0" name="Oval 20"/>
            <p:cNvSpPr>
              <a:spLocks noChangeArrowheads="1"/>
            </p:cNvSpPr>
            <p:nvPr/>
          </p:nvSpPr>
          <p:spPr bwMode="auto">
            <a:xfrm rot="-5400000">
              <a:off x="1207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1" name="Oval 21"/>
            <p:cNvSpPr>
              <a:spLocks noChangeArrowheads="1"/>
            </p:cNvSpPr>
            <p:nvPr/>
          </p:nvSpPr>
          <p:spPr bwMode="auto">
            <a:xfrm rot="-5400000">
              <a:off x="2057" y="969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2" name="Oval 22"/>
            <p:cNvSpPr>
              <a:spLocks noChangeArrowheads="1"/>
            </p:cNvSpPr>
            <p:nvPr/>
          </p:nvSpPr>
          <p:spPr bwMode="auto">
            <a:xfrm rot="-5400000">
              <a:off x="1349" y="969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3" name="Oval 23"/>
            <p:cNvSpPr>
              <a:spLocks noChangeArrowheads="1"/>
            </p:cNvSpPr>
            <p:nvPr/>
          </p:nvSpPr>
          <p:spPr bwMode="auto">
            <a:xfrm rot="-5400000">
              <a:off x="1632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4" name="Oval 24"/>
            <p:cNvSpPr>
              <a:spLocks noChangeArrowheads="1"/>
            </p:cNvSpPr>
            <p:nvPr/>
          </p:nvSpPr>
          <p:spPr bwMode="auto">
            <a:xfrm rot="-5400000">
              <a:off x="1774" y="96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5" name="Oval 25"/>
            <p:cNvSpPr>
              <a:spLocks noChangeArrowheads="1"/>
            </p:cNvSpPr>
            <p:nvPr/>
          </p:nvSpPr>
          <p:spPr bwMode="auto">
            <a:xfrm rot="-5400000">
              <a:off x="2200" y="969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6" name="Oval 26"/>
            <p:cNvSpPr>
              <a:spLocks noChangeArrowheads="1"/>
            </p:cNvSpPr>
            <p:nvPr/>
          </p:nvSpPr>
          <p:spPr bwMode="auto">
            <a:xfrm rot="-5400000">
              <a:off x="2484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7" name="Oval 27"/>
            <p:cNvSpPr>
              <a:spLocks noChangeArrowheads="1"/>
            </p:cNvSpPr>
            <p:nvPr/>
          </p:nvSpPr>
          <p:spPr bwMode="auto">
            <a:xfrm rot="-5400000">
              <a:off x="3618" y="969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8" name="Oval 28"/>
            <p:cNvSpPr>
              <a:spLocks noChangeArrowheads="1"/>
            </p:cNvSpPr>
            <p:nvPr/>
          </p:nvSpPr>
          <p:spPr bwMode="auto">
            <a:xfrm rot="-5400000">
              <a:off x="3476" y="969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49" name="Oval 29"/>
            <p:cNvSpPr>
              <a:spLocks noChangeArrowheads="1"/>
            </p:cNvSpPr>
            <p:nvPr/>
          </p:nvSpPr>
          <p:spPr bwMode="auto">
            <a:xfrm rot="-5400000">
              <a:off x="3334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0" name="Oval 30"/>
            <p:cNvSpPr>
              <a:spLocks noChangeArrowheads="1"/>
            </p:cNvSpPr>
            <p:nvPr/>
          </p:nvSpPr>
          <p:spPr bwMode="auto">
            <a:xfrm rot="-5400000">
              <a:off x="2626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1" name="Oval 31"/>
            <p:cNvSpPr>
              <a:spLocks noChangeArrowheads="1"/>
            </p:cNvSpPr>
            <p:nvPr/>
          </p:nvSpPr>
          <p:spPr bwMode="auto">
            <a:xfrm rot="-5400000">
              <a:off x="2909" y="969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2" name="Oval 32"/>
            <p:cNvSpPr>
              <a:spLocks noChangeArrowheads="1"/>
            </p:cNvSpPr>
            <p:nvPr/>
          </p:nvSpPr>
          <p:spPr bwMode="auto">
            <a:xfrm>
              <a:off x="3192" y="969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3" name="Oval 33"/>
            <p:cNvSpPr>
              <a:spLocks noChangeArrowheads="1"/>
            </p:cNvSpPr>
            <p:nvPr/>
          </p:nvSpPr>
          <p:spPr bwMode="auto">
            <a:xfrm rot="-5400000">
              <a:off x="1207" y="1168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4" name="Oval 34"/>
            <p:cNvSpPr>
              <a:spLocks noChangeArrowheads="1"/>
            </p:cNvSpPr>
            <p:nvPr/>
          </p:nvSpPr>
          <p:spPr bwMode="auto">
            <a:xfrm rot="-5400000">
              <a:off x="2057" y="1168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5" name="Oval 35"/>
            <p:cNvSpPr>
              <a:spLocks noChangeArrowheads="1"/>
            </p:cNvSpPr>
            <p:nvPr/>
          </p:nvSpPr>
          <p:spPr bwMode="auto">
            <a:xfrm rot="-5400000">
              <a:off x="1349" y="1168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6" name="Oval 36"/>
            <p:cNvSpPr>
              <a:spLocks noChangeArrowheads="1"/>
            </p:cNvSpPr>
            <p:nvPr/>
          </p:nvSpPr>
          <p:spPr bwMode="auto">
            <a:xfrm rot="-5400000">
              <a:off x="1632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7" name="Oval 37"/>
            <p:cNvSpPr>
              <a:spLocks noChangeArrowheads="1"/>
            </p:cNvSpPr>
            <p:nvPr/>
          </p:nvSpPr>
          <p:spPr bwMode="auto">
            <a:xfrm rot="-5400000">
              <a:off x="1774" y="116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8" name="Oval 38"/>
            <p:cNvSpPr>
              <a:spLocks noChangeArrowheads="1"/>
            </p:cNvSpPr>
            <p:nvPr/>
          </p:nvSpPr>
          <p:spPr bwMode="auto">
            <a:xfrm rot="-5400000">
              <a:off x="2342" y="1168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59" name="Oval 39"/>
            <p:cNvSpPr>
              <a:spLocks noChangeArrowheads="1"/>
            </p:cNvSpPr>
            <p:nvPr/>
          </p:nvSpPr>
          <p:spPr bwMode="auto">
            <a:xfrm rot="-5400000">
              <a:off x="2484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0" name="Oval 40"/>
            <p:cNvSpPr>
              <a:spLocks noChangeArrowheads="1"/>
            </p:cNvSpPr>
            <p:nvPr/>
          </p:nvSpPr>
          <p:spPr bwMode="auto">
            <a:xfrm rot="-5400000">
              <a:off x="3476" y="1168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1" name="Oval 41"/>
            <p:cNvSpPr>
              <a:spLocks noChangeArrowheads="1"/>
            </p:cNvSpPr>
            <p:nvPr/>
          </p:nvSpPr>
          <p:spPr bwMode="auto">
            <a:xfrm rot="-5400000">
              <a:off x="3334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2" name="Oval 42"/>
            <p:cNvSpPr>
              <a:spLocks noChangeArrowheads="1"/>
            </p:cNvSpPr>
            <p:nvPr/>
          </p:nvSpPr>
          <p:spPr bwMode="auto">
            <a:xfrm rot="-5400000">
              <a:off x="2626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3" name="Oval 43"/>
            <p:cNvSpPr>
              <a:spLocks noChangeArrowheads="1"/>
            </p:cNvSpPr>
            <p:nvPr/>
          </p:nvSpPr>
          <p:spPr bwMode="auto">
            <a:xfrm rot="-5400000">
              <a:off x="2909" y="1168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4" name="Oval 44"/>
            <p:cNvSpPr>
              <a:spLocks noChangeArrowheads="1"/>
            </p:cNvSpPr>
            <p:nvPr/>
          </p:nvSpPr>
          <p:spPr bwMode="auto">
            <a:xfrm>
              <a:off x="3192" y="116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5" name="Oval 45"/>
            <p:cNvSpPr>
              <a:spLocks noChangeArrowheads="1"/>
            </p:cNvSpPr>
            <p:nvPr/>
          </p:nvSpPr>
          <p:spPr bwMode="auto">
            <a:xfrm rot="-5400000">
              <a:off x="1207" y="1366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6" name="Oval 46"/>
            <p:cNvSpPr>
              <a:spLocks noChangeArrowheads="1"/>
            </p:cNvSpPr>
            <p:nvPr/>
          </p:nvSpPr>
          <p:spPr bwMode="auto">
            <a:xfrm rot="-5400000">
              <a:off x="1632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7" name="Oval 47"/>
            <p:cNvSpPr>
              <a:spLocks noChangeArrowheads="1"/>
            </p:cNvSpPr>
            <p:nvPr/>
          </p:nvSpPr>
          <p:spPr bwMode="auto">
            <a:xfrm rot="-5400000">
              <a:off x="1774" y="1366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8" name="Oval 48"/>
            <p:cNvSpPr>
              <a:spLocks noChangeArrowheads="1"/>
            </p:cNvSpPr>
            <p:nvPr/>
          </p:nvSpPr>
          <p:spPr bwMode="auto">
            <a:xfrm rot="-5400000">
              <a:off x="2200" y="1366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69" name="Oval 49"/>
            <p:cNvSpPr>
              <a:spLocks noChangeArrowheads="1"/>
            </p:cNvSpPr>
            <p:nvPr/>
          </p:nvSpPr>
          <p:spPr bwMode="auto">
            <a:xfrm rot="-5400000">
              <a:off x="2342" y="1366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0" name="Oval 50"/>
            <p:cNvSpPr>
              <a:spLocks noChangeArrowheads="1"/>
            </p:cNvSpPr>
            <p:nvPr/>
          </p:nvSpPr>
          <p:spPr bwMode="auto">
            <a:xfrm rot="-5400000">
              <a:off x="3334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1" name="Oval 51"/>
            <p:cNvSpPr>
              <a:spLocks noChangeArrowheads="1"/>
            </p:cNvSpPr>
            <p:nvPr/>
          </p:nvSpPr>
          <p:spPr bwMode="auto">
            <a:xfrm rot="-5400000">
              <a:off x="2626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2" name="Oval 52"/>
            <p:cNvSpPr>
              <a:spLocks noChangeArrowheads="1"/>
            </p:cNvSpPr>
            <p:nvPr/>
          </p:nvSpPr>
          <p:spPr bwMode="auto">
            <a:xfrm rot="-5400000">
              <a:off x="2909" y="1366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3" name="Oval 53"/>
            <p:cNvSpPr>
              <a:spLocks noChangeArrowheads="1"/>
            </p:cNvSpPr>
            <p:nvPr/>
          </p:nvSpPr>
          <p:spPr bwMode="auto">
            <a:xfrm>
              <a:off x="3192" y="1366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4" name="Oval 54"/>
            <p:cNvSpPr>
              <a:spLocks noChangeArrowheads="1"/>
            </p:cNvSpPr>
            <p:nvPr/>
          </p:nvSpPr>
          <p:spPr bwMode="auto">
            <a:xfrm rot="-5400000">
              <a:off x="1633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5" name="Oval 55"/>
            <p:cNvSpPr>
              <a:spLocks noChangeArrowheads="1"/>
            </p:cNvSpPr>
            <p:nvPr/>
          </p:nvSpPr>
          <p:spPr bwMode="auto">
            <a:xfrm rot="-5400000">
              <a:off x="1775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6" name="Oval 56"/>
            <p:cNvSpPr>
              <a:spLocks noChangeArrowheads="1"/>
            </p:cNvSpPr>
            <p:nvPr/>
          </p:nvSpPr>
          <p:spPr bwMode="auto">
            <a:xfrm rot="-5400000">
              <a:off x="2201" y="235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7" name="Oval 57"/>
            <p:cNvSpPr>
              <a:spLocks noChangeArrowheads="1"/>
            </p:cNvSpPr>
            <p:nvPr/>
          </p:nvSpPr>
          <p:spPr bwMode="auto">
            <a:xfrm rot="-5400000">
              <a:off x="2627" y="235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8" name="Oval 58"/>
            <p:cNvSpPr>
              <a:spLocks noChangeArrowheads="1"/>
            </p:cNvSpPr>
            <p:nvPr/>
          </p:nvSpPr>
          <p:spPr bwMode="auto">
            <a:xfrm rot="-5400000">
              <a:off x="2910" y="2358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9" name="Oval 59"/>
            <p:cNvSpPr>
              <a:spLocks noChangeArrowheads="1"/>
            </p:cNvSpPr>
            <p:nvPr/>
          </p:nvSpPr>
          <p:spPr bwMode="auto">
            <a:xfrm rot="-5400000">
              <a:off x="1207" y="1565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0" name="Oval 60"/>
            <p:cNvSpPr>
              <a:spLocks noChangeArrowheads="1"/>
            </p:cNvSpPr>
            <p:nvPr/>
          </p:nvSpPr>
          <p:spPr bwMode="auto">
            <a:xfrm rot="-5400000">
              <a:off x="1632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1" name="Oval 61"/>
            <p:cNvSpPr>
              <a:spLocks noChangeArrowheads="1"/>
            </p:cNvSpPr>
            <p:nvPr/>
          </p:nvSpPr>
          <p:spPr bwMode="auto">
            <a:xfrm rot="-5400000">
              <a:off x="1774" y="156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2" name="Oval 62"/>
            <p:cNvSpPr>
              <a:spLocks noChangeArrowheads="1"/>
            </p:cNvSpPr>
            <p:nvPr/>
          </p:nvSpPr>
          <p:spPr bwMode="auto">
            <a:xfrm rot="-5400000">
              <a:off x="2200" y="1565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3" name="Oval 63"/>
            <p:cNvSpPr>
              <a:spLocks noChangeArrowheads="1"/>
            </p:cNvSpPr>
            <p:nvPr/>
          </p:nvSpPr>
          <p:spPr bwMode="auto">
            <a:xfrm rot="-5400000">
              <a:off x="2342" y="1565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4" name="Oval 64"/>
            <p:cNvSpPr>
              <a:spLocks noChangeArrowheads="1"/>
            </p:cNvSpPr>
            <p:nvPr/>
          </p:nvSpPr>
          <p:spPr bwMode="auto">
            <a:xfrm rot="-5400000">
              <a:off x="3334" y="156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5" name="Oval 65"/>
            <p:cNvSpPr>
              <a:spLocks noChangeArrowheads="1"/>
            </p:cNvSpPr>
            <p:nvPr/>
          </p:nvSpPr>
          <p:spPr bwMode="auto">
            <a:xfrm rot="-5400000">
              <a:off x="2626" y="156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6" name="Oval 66"/>
            <p:cNvSpPr>
              <a:spLocks noChangeArrowheads="1"/>
            </p:cNvSpPr>
            <p:nvPr/>
          </p:nvSpPr>
          <p:spPr bwMode="auto">
            <a:xfrm rot="-5400000">
              <a:off x="2909" y="1565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7" name="Oval 67"/>
            <p:cNvSpPr>
              <a:spLocks noChangeArrowheads="1"/>
            </p:cNvSpPr>
            <p:nvPr/>
          </p:nvSpPr>
          <p:spPr bwMode="auto">
            <a:xfrm rot="-5400000">
              <a:off x="1349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8" name="Oval 68"/>
            <p:cNvSpPr>
              <a:spLocks noChangeArrowheads="1"/>
            </p:cNvSpPr>
            <p:nvPr/>
          </p:nvSpPr>
          <p:spPr bwMode="auto">
            <a:xfrm rot="-5400000">
              <a:off x="1632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9" name="Oval 69"/>
            <p:cNvSpPr>
              <a:spLocks noChangeArrowheads="1"/>
            </p:cNvSpPr>
            <p:nvPr/>
          </p:nvSpPr>
          <p:spPr bwMode="auto">
            <a:xfrm rot="-5400000">
              <a:off x="1774" y="1763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0" name="Oval 70"/>
            <p:cNvSpPr>
              <a:spLocks noChangeArrowheads="1"/>
            </p:cNvSpPr>
            <p:nvPr/>
          </p:nvSpPr>
          <p:spPr bwMode="auto">
            <a:xfrm rot="-5400000">
              <a:off x="2200" y="1763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1" name="Oval 71"/>
            <p:cNvSpPr>
              <a:spLocks noChangeArrowheads="1"/>
            </p:cNvSpPr>
            <p:nvPr/>
          </p:nvSpPr>
          <p:spPr bwMode="auto">
            <a:xfrm rot="-5400000">
              <a:off x="2342" y="1763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2" name="Oval 72"/>
            <p:cNvSpPr>
              <a:spLocks noChangeArrowheads="1"/>
            </p:cNvSpPr>
            <p:nvPr/>
          </p:nvSpPr>
          <p:spPr bwMode="auto">
            <a:xfrm rot="-5400000">
              <a:off x="2626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3" name="Oval 73"/>
            <p:cNvSpPr>
              <a:spLocks noChangeArrowheads="1"/>
            </p:cNvSpPr>
            <p:nvPr/>
          </p:nvSpPr>
          <p:spPr bwMode="auto">
            <a:xfrm rot="-5400000">
              <a:off x="2909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4" name="Oval 74"/>
            <p:cNvSpPr>
              <a:spLocks noChangeArrowheads="1"/>
            </p:cNvSpPr>
            <p:nvPr/>
          </p:nvSpPr>
          <p:spPr bwMode="auto">
            <a:xfrm>
              <a:off x="3192" y="1763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5" name="Oval 75"/>
            <p:cNvSpPr>
              <a:spLocks noChangeArrowheads="1"/>
            </p:cNvSpPr>
            <p:nvPr/>
          </p:nvSpPr>
          <p:spPr bwMode="auto">
            <a:xfrm rot="-5400000">
              <a:off x="1491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6" name="Oval 76"/>
            <p:cNvSpPr>
              <a:spLocks noChangeArrowheads="1"/>
            </p:cNvSpPr>
            <p:nvPr/>
          </p:nvSpPr>
          <p:spPr bwMode="auto">
            <a:xfrm rot="-5400000">
              <a:off x="1633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7" name="Oval 77"/>
            <p:cNvSpPr>
              <a:spLocks noChangeArrowheads="1"/>
            </p:cNvSpPr>
            <p:nvPr/>
          </p:nvSpPr>
          <p:spPr bwMode="auto">
            <a:xfrm rot="-5400000">
              <a:off x="1775" y="196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8" name="Oval 78"/>
            <p:cNvSpPr>
              <a:spLocks noChangeArrowheads="1"/>
            </p:cNvSpPr>
            <p:nvPr/>
          </p:nvSpPr>
          <p:spPr bwMode="auto">
            <a:xfrm rot="-5400000">
              <a:off x="2201" y="196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99" name="Oval 79"/>
            <p:cNvSpPr>
              <a:spLocks noChangeArrowheads="1"/>
            </p:cNvSpPr>
            <p:nvPr/>
          </p:nvSpPr>
          <p:spPr bwMode="auto">
            <a:xfrm rot="-5400000">
              <a:off x="2627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0" name="Oval 80"/>
            <p:cNvSpPr>
              <a:spLocks noChangeArrowheads="1"/>
            </p:cNvSpPr>
            <p:nvPr/>
          </p:nvSpPr>
          <p:spPr bwMode="auto">
            <a:xfrm rot="-5400000">
              <a:off x="2910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1" name="Oval 81"/>
            <p:cNvSpPr>
              <a:spLocks noChangeArrowheads="1"/>
            </p:cNvSpPr>
            <p:nvPr/>
          </p:nvSpPr>
          <p:spPr bwMode="auto">
            <a:xfrm rot="-5400000">
              <a:off x="3052" y="196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2" name="Oval 82"/>
            <p:cNvSpPr>
              <a:spLocks noChangeArrowheads="1"/>
            </p:cNvSpPr>
            <p:nvPr/>
          </p:nvSpPr>
          <p:spPr bwMode="auto">
            <a:xfrm rot="-5400000">
              <a:off x="149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3" name="Oval 83"/>
            <p:cNvSpPr>
              <a:spLocks noChangeArrowheads="1"/>
            </p:cNvSpPr>
            <p:nvPr/>
          </p:nvSpPr>
          <p:spPr bwMode="auto">
            <a:xfrm rot="-5400000">
              <a:off x="1632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4" name="Oval 84"/>
            <p:cNvSpPr>
              <a:spLocks noChangeArrowheads="1"/>
            </p:cNvSpPr>
            <p:nvPr/>
          </p:nvSpPr>
          <p:spPr bwMode="auto">
            <a:xfrm rot="-5400000">
              <a:off x="1774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5" name="Oval 85"/>
            <p:cNvSpPr>
              <a:spLocks noChangeArrowheads="1"/>
            </p:cNvSpPr>
            <p:nvPr/>
          </p:nvSpPr>
          <p:spPr bwMode="auto">
            <a:xfrm rot="-5400000">
              <a:off x="2200" y="2160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6" name="Oval 86"/>
            <p:cNvSpPr>
              <a:spLocks noChangeArrowheads="1"/>
            </p:cNvSpPr>
            <p:nvPr/>
          </p:nvSpPr>
          <p:spPr bwMode="auto">
            <a:xfrm rot="-5400000">
              <a:off x="2626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7" name="Oval 87"/>
            <p:cNvSpPr>
              <a:spLocks noChangeArrowheads="1"/>
            </p:cNvSpPr>
            <p:nvPr/>
          </p:nvSpPr>
          <p:spPr bwMode="auto">
            <a:xfrm rot="-5400000">
              <a:off x="2909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8" name="Oval 88"/>
            <p:cNvSpPr>
              <a:spLocks noChangeArrowheads="1"/>
            </p:cNvSpPr>
            <p:nvPr/>
          </p:nvSpPr>
          <p:spPr bwMode="auto">
            <a:xfrm rot="-5400000">
              <a:off x="3051" y="2160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9" name="Oval 89"/>
            <p:cNvSpPr>
              <a:spLocks noChangeArrowheads="1"/>
            </p:cNvSpPr>
            <p:nvPr/>
          </p:nvSpPr>
          <p:spPr bwMode="auto">
            <a:xfrm rot="-5400000">
              <a:off x="1774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0" name="Oval 90"/>
            <p:cNvSpPr>
              <a:spLocks noChangeArrowheads="1"/>
            </p:cNvSpPr>
            <p:nvPr/>
          </p:nvSpPr>
          <p:spPr bwMode="auto">
            <a:xfrm>
              <a:off x="1915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1" name="Oval 91"/>
            <p:cNvSpPr>
              <a:spLocks noChangeArrowheads="1"/>
            </p:cNvSpPr>
            <p:nvPr/>
          </p:nvSpPr>
          <p:spPr bwMode="auto">
            <a:xfrm rot="-5400000">
              <a:off x="2200" y="2557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2" name="Oval 92"/>
            <p:cNvSpPr>
              <a:spLocks noChangeArrowheads="1"/>
            </p:cNvSpPr>
            <p:nvPr/>
          </p:nvSpPr>
          <p:spPr bwMode="auto">
            <a:xfrm rot="-5400000">
              <a:off x="2626" y="2557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3" name="Oval 93"/>
            <p:cNvSpPr>
              <a:spLocks noChangeArrowheads="1"/>
            </p:cNvSpPr>
            <p:nvPr/>
          </p:nvSpPr>
          <p:spPr bwMode="auto">
            <a:xfrm rot="-5400000">
              <a:off x="2767" y="2557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4" name="Oval 94"/>
            <p:cNvSpPr>
              <a:spLocks noChangeArrowheads="1"/>
            </p:cNvSpPr>
            <p:nvPr/>
          </p:nvSpPr>
          <p:spPr bwMode="auto">
            <a:xfrm>
              <a:off x="1915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5" name="Oval 95"/>
            <p:cNvSpPr>
              <a:spLocks noChangeArrowheads="1"/>
            </p:cNvSpPr>
            <p:nvPr/>
          </p:nvSpPr>
          <p:spPr bwMode="auto">
            <a:xfrm rot="-5400000">
              <a:off x="2200" y="2755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6" name="Oval 96"/>
            <p:cNvSpPr>
              <a:spLocks noChangeArrowheads="1"/>
            </p:cNvSpPr>
            <p:nvPr/>
          </p:nvSpPr>
          <p:spPr bwMode="auto">
            <a:xfrm rot="-5400000">
              <a:off x="2626" y="2755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7" name="Oval 97"/>
            <p:cNvSpPr>
              <a:spLocks noChangeArrowheads="1"/>
            </p:cNvSpPr>
            <p:nvPr/>
          </p:nvSpPr>
          <p:spPr bwMode="auto">
            <a:xfrm>
              <a:off x="1915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8" name="Oval 98"/>
            <p:cNvSpPr>
              <a:spLocks noChangeArrowheads="1"/>
            </p:cNvSpPr>
            <p:nvPr/>
          </p:nvSpPr>
          <p:spPr bwMode="auto">
            <a:xfrm rot="-5400000">
              <a:off x="2200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9" name="Oval 99"/>
            <p:cNvSpPr>
              <a:spLocks noChangeArrowheads="1"/>
            </p:cNvSpPr>
            <p:nvPr/>
          </p:nvSpPr>
          <p:spPr bwMode="auto">
            <a:xfrm rot="-5400000">
              <a:off x="2484" y="295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0" name="Oval 100"/>
            <p:cNvSpPr>
              <a:spLocks noChangeArrowheads="1"/>
            </p:cNvSpPr>
            <p:nvPr/>
          </p:nvSpPr>
          <p:spPr bwMode="auto">
            <a:xfrm rot="-5400000">
              <a:off x="2057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1" name="Oval 101"/>
            <p:cNvSpPr>
              <a:spLocks noChangeArrowheads="1"/>
            </p:cNvSpPr>
            <p:nvPr/>
          </p:nvSpPr>
          <p:spPr bwMode="auto">
            <a:xfrm rot="-5400000">
              <a:off x="2342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2" name="Oval 102"/>
            <p:cNvSpPr>
              <a:spLocks noChangeArrowheads="1"/>
            </p:cNvSpPr>
            <p:nvPr/>
          </p:nvSpPr>
          <p:spPr bwMode="auto">
            <a:xfrm rot="-5400000">
              <a:off x="2484" y="315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3" name="Oval 103"/>
            <p:cNvSpPr>
              <a:spLocks noChangeArrowheads="1"/>
            </p:cNvSpPr>
            <p:nvPr/>
          </p:nvSpPr>
          <p:spPr bwMode="auto">
            <a:xfrm rot="-5400000">
              <a:off x="2057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4" name="Oval 104"/>
            <p:cNvSpPr>
              <a:spLocks noChangeArrowheads="1"/>
            </p:cNvSpPr>
            <p:nvPr/>
          </p:nvSpPr>
          <p:spPr bwMode="auto">
            <a:xfrm rot="-5400000">
              <a:off x="2342" y="3351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5" name="Oval 105"/>
            <p:cNvSpPr>
              <a:spLocks noChangeArrowheads="1"/>
            </p:cNvSpPr>
            <p:nvPr/>
          </p:nvSpPr>
          <p:spPr bwMode="auto">
            <a:xfrm rot="-5400000">
              <a:off x="782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6" name="Oval 106"/>
            <p:cNvSpPr>
              <a:spLocks noChangeArrowheads="1"/>
            </p:cNvSpPr>
            <p:nvPr/>
          </p:nvSpPr>
          <p:spPr bwMode="auto">
            <a:xfrm rot="-5400000">
              <a:off x="923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7" name="Oval 107"/>
            <p:cNvSpPr>
              <a:spLocks noChangeArrowheads="1"/>
            </p:cNvSpPr>
            <p:nvPr/>
          </p:nvSpPr>
          <p:spPr bwMode="auto">
            <a:xfrm rot="-5400000">
              <a:off x="1065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8" name="Oval 108"/>
            <p:cNvSpPr>
              <a:spLocks noChangeArrowheads="1"/>
            </p:cNvSpPr>
            <p:nvPr/>
          </p:nvSpPr>
          <p:spPr bwMode="auto">
            <a:xfrm rot="-5400000">
              <a:off x="1207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9" name="Oval 109"/>
            <p:cNvSpPr>
              <a:spLocks noChangeArrowheads="1"/>
            </p:cNvSpPr>
            <p:nvPr/>
          </p:nvSpPr>
          <p:spPr bwMode="auto">
            <a:xfrm rot="-5400000">
              <a:off x="1349" y="572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0" name="Oval 110"/>
            <p:cNvSpPr>
              <a:spLocks noChangeArrowheads="1"/>
            </p:cNvSpPr>
            <p:nvPr/>
          </p:nvSpPr>
          <p:spPr bwMode="auto">
            <a:xfrm rot="-5400000">
              <a:off x="1632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1" name="Oval 111"/>
            <p:cNvSpPr>
              <a:spLocks noChangeArrowheads="1"/>
            </p:cNvSpPr>
            <p:nvPr/>
          </p:nvSpPr>
          <p:spPr bwMode="auto">
            <a:xfrm rot="-5400000">
              <a:off x="1774" y="572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2" name="Oval 112"/>
            <p:cNvSpPr>
              <a:spLocks noChangeArrowheads="1"/>
            </p:cNvSpPr>
            <p:nvPr/>
          </p:nvSpPr>
          <p:spPr bwMode="auto">
            <a:xfrm>
              <a:off x="1915" y="57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3" name="Oval 113"/>
            <p:cNvSpPr>
              <a:spLocks noChangeArrowheads="1"/>
            </p:cNvSpPr>
            <p:nvPr/>
          </p:nvSpPr>
          <p:spPr bwMode="auto">
            <a:xfrm rot="-5400000">
              <a:off x="2200" y="572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4" name="Oval 114"/>
            <p:cNvSpPr>
              <a:spLocks noChangeArrowheads="1"/>
            </p:cNvSpPr>
            <p:nvPr/>
          </p:nvSpPr>
          <p:spPr bwMode="auto">
            <a:xfrm rot="-5400000">
              <a:off x="2484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5" name="Oval 115"/>
            <p:cNvSpPr>
              <a:spLocks noChangeArrowheads="1"/>
            </p:cNvSpPr>
            <p:nvPr/>
          </p:nvSpPr>
          <p:spPr bwMode="auto">
            <a:xfrm rot="-5400000">
              <a:off x="3476" y="572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6" name="Oval 116"/>
            <p:cNvSpPr>
              <a:spLocks noChangeArrowheads="1"/>
            </p:cNvSpPr>
            <p:nvPr/>
          </p:nvSpPr>
          <p:spPr bwMode="auto">
            <a:xfrm rot="-5400000">
              <a:off x="3334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7" name="Oval 117"/>
            <p:cNvSpPr>
              <a:spLocks noChangeArrowheads="1"/>
            </p:cNvSpPr>
            <p:nvPr/>
          </p:nvSpPr>
          <p:spPr bwMode="auto">
            <a:xfrm rot="-5400000">
              <a:off x="2626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8" name="Oval 118"/>
            <p:cNvSpPr>
              <a:spLocks noChangeArrowheads="1"/>
            </p:cNvSpPr>
            <p:nvPr/>
          </p:nvSpPr>
          <p:spPr bwMode="auto">
            <a:xfrm rot="-5400000">
              <a:off x="2767" y="572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39" name="Oval 119"/>
            <p:cNvSpPr>
              <a:spLocks noChangeArrowheads="1"/>
            </p:cNvSpPr>
            <p:nvPr/>
          </p:nvSpPr>
          <p:spPr bwMode="auto">
            <a:xfrm rot="-5400000">
              <a:off x="2909" y="572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0" name="Oval 120"/>
            <p:cNvSpPr>
              <a:spLocks noChangeArrowheads="1"/>
            </p:cNvSpPr>
            <p:nvPr/>
          </p:nvSpPr>
          <p:spPr bwMode="auto">
            <a:xfrm rot="-5400000">
              <a:off x="3051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1" name="Oval 121"/>
            <p:cNvSpPr>
              <a:spLocks noChangeArrowheads="1"/>
            </p:cNvSpPr>
            <p:nvPr/>
          </p:nvSpPr>
          <p:spPr bwMode="auto">
            <a:xfrm>
              <a:off x="3192" y="572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2" name="Oval 122"/>
            <p:cNvSpPr>
              <a:spLocks noChangeArrowheads="1"/>
            </p:cNvSpPr>
            <p:nvPr/>
          </p:nvSpPr>
          <p:spPr bwMode="auto">
            <a:xfrm>
              <a:off x="3760" y="572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3" name="Oval 123"/>
            <p:cNvSpPr>
              <a:spLocks noChangeArrowheads="1"/>
            </p:cNvSpPr>
            <p:nvPr/>
          </p:nvSpPr>
          <p:spPr bwMode="auto">
            <a:xfrm rot="-5400000">
              <a:off x="782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4" name="Oval 124"/>
            <p:cNvSpPr>
              <a:spLocks noChangeArrowheads="1"/>
            </p:cNvSpPr>
            <p:nvPr/>
          </p:nvSpPr>
          <p:spPr bwMode="auto">
            <a:xfrm rot="-5400000">
              <a:off x="923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5" name="Oval 125"/>
            <p:cNvSpPr>
              <a:spLocks noChangeArrowheads="1"/>
            </p:cNvSpPr>
            <p:nvPr/>
          </p:nvSpPr>
          <p:spPr bwMode="auto">
            <a:xfrm rot="-5400000">
              <a:off x="1065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6" name="Oval 126"/>
            <p:cNvSpPr>
              <a:spLocks noChangeArrowheads="1"/>
            </p:cNvSpPr>
            <p:nvPr/>
          </p:nvSpPr>
          <p:spPr bwMode="auto">
            <a:xfrm rot="-5400000">
              <a:off x="1207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7" name="Oval 127"/>
            <p:cNvSpPr>
              <a:spLocks noChangeArrowheads="1"/>
            </p:cNvSpPr>
            <p:nvPr/>
          </p:nvSpPr>
          <p:spPr bwMode="auto">
            <a:xfrm rot="-5400000">
              <a:off x="2057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8" name="Oval 128"/>
            <p:cNvSpPr>
              <a:spLocks noChangeArrowheads="1"/>
            </p:cNvSpPr>
            <p:nvPr/>
          </p:nvSpPr>
          <p:spPr bwMode="auto">
            <a:xfrm rot="-5400000">
              <a:off x="1349" y="374"/>
              <a:ext cx="85" cy="85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9" name="Oval 129"/>
            <p:cNvSpPr>
              <a:spLocks noChangeArrowheads="1"/>
            </p:cNvSpPr>
            <p:nvPr/>
          </p:nvSpPr>
          <p:spPr bwMode="auto">
            <a:xfrm rot="-5400000">
              <a:off x="1490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0" name="Oval 130"/>
            <p:cNvSpPr>
              <a:spLocks noChangeArrowheads="1"/>
            </p:cNvSpPr>
            <p:nvPr/>
          </p:nvSpPr>
          <p:spPr bwMode="auto">
            <a:xfrm rot="-5400000">
              <a:off x="1632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1" name="Oval 131"/>
            <p:cNvSpPr>
              <a:spLocks noChangeArrowheads="1"/>
            </p:cNvSpPr>
            <p:nvPr/>
          </p:nvSpPr>
          <p:spPr bwMode="auto">
            <a:xfrm rot="-5400000">
              <a:off x="1774" y="374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2" name="Oval 132"/>
            <p:cNvSpPr>
              <a:spLocks noChangeArrowheads="1"/>
            </p:cNvSpPr>
            <p:nvPr/>
          </p:nvSpPr>
          <p:spPr bwMode="auto">
            <a:xfrm>
              <a:off x="1915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3" name="Oval 133"/>
            <p:cNvSpPr>
              <a:spLocks noChangeArrowheads="1"/>
            </p:cNvSpPr>
            <p:nvPr/>
          </p:nvSpPr>
          <p:spPr bwMode="auto">
            <a:xfrm rot="-5400000">
              <a:off x="2200" y="374"/>
              <a:ext cx="85" cy="85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4" name="Oval 134"/>
            <p:cNvSpPr>
              <a:spLocks noChangeArrowheads="1"/>
            </p:cNvSpPr>
            <p:nvPr/>
          </p:nvSpPr>
          <p:spPr bwMode="auto">
            <a:xfrm rot="-5400000">
              <a:off x="2342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5" name="Oval 135"/>
            <p:cNvSpPr>
              <a:spLocks noChangeArrowheads="1"/>
            </p:cNvSpPr>
            <p:nvPr/>
          </p:nvSpPr>
          <p:spPr bwMode="auto">
            <a:xfrm rot="-5400000">
              <a:off x="2484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6" name="Oval 136"/>
            <p:cNvSpPr>
              <a:spLocks noChangeArrowheads="1"/>
            </p:cNvSpPr>
            <p:nvPr/>
          </p:nvSpPr>
          <p:spPr bwMode="auto">
            <a:xfrm rot="-5400000">
              <a:off x="3618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7" name="Oval 137"/>
            <p:cNvSpPr>
              <a:spLocks noChangeArrowheads="1"/>
            </p:cNvSpPr>
            <p:nvPr/>
          </p:nvSpPr>
          <p:spPr bwMode="auto">
            <a:xfrm rot="-5400000">
              <a:off x="3476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8" name="Oval 138"/>
            <p:cNvSpPr>
              <a:spLocks noChangeArrowheads="1"/>
            </p:cNvSpPr>
            <p:nvPr/>
          </p:nvSpPr>
          <p:spPr bwMode="auto">
            <a:xfrm rot="-5400000">
              <a:off x="3334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9" name="Oval 139"/>
            <p:cNvSpPr>
              <a:spLocks noChangeArrowheads="1"/>
            </p:cNvSpPr>
            <p:nvPr/>
          </p:nvSpPr>
          <p:spPr bwMode="auto">
            <a:xfrm rot="-5400000">
              <a:off x="2626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0" name="Oval 140"/>
            <p:cNvSpPr>
              <a:spLocks noChangeArrowheads="1"/>
            </p:cNvSpPr>
            <p:nvPr/>
          </p:nvSpPr>
          <p:spPr bwMode="auto">
            <a:xfrm rot="-5400000">
              <a:off x="2767" y="374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1" name="Oval 141"/>
            <p:cNvSpPr>
              <a:spLocks noChangeArrowheads="1"/>
            </p:cNvSpPr>
            <p:nvPr/>
          </p:nvSpPr>
          <p:spPr bwMode="auto">
            <a:xfrm rot="-5400000">
              <a:off x="2909" y="374"/>
              <a:ext cx="85" cy="85"/>
            </a:xfrm>
            <a:prstGeom prst="ellipse">
              <a:avLst/>
            </a:prstGeom>
            <a:solidFill>
              <a:srgbClr val="561B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2" name="Oval 142"/>
            <p:cNvSpPr>
              <a:spLocks noChangeArrowheads="1"/>
            </p:cNvSpPr>
            <p:nvPr/>
          </p:nvSpPr>
          <p:spPr bwMode="auto">
            <a:xfrm rot="-5400000">
              <a:off x="3051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3" name="Oval 143"/>
            <p:cNvSpPr>
              <a:spLocks noChangeArrowheads="1"/>
            </p:cNvSpPr>
            <p:nvPr/>
          </p:nvSpPr>
          <p:spPr bwMode="auto">
            <a:xfrm>
              <a:off x="3192" y="374"/>
              <a:ext cx="85" cy="8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4" name="Oval 144"/>
            <p:cNvSpPr>
              <a:spLocks noChangeArrowheads="1"/>
            </p:cNvSpPr>
            <p:nvPr/>
          </p:nvSpPr>
          <p:spPr bwMode="auto">
            <a:xfrm>
              <a:off x="3760" y="374"/>
              <a:ext cx="85" cy="85"/>
            </a:xfrm>
            <a:prstGeom prst="ellipse">
              <a:avLst/>
            </a:pr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5" name="Oval 145"/>
            <p:cNvSpPr>
              <a:spLocks noChangeArrowheads="1"/>
            </p:cNvSpPr>
            <p:nvPr/>
          </p:nvSpPr>
          <p:spPr bwMode="auto">
            <a:xfrm rot="-5400000">
              <a:off x="2057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6" name="Oval 146"/>
            <p:cNvSpPr>
              <a:spLocks noChangeArrowheads="1"/>
            </p:cNvSpPr>
            <p:nvPr/>
          </p:nvSpPr>
          <p:spPr bwMode="auto">
            <a:xfrm rot="-5400000">
              <a:off x="2200" y="3549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7" name="Line 147"/>
            <p:cNvSpPr>
              <a:spLocks noChangeShapeType="1"/>
            </p:cNvSpPr>
            <p:nvPr/>
          </p:nvSpPr>
          <p:spPr bwMode="auto">
            <a:xfrm>
              <a:off x="81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68" name="Line 148"/>
            <p:cNvSpPr>
              <a:spLocks noChangeShapeType="1"/>
            </p:cNvSpPr>
            <p:nvPr/>
          </p:nvSpPr>
          <p:spPr bwMode="auto">
            <a:xfrm>
              <a:off x="952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69" name="Line 149"/>
            <p:cNvSpPr>
              <a:spLocks noChangeShapeType="1"/>
            </p:cNvSpPr>
            <p:nvPr/>
          </p:nvSpPr>
          <p:spPr bwMode="auto">
            <a:xfrm>
              <a:off x="109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0" name="Line 150"/>
            <p:cNvSpPr>
              <a:spLocks noChangeShapeType="1"/>
            </p:cNvSpPr>
            <p:nvPr/>
          </p:nvSpPr>
          <p:spPr bwMode="auto">
            <a:xfrm>
              <a:off x="123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1" name="Line 151"/>
            <p:cNvSpPr>
              <a:spLocks noChangeShapeType="1"/>
            </p:cNvSpPr>
            <p:nvPr/>
          </p:nvSpPr>
          <p:spPr bwMode="auto">
            <a:xfrm>
              <a:off x="137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2" name="Line 152"/>
            <p:cNvSpPr>
              <a:spLocks noChangeShapeType="1"/>
            </p:cNvSpPr>
            <p:nvPr/>
          </p:nvSpPr>
          <p:spPr bwMode="auto">
            <a:xfrm>
              <a:off x="1547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3" name="Line 153"/>
            <p:cNvSpPr>
              <a:spLocks noChangeShapeType="1"/>
            </p:cNvSpPr>
            <p:nvPr/>
          </p:nvSpPr>
          <p:spPr bwMode="auto">
            <a:xfrm flipH="1">
              <a:off x="1973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4" name="Line 154"/>
            <p:cNvSpPr>
              <a:spLocks noChangeShapeType="1"/>
            </p:cNvSpPr>
            <p:nvPr/>
          </p:nvSpPr>
          <p:spPr bwMode="auto">
            <a:xfrm>
              <a:off x="166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5" name="Line 155"/>
            <p:cNvSpPr>
              <a:spLocks noChangeShapeType="1"/>
            </p:cNvSpPr>
            <p:nvPr/>
          </p:nvSpPr>
          <p:spPr bwMode="auto">
            <a:xfrm>
              <a:off x="180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6" name="Line 156"/>
            <p:cNvSpPr>
              <a:spLocks noChangeShapeType="1"/>
            </p:cNvSpPr>
            <p:nvPr/>
          </p:nvSpPr>
          <p:spPr bwMode="auto">
            <a:xfrm>
              <a:off x="194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7" name="Line 157"/>
            <p:cNvSpPr>
              <a:spLocks noChangeShapeType="1"/>
            </p:cNvSpPr>
            <p:nvPr/>
          </p:nvSpPr>
          <p:spPr bwMode="auto">
            <a:xfrm>
              <a:off x="223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8" name="Line 158"/>
            <p:cNvSpPr>
              <a:spLocks noChangeShapeType="1"/>
            </p:cNvSpPr>
            <p:nvPr/>
          </p:nvSpPr>
          <p:spPr bwMode="auto">
            <a:xfrm>
              <a:off x="2400" y="43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79" name="Line 159"/>
            <p:cNvSpPr>
              <a:spLocks noChangeShapeType="1"/>
            </p:cNvSpPr>
            <p:nvPr/>
          </p:nvSpPr>
          <p:spPr bwMode="auto">
            <a:xfrm>
              <a:off x="2514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0" name="Line 160"/>
            <p:cNvSpPr>
              <a:spLocks noChangeShapeType="1"/>
            </p:cNvSpPr>
            <p:nvPr/>
          </p:nvSpPr>
          <p:spPr bwMode="auto">
            <a:xfrm>
              <a:off x="265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1" name="Line 161"/>
            <p:cNvSpPr>
              <a:spLocks noChangeShapeType="1"/>
            </p:cNvSpPr>
            <p:nvPr/>
          </p:nvSpPr>
          <p:spPr bwMode="auto">
            <a:xfrm>
              <a:off x="2797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2" name="Line 162"/>
            <p:cNvSpPr>
              <a:spLocks noChangeShapeType="1"/>
            </p:cNvSpPr>
            <p:nvPr/>
          </p:nvSpPr>
          <p:spPr bwMode="auto">
            <a:xfrm>
              <a:off x="2939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3" name="Line 163"/>
            <p:cNvSpPr>
              <a:spLocks noChangeShapeType="1"/>
            </p:cNvSpPr>
            <p:nvPr/>
          </p:nvSpPr>
          <p:spPr bwMode="auto">
            <a:xfrm>
              <a:off x="3081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4" name="Line 164"/>
            <p:cNvSpPr>
              <a:spLocks noChangeShapeType="1"/>
            </p:cNvSpPr>
            <p:nvPr/>
          </p:nvSpPr>
          <p:spPr bwMode="auto">
            <a:xfrm>
              <a:off x="3223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5" name="Line 165"/>
            <p:cNvSpPr>
              <a:spLocks noChangeShapeType="1"/>
            </p:cNvSpPr>
            <p:nvPr/>
          </p:nvSpPr>
          <p:spPr bwMode="auto">
            <a:xfrm>
              <a:off x="3365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6" name="Line 166"/>
            <p:cNvSpPr>
              <a:spLocks noChangeShapeType="1"/>
            </p:cNvSpPr>
            <p:nvPr/>
          </p:nvSpPr>
          <p:spPr bwMode="auto">
            <a:xfrm>
              <a:off x="3506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7" name="Line 167"/>
            <p:cNvSpPr>
              <a:spLocks noChangeShapeType="1"/>
            </p:cNvSpPr>
            <p:nvPr/>
          </p:nvSpPr>
          <p:spPr bwMode="auto">
            <a:xfrm>
              <a:off x="3790" y="43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8" name="Line 168"/>
            <p:cNvSpPr>
              <a:spLocks noChangeShapeType="1"/>
            </p:cNvSpPr>
            <p:nvPr/>
          </p:nvSpPr>
          <p:spPr bwMode="auto">
            <a:xfrm>
              <a:off x="123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89" name="Line 169"/>
            <p:cNvSpPr>
              <a:spLocks noChangeShapeType="1"/>
            </p:cNvSpPr>
            <p:nvPr/>
          </p:nvSpPr>
          <p:spPr bwMode="auto">
            <a:xfrm>
              <a:off x="1376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0" name="Line 170"/>
            <p:cNvSpPr>
              <a:spLocks noChangeShapeType="1"/>
            </p:cNvSpPr>
            <p:nvPr/>
          </p:nvSpPr>
          <p:spPr bwMode="auto">
            <a:xfrm>
              <a:off x="166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1" name="Line 171"/>
            <p:cNvSpPr>
              <a:spLocks noChangeShapeType="1"/>
            </p:cNvSpPr>
            <p:nvPr/>
          </p:nvSpPr>
          <p:spPr bwMode="auto">
            <a:xfrm>
              <a:off x="180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2" name="Line 172"/>
            <p:cNvSpPr>
              <a:spLocks noChangeShapeType="1"/>
            </p:cNvSpPr>
            <p:nvPr/>
          </p:nvSpPr>
          <p:spPr bwMode="auto">
            <a:xfrm>
              <a:off x="1971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3" name="Line 173"/>
            <p:cNvSpPr>
              <a:spLocks noChangeShapeType="1"/>
            </p:cNvSpPr>
            <p:nvPr/>
          </p:nvSpPr>
          <p:spPr bwMode="auto">
            <a:xfrm>
              <a:off x="222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4" name="Line 174"/>
            <p:cNvSpPr>
              <a:spLocks noChangeShapeType="1"/>
            </p:cNvSpPr>
            <p:nvPr/>
          </p:nvSpPr>
          <p:spPr bwMode="auto">
            <a:xfrm>
              <a:off x="251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5" name="Line 175"/>
            <p:cNvSpPr>
              <a:spLocks noChangeShapeType="1"/>
            </p:cNvSpPr>
            <p:nvPr/>
          </p:nvSpPr>
          <p:spPr bwMode="auto">
            <a:xfrm>
              <a:off x="265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6" name="Line 176"/>
            <p:cNvSpPr>
              <a:spLocks noChangeShapeType="1"/>
            </p:cNvSpPr>
            <p:nvPr/>
          </p:nvSpPr>
          <p:spPr bwMode="auto">
            <a:xfrm>
              <a:off x="2824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7" name="Line 177"/>
            <p:cNvSpPr>
              <a:spLocks noChangeShapeType="1"/>
            </p:cNvSpPr>
            <p:nvPr/>
          </p:nvSpPr>
          <p:spPr bwMode="auto">
            <a:xfrm>
              <a:off x="2938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8" name="Line 178"/>
            <p:cNvSpPr>
              <a:spLocks noChangeShapeType="1"/>
            </p:cNvSpPr>
            <p:nvPr/>
          </p:nvSpPr>
          <p:spPr bwMode="auto">
            <a:xfrm>
              <a:off x="3080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099" name="Line 179"/>
            <p:cNvSpPr>
              <a:spLocks noChangeShapeType="1"/>
            </p:cNvSpPr>
            <p:nvPr/>
          </p:nvSpPr>
          <p:spPr bwMode="auto">
            <a:xfrm>
              <a:off x="3221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0" name="Line 180"/>
            <p:cNvSpPr>
              <a:spLocks noChangeShapeType="1"/>
            </p:cNvSpPr>
            <p:nvPr/>
          </p:nvSpPr>
          <p:spPr bwMode="auto">
            <a:xfrm>
              <a:off x="3363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1" name="Line 181"/>
            <p:cNvSpPr>
              <a:spLocks noChangeShapeType="1"/>
            </p:cNvSpPr>
            <p:nvPr/>
          </p:nvSpPr>
          <p:spPr bwMode="auto">
            <a:xfrm>
              <a:off x="3505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2" name="Line 182"/>
            <p:cNvSpPr>
              <a:spLocks noChangeShapeType="1"/>
            </p:cNvSpPr>
            <p:nvPr/>
          </p:nvSpPr>
          <p:spPr bwMode="auto">
            <a:xfrm>
              <a:off x="3789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3" name="Line 183"/>
            <p:cNvSpPr>
              <a:spLocks noChangeShapeType="1"/>
            </p:cNvSpPr>
            <p:nvPr/>
          </p:nvSpPr>
          <p:spPr bwMode="auto">
            <a:xfrm>
              <a:off x="980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4" name="Line 184"/>
            <p:cNvSpPr>
              <a:spLocks noChangeShapeType="1"/>
            </p:cNvSpPr>
            <p:nvPr/>
          </p:nvSpPr>
          <p:spPr bwMode="auto">
            <a:xfrm>
              <a:off x="1094" y="62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5" name="Line 185"/>
            <p:cNvSpPr>
              <a:spLocks noChangeShapeType="1"/>
            </p:cNvSpPr>
            <p:nvPr/>
          </p:nvSpPr>
          <p:spPr bwMode="auto">
            <a:xfrm>
              <a:off x="336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6" name="Line 186"/>
            <p:cNvSpPr>
              <a:spLocks noChangeShapeType="1"/>
            </p:cNvSpPr>
            <p:nvPr/>
          </p:nvSpPr>
          <p:spPr bwMode="auto">
            <a:xfrm>
              <a:off x="350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7" name="Line 187"/>
            <p:cNvSpPr>
              <a:spLocks noChangeShapeType="1"/>
            </p:cNvSpPr>
            <p:nvPr/>
          </p:nvSpPr>
          <p:spPr bwMode="auto">
            <a:xfrm>
              <a:off x="980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8" name="Line 188"/>
            <p:cNvSpPr>
              <a:spLocks noChangeShapeType="1"/>
            </p:cNvSpPr>
            <p:nvPr/>
          </p:nvSpPr>
          <p:spPr bwMode="auto">
            <a:xfrm>
              <a:off x="109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09" name="Line 189"/>
            <p:cNvSpPr>
              <a:spLocks noChangeShapeType="1"/>
            </p:cNvSpPr>
            <p:nvPr/>
          </p:nvSpPr>
          <p:spPr bwMode="auto">
            <a:xfrm>
              <a:off x="123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0" name="Line 190"/>
            <p:cNvSpPr>
              <a:spLocks noChangeShapeType="1"/>
            </p:cNvSpPr>
            <p:nvPr/>
          </p:nvSpPr>
          <p:spPr bwMode="auto">
            <a:xfrm>
              <a:off x="137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1" name="Line 191"/>
            <p:cNvSpPr>
              <a:spLocks noChangeShapeType="1"/>
            </p:cNvSpPr>
            <p:nvPr/>
          </p:nvSpPr>
          <p:spPr bwMode="auto">
            <a:xfrm>
              <a:off x="1661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2" name="Line 192"/>
            <p:cNvSpPr>
              <a:spLocks noChangeShapeType="1"/>
            </p:cNvSpPr>
            <p:nvPr/>
          </p:nvSpPr>
          <p:spPr bwMode="auto">
            <a:xfrm>
              <a:off x="180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3" name="Line 193"/>
            <p:cNvSpPr>
              <a:spLocks noChangeShapeType="1"/>
            </p:cNvSpPr>
            <p:nvPr/>
          </p:nvSpPr>
          <p:spPr bwMode="auto">
            <a:xfrm>
              <a:off x="2087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4" name="Line 194"/>
            <p:cNvSpPr>
              <a:spLocks noChangeShapeType="1"/>
            </p:cNvSpPr>
            <p:nvPr/>
          </p:nvSpPr>
          <p:spPr bwMode="auto">
            <a:xfrm>
              <a:off x="2230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5" name="Line 195"/>
            <p:cNvSpPr>
              <a:spLocks noChangeShapeType="1"/>
            </p:cNvSpPr>
            <p:nvPr/>
          </p:nvSpPr>
          <p:spPr bwMode="auto">
            <a:xfrm>
              <a:off x="2514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6" name="Line 196"/>
            <p:cNvSpPr>
              <a:spLocks noChangeShapeType="1"/>
            </p:cNvSpPr>
            <p:nvPr/>
          </p:nvSpPr>
          <p:spPr bwMode="auto">
            <a:xfrm>
              <a:off x="2656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7" name="Line 197"/>
            <p:cNvSpPr>
              <a:spLocks noChangeShapeType="1"/>
            </p:cNvSpPr>
            <p:nvPr/>
          </p:nvSpPr>
          <p:spPr bwMode="auto">
            <a:xfrm>
              <a:off x="2939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8" name="Line 198"/>
            <p:cNvSpPr>
              <a:spLocks noChangeShapeType="1"/>
            </p:cNvSpPr>
            <p:nvPr/>
          </p:nvSpPr>
          <p:spPr bwMode="auto">
            <a:xfrm>
              <a:off x="3109" y="82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19" name="Line 199"/>
            <p:cNvSpPr>
              <a:spLocks noChangeShapeType="1"/>
            </p:cNvSpPr>
            <p:nvPr/>
          </p:nvSpPr>
          <p:spPr bwMode="auto">
            <a:xfrm>
              <a:off x="3223" y="82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0" name="Line 200"/>
            <p:cNvSpPr>
              <a:spLocks noChangeShapeType="1"/>
            </p:cNvSpPr>
            <p:nvPr/>
          </p:nvSpPr>
          <p:spPr bwMode="auto">
            <a:xfrm>
              <a:off x="2938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1" name="Line 201"/>
            <p:cNvSpPr>
              <a:spLocks noChangeShapeType="1"/>
            </p:cNvSpPr>
            <p:nvPr/>
          </p:nvSpPr>
          <p:spPr bwMode="auto">
            <a:xfrm>
              <a:off x="3222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2" name="Line 202"/>
            <p:cNvSpPr>
              <a:spLocks noChangeShapeType="1"/>
            </p:cNvSpPr>
            <p:nvPr/>
          </p:nvSpPr>
          <p:spPr bwMode="auto">
            <a:xfrm>
              <a:off x="336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3" name="Line 203"/>
            <p:cNvSpPr>
              <a:spLocks noChangeShapeType="1"/>
            </p:cNvSpPr>
            <p:nvPr/>
          </p:nvSpPr>
          <p:spPr bwMode="auto">
            <a:xfrm>
              <a:off x="1803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4" name="Line 204"/>
            <p:cNvSpPr>
              <a:spLocks noChangeShapeType="1"/>
            </p:cNvSpPr>
            <p:nvPr/>
          </p:nvSpPr>
          <p:spPr bwMode="auto">
            <a:xfrm>
              <a:off x="2087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5" name="Line 205"/>
            <p:cNvSpPr>
              <a:spLocks noChangeShapeType="1"/>
            </p:cNvSpPr>
            <p:nvPr/>
          </p:nvSpPr>
          <p:spPr bwMode="auto">
            <a:xfrm>
              <a:off x="2259" y="105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6" name="Line 206"/>
            <p:cNvSpPr>
              <a:spLocks noChangeShapeType="1"/>
            </p:cNvSpPr>
            <p:nvPr/>
          </p:nvSpPr>
          <p:spPr bwMode="auto">
            <a:xfrm>
              <a:off x="251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7" name="Line 207"/>
            <p:cNvSpPr>
              <a:spLocks noChangeShapeType="1"/>
            </p:cNvSpPr>
            <p:nvPr/>
          </p:nvSpPr>
          <p:spPr bwMode="auto">
            <a:xfrm>
              <a:off x="2656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8" name="Line 208"/>
            <p:cNvSpPr>
              <a:spLocks noChangeShapeType="1"/>
            </p:cNvSpPr>
            <p:nvPr/>
          </p:nvSpPr>
          <p:spPr bwMode="auto">
            <a:xfrm>
              <a:off x="2940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29" name="Line 209"/>
            <p:cNvSpPr>
              <a:spLocks noChangeShapeType="1"/>
            </p:cNvSpPr>
            <p:nvPr/>
          </p:nvSpPr>
          <p:spPr bwMode="auto">
            <a:xfrm>
              <a:off x="3224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0" name="Line 210"/>
            <p:cNvSpPr>
              <a:spLocks noChangeShapeType="1"/>
            </p:cNvSpPr>
            <p:nvPr/>
          </p:nvSpPr>
          <p:spPr bwMode="auto">
            <a:xfrm>
              <a:off x="3365" y="105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1" name="Line 211"/>
            <p:cNvSpPr>
              <a:spLocks noChangeShapeType="1"/>
            </p:cNvSpPr>
            <p:nvPr/>
          </p:nvSpPr>
          <p:spPr bwMode="auto">
            <a:xfrm>
              <a:off x="237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2" name="Line 212"/>
            <p:cNvSpPr>
              <a:spLocks noChangeShapeType="1"/>
            </p:cNvSpPr>
            <p:nvPr/>
          </p:nvSpPr>
          <p:spPr bwMode="auto">
            <a:xfrm>
              <a:off x="2541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3" name="Line 213"/>
            <p:cNvSpPr>
              <a:spLocks noChangeShapeType="1"/>
            </p:cNvSpPr>
            <p:nvPr/>
          </p:nvSpPr>
          <p:spPr bwMode="auto">
            <a:xfrm>
              <a:off x="2655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4" name="Line 214"/>
            <p:cNvSpPr>
              <a:spLocks noChangeShapeType="1"/>
            </p:cNvSpPr>
            <p:nvPr/>
          </p:nvSpPr>
          <p:spPr bwMode="auto">
            <a:xfrm>
              <a:off x="1661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5" name="Line 215"/>
            <p:cNvSpPr>
              <a:spLocks noChangeShapeType="1"/>
            </p:cNvSpPr>
            <p:nvPr/>
          </p:nvSpPr>
          <p:spPr bwMode="auto">
            <a:xfrm>
              <a:off x="1803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6" name="Line 216"/>
            <p:cNvSpPr>
              <a:spLocks noChangeShapeType="1"/>
            </p:cNvSpPr>
            <p:nvPr/>
          </p:nvSpPr>
          <p:spPr bwMode="auto">
            <a:xfrm>
              <a:off x="2114" y="122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7" name="Line 217"/>
            <p:cNvSpPr>
              <a:spLocks noChangeShapeType="1"/>
            </p:cNvSpPr>
            <p:nvPr/>
          </p:nvSpPr>
          <p:spPr bwMode="auto">
            <a:xfrm>
              <a:off x="1237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8" name="Line 218"/>
            <p:cNvSpPr>
              <a:spLocks noChangeShapeType="1"/>
            </p:cNvSpPr>
            <p:nvPr/>
          </p:nvSpPr>
          <p:spPr bwMode="auto">
            <a:xfrm>
              <a:off x="1378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39" name="Line 219"/>
            <p:cNvSpPr>
              <a:spLocks noChangeShapeType="1"/>
            </p:cNvSpPr>
            <p:nvPr/>
          </p:nvSpPr>
          <p:spPr bwMode="auto">
            <a:xfrm>
              <a:off x="1662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0" name="Line 220"/>
            <p:cNvSpPr>
              <a:spLocks noChangeShapeType="1"/>
            </p:cNvSpPr>
            <p:nvPr/>
          </p:nvSpPr>
          <p:spPr bwMode="auto">
            <a:xfrm flipH="1">
              <a:off x="1265" y="125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1" name="Line 221"/>
            <p:cNvSpPr>
              <a:spLocks noChangeShapeType="1"/>
            </p:cNvSpPr>
            <p:nvPr/>
          </p:nvSpPr>
          <p:spPr bwMode="auto">
            <a:xfrm>
              <a:off x="1236" y="1224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2" name="Line 222"/>
            <p:cNvSpPr>
              <a:spLocks noChangeShapeType="1"/>
            </p:cNvSpPr>
            <p:nvPr/>
          </p:nvSpPr>
          <p:spPr bwMode="auto">
            <a:xfrm>
              <a:off x="2653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3" name="Line 223"/>
            <p:cNvSpPr>
              <a:spLocks noChangeShapeType="1"/>
            </p:cNvSpPr>
            <p:nvPr/>
          </p:nvSpPr>
          <p:spPr bwMode="auto">
            <a:xfrm>
              <a:off x="2939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4" name="Line 224"/>
            <p:cNvSpPr>
              <a:spLocks noChangeShapeType="1"/>
            </p:cNvSpPr>
            <p:nvPr/>
          </p:nvSpPr>
          <p:spPr bwMode="auto">
            <a:xfrm>
              <a:off x="3250" y="145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5" name="Line 225"/>
            <p:cNvSpPr>
              <a:spLocks noChangeShapeType="1"/>
            </p:cNvSpPr>
            <p:nvPr/>
          </p:nvSpPr>
          <p:spPr bwMode="auto">
            <a:xfrm>
              <a:off x="3364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6" name="Line 226"/>
            <p:cNvSpPr>
              <a:spLocks noChangeShapeType="1"/>
            </p:cNvSpPr>
            <p:nvPr/>
          </p:nvSpPr>
          <p:spPr bwMode="auto">
            <a:xfrm>
              <a:off x="2231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7" name="Line 227"/>
            <p:cNvSpPr>
              <a:spLocks noChangeShapeType="1"/>
            </p:cNvSpPr>
            <p:nvPr/>
          </p:nvSpPr>
          <p:spPr bwMode="auto">
            <a:xfrm>
              <a:off x="2372" y="1451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8" name="Line 228"/>
            <p:cNvSpPr>
              <a:spLocks noChangeShapeType="1"/>
            </p:cNvSpPr>
            <p:nvPr/>
          </p:nvSpPr>
          <p:spPr bwMode="auto">
            <a:xfrm>
              <a:off x="1661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49" name="Line 229"/>
            <p:cNvSpPr>
              <a:spLocks noChangeShapeType="1"/>
            </p:cNvSpPr>
            <p:nvPr/>
          </p:nvSpPr>
          <p:spPr bwMode="auto">
            <a:xfrm>
              <a:off x="1803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0" name="Line 230"/>
            <p:cNvSpPr>
              <a:spLocks noChangeShapeType="1"/>
            </p:cNvSpPr>
            <p:nvPr/>
          </p:nvSpPr>
          <p:spPr bwMode="auto">
            <a:xfrm>
              <a:off x="1236" y="142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1" name="Line 231"/>
            <p:cNvSpPr>
              <a:spLocks noChangeShapeType="1"/>
            </p:cNvSpPr>
            <p:nvPr/>
          </p:nvSpPr>
          <p:spPr bwMode="auto">
            <a:xfrm>
              <a:off x="1661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2" name="Line 232"/>
            <p:cNvSpPr>
              <a:spLocks noChangeShapeType="1"/>
            </p:cNvSpPr>
            <p:nvPr/>
          </p:nvSpPr>
          <p:spPr bwMode="auto">
            <a:xfrm>
              <a:off x="1803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3" name="Line 233"/>
            <p:cNvSpPr>
              <a:spLocks noChangeShapeType="1"/>
            </p:cNvSpPr>
            <p:nvPr/>
          </p:nvSpPr>
          <p:spPr bwMode="auto">
            <a:xfrm>
              <a:off x="2230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4" name="Line 234"/>
            <p:cNvSpPr>
              <a:spLocks noChangeShapeType="1"/>
            </p:cNvSpPr>
            <p:nvPr/>
          </p:nvSpPr>
          <p:spPr bwMode="auto">
            <a:xfrm>
              <a:off x="2372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5" name="Line 235"/>
            <p:cNvSpPr>
              <a:spLocks noChangeShapeType="1"/>
            </p:cNvSpPr>
            <p:nvPr/>
          </p:nvSpPr>
          <p:spPr bwMode="auto">
            <a:xfrm>
              <a:off x="2656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6" name="Line 236"/>
            <p:cNvSpPr>
              <a:spLocks noChangeShapeType="1"/>
            </p:cNvSpPr>
            <p:nvPr/>
          </p:nvSpPr>
          <p:spPr bwMode="auto">
            <a:xfrm>
              <a:off x="2939" y="1620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7" name="Line 237"/>
            <p:cNvSpPr>
              <a:spLocks noChangeShapeType="1"/>
            </p:cNvSpPr>
            <p:nvPr/>
          </p:nvSpPr>
          <p:spPr bwMode="auto">
            <a:xfrm>
              <a:off x="1661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8" name="Line 238"/>
            <p:cNvSpPr>
              <a:spLocks noChangeShapeType="1"/>
            </p:cNvSpPr>
            <p:nvPr/>
          </p:nvSpPr>
          <p:spPr bwMode="auto">
            <a:xfrm>
              <a:off x="1803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59" name="Line 239"/>
            <p:cNvSpPr>
              <a:spLocks noChangeShapeType="1"/>
            </p:cNvSpPr>
            <p:nvPr/>
          </p:nvSpPr>
          <p:spPr bwMode="auto">
            <a:xfrm flipH="1">
              <a:off x="2259" y="184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0" name="Line 240"/>
            <p:cNvSpPr>
              <a:spLocks noChangeShapeType="1"/>
            </p:cNvSpPr>
            <p:nvPr/>
          </p:nvSpPr>
          <p:spPr bwMode="auto">
            <a:xfrm>
              <a:off x="223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1" name="Line 241"/>
            <p:cNvSpPr>
              <a:spLocks noChangeShapeType="1"/>
            </p:cNvSpPr>
            <p:nvPr/>
          </p:nvSpPr>
          <p:spPr bwMode="auto">
            <a:xfrm>
              <a:off x="2656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2" name="Line 242"/>
            <p:cNvSpPr>
              <a:spLocks noChangeShapeType="1"/>
            </p:cNvSpPr>
            <p:nvPr/>
          </p:nvSpPr>
          <p:spPr bwMode="auto">
            <a:xfrm>
              <a:off x="2940" y="181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3" name="Line 243"/>
            <p:cNvSpPr>
              <a:spLocks noChangeShapeType="1"/>
            </p:cNvSpPr>
            <p:nvPr/>
          </p:nvSpPr>
          <p:spPr bwMode="auto">
            <a:xfrm>
              <a:off x="1406" y="181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4" name="Line 244"/>
            <p:cNvSpPr>
              <a:spLocks noChangeShapeType="1"/>
            </p:cNvSpPr>
            <p:nvPr/>
          </p:nvSpPr>
          <p:spPr bwMode="auto">
            <a:xfrm>
              <a:off x="151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5" name="Line 245"/>
            <p:cNvSpPr>
              <a:spLocks noChangeShapeType="1"/>
            </p:cNvSpPr>
            <p:nvPr/>
          </p:nvSpPr>
          <p:spPr bwMode="auto">
            <a:xfrm>
              <a:off x="166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6" name="Line 246"/>
            <p:cNvSpPr>
              <a:spLocks noChangeShapeType="1"/>
            </p:cNvSpPr>
            <p:nvPr/>
          </p:nvSpPr>
          <p:spPr bwMode="auto">
            <a:xfrm>
              <a:off x="1801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7" name="Line 247"/>
            <p:cNvSpPr>
              <a:spLocks noChangeShapeType="1"/>
            </p:cNvSpPr>
            <p:nvPr/>
          </p:nvSpPr>
          <p:spPr bwMode="auto">
            <a:xfrm>
              <a:off x="2229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8" name="Line 248"/>
            <p:cNvSpPr>
              <a:spLocks noChangeShapeType="1"/>
            </p:cNvSpPr>
            <p:nvPr/>
          </p:nvSpPr>
          <p:spPr bwMode="auto">
            <a:xfrm>
              <a:off x="2654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69" name="Line 249"/>
            <p:cNvSpPr>
              <a:spLocks noChangeShapeType="1"/>
            </p:cNvSpPr>
            <p:nvPr/>
          </p:nvSpPr>
          <p:spPr bwMode="auto">
            <a:xfrm>
              <a:off x="2938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0" name="Line 250"/>
            <p:cNvSpPr>
              <a:spLocks noChangeShapeType="1"/>
            </p:cNvSpPr>
            <p:nvPr/>
          </p:nvSpPr>
          <p:spPr bwMode="auto">
            <a:xfrm>
              <a:off x="3080" y="2018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1" name="Line 251"/>
            <p:cNvSpPr>
              <a:spLocks noChangeShapeType="1"/>
            </p:cNvSpPr>
            <p:nvPr/>
          </p:nvSpPr>
          <p:spPr bwMode="auto">
            <a:xfrm flipH="1">
              <a:off x="3676" y="85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2" name="Line 252"/>
            <p:cNvSpPr>
              <a:spLocks noChangeShapeType="1"/>
            </p:cNvSpPr>
            <p:nvPr/>
          </p:nvSpPr>
          <p:spPr bwMode="auto">
            <a:xfrm>
              <a:off x="2656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3" name="Line 253"/>
            <p:cNvSpPr>
              <a:spLocks noChangeShapeType="1"/>
            </p:cNvSpPr>
            <p:nvPr/>
          </p:nvSpPr>
          <p:spPr bwMode="auto">
            <a:xfrm>
              <a:off x="2939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4" name="Line 254"/>
            <p:cNvSpPr>
              <a:spLocks noChangeShapeType="1"/>
            </p:cNvSpPr>
            <p:nvPr/>
          </p:nvSpPr>
          <p:spPr bwMode="auto">
            <a:xfrm>
              <a:off x="2231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5" name="Line 255"/>
            <p:cNvSpPr>
              <a:spLocks noChangeShapeType="1"/>
            </p:cNvSpPr>
            <p:nvPr/>
          </p:nvSpPr>
          <p:spPr bwMode="auto">
            <a:xfrm>
              <a:off x="2655" y="241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6" name="Line 256"/>
            <p:cNvSpPr>
              <a:spLocks noChangeShapeType="1"/>
            </p:cNvSpPr>
            <p:nvPr/>
          </p:nvSpPr>
          <p:spPr bwMode="auto">
            <a:xfrm>
              <a:off x="2230" y="221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7" name="Line 257"/>
            <p:cNvSpPr>
              <a:spLocks noChangeShapeType="1"/>
            </p:cNvSpPr>
            <p:nvPr/>
          </p:nvSpPr>
          <p:spPr bwMode="auto">
            <a:xfrm>
              <a:off x="1689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8" name="Line 258"/>
            <p:cNvSpPr>
              <a:spLocks noChangeShapeType="1"/>
            </p:cNvSpPr>
            <p:nvPr/>
          </p:nvSpPr>
          <p:spPr bwMode="auto">
            <a:xfrm>
              <a:off x="1803" y="221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79" name="Line 259"/>
            <p:cNvSpPr>
              <a:spLocks noChangeShapeType="1"/>
            </p:cNvSpPr>
            <p:nvPr/>
          </p:nvSpPr>
          <p:spPr bwMode="auto">
            <a:xfrm>
              <a:off x="1831" y="2415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0" name="Line 260"/>
            <p:cNvSpPr>
              <a:spLocks noChangeShapeType="1"/>
            </p:cNvSpPr>
            <p:nvPr/>
          </p:nvSpPr>
          <p:spPr bwMode="auto">
            <a:xfrm>
              <a:off x="1944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1" name="Line 261"/>
            <p:cNvSpPr>
              <a:spLocks noChangeShapeType="1"/>
            </p:cNvSpPr>
            <p:nvPr/>
          </p:nvSpPr>
          <p:spPr bwMode="auto">
            <a:xfrm>
              <a:off x="2230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2" name="Line 262"/>
            <p:cNvSpPr>
              <a:spLocks noChangeShapeType="1"/>
            </p:cNvSpPr>
            <p:nvPr/>
          </p:nvSpPr>
          <p:spPr bwMode="auto">
            <a:xfrm>
              <a:off x="2656" y="261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3" name="Line 263"/>
            <p:cNvSpPr>
              <a:spLocks noChangeShapeType="1"/>
            </p:cNvSpPr>
            <p:nvPr/>
          </p:nvSpPr>
          <p:spPr bwMode="auto">
            <a:xfrm>
              <a:off x="1945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4" name="Line 264"/>
            <p:cNvSpPr>
              <a:spLocks noChangeShapeType="1"/>
            </p:cNvSpPr>
            <p:nvPr/>
          </p:nvSpPr>
          <p:spPr bwMode="auto">
            <a:xfrm>
              <a:off x="2230" y="2812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5" name="Line 265"/>
            <p:cNvSpPr>
              <a:spLocks noChangeShapeType="1"/>
            </p:cNvSpPr>
            <p:nvPr/>
          </p:nvSpPr>
          <p:spPr bwMode="auto">
            <a:xfrm>
              <a:off x="2230" y="303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6" name="Line 266"/>
            <p:cNvSpPr>
              <a:spLocks noChangeShapeType="1"/>
            </p:cNvSpPr>
            <p:nvPr/>
          </p:nvSpPr>
          <p:spPr bwMode="auto">
            <a:xfrm>
              <a:off x="2513" y="303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7" name="Line 267"/>
            <p:cNvSpPr>
              <a:spLocks noChangeShapeType="1"/>
            </p:cNvSpPr>
            <p:nvPr/>
          </p:nvSpPr>
          <p:spPr bwMode="auto">
            <a:xfrm>
              <a:off x="2086" y="3209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8" name="Line 268"/>
            <p:cNvSpPr>
              <a:spLocks noChangeShapeType="1"/>
            </p:cNvSpPr>
            <p:nvPr/>
          </p:nvSpPr>
          <p:spPr bwMode="auto">
            <a:xfrm>
              <a:off x="2086" y="340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89" name="Line 269"/>
            <p:cNvSpPr>
              <a:spLocks noChangeShapeType="1"/>
            </p:cNvSpPr>
            <p:nvPr/>
          </p:nvSpPr>
          <p:spPr bwMode="auto">
            <a:xfrm flipH="1">
              <a:off x="2401" y="3237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0" name="Line 270"/>
            <p:cNvSpPr>
              <a:spLocks noChangeShapeType="1"/>
            </p:cNvSpPr>
            <p:nvPr/>
          </p:nvSpPr>
          <p:spPr bwMode="auto">
            <a:xfrm>
              <a:off x="2372" y="3237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1" name="Line 271"/>
            <p:cNvSpPr>
              <a:spLocks noChangeShapeType="1"/>
            </p:cNvSpPr>
            <p:nvPr/>
          </p:nvSpPr>
          <p:spPr bwMode="auto">
            <a:xfrm flipH="1">
              <a:off x="3109" y="184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2" name="Line 272"/>
            <p:cNvSpPr>
              <a:spLocks noChangeShapeType="1"/>
            </p:cNvSpPr>
            <p:nvPr/>
          </p:nvSpPr>
          <p:spPr bwMode="auto">
            <a:xfrm flipH="1">
              <a:off x="2967" y="224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3" name="Line 273"/>
            <p:cNvSpPr>
              <a:spLocks noChangeShapeType="1"/>
            </p:cNvSpPr>
            <p:nvPr/>
          </p:nvSpPr>
          <p:spPr bwMode="auto">
            <a:xfrm flipH="1">
              <a:off x="3393" y="1253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4" name="Line 274"/>
            <p:cNvSpPr>
              <a:spLocks noChangeShapeType="1"/>
            </p:cNvSpPr>
            <p:nvPr/>
          </p:nvSpPr>
          <p:spPr bwMode="auto">
            <a:xfrm flipH="1">
              <a:off x="2826" y="2444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5" name="Line 275"/>
            <p:cNvSpPr>
              <a:spLocks noChangeShapeType="1"/>
            </p:cNvSpPr>
            <p:nvPr/>
          </p:nvSpPr>
          <p:spPr bwMode="auto">
            <a:xfrm flipH="1">
              <a:off x="2682" y="2642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6" name="Line 276"/>
            <p:cNvSpPr>
              <a:spLocks noChangeShapeType="1"/>
            </p:cNvSpPr>
            <p:nvPr/>
          </p:nvSpPr>
          <p:spPr bwMode="auto">
            <a:xfrm flipH="1">
              <a:off x="2542" y="2841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7" name="Line 277"/>
            <p:cNvSpPr>
              <a:spLocks noChangeShapeType="1"/>
            </p:cNvSpPr>
            <p:nvPr/>
          </p:nvSpPr>
          <p:spPr bwMode="auto">
            <a:xfrm>
              <a:off x="838" y="629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8" name="Line 278"/>
            <p:cNvSpPr>
              <a:spLocks noChangeShapeType="1"/>
            </p:cNvSpPr>
            <p:nvPr/>
          </p:nvSpPr>
          <p:spPr bwMode="auto">
            <a:xfrm>
              <a:off x="1093" y="1026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199" name="Line 279"/>
            <p:cNvSpPr>
              <a:spLocks noChangeShapeType="1"/>
            </p:cNvSpPr>
            <p:nvPr/>
          </p:nvSpPr>
          <p:spPr bwMode="auto">
            <a:xfrm>
              <a:off x="1235" y="1621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0" name="Line 280"/>
            <p:cNvSpPr>
              <a:spLocks noChangeShapeType="1"/>
            </p:cNvSpPr>
            <p:nvPr/>
          </p:nvSpPr>
          <p:spPr bwMode="auto">
            <a:xfrm>
              <a:off x="1547" y="2217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1" name="Line 281"/>
            <p:cNvSpPr>
              <a:spLocks noChangeShapeType="1"/>
            </p:cNvSpPr>
            <p:nvPr/>
          </p:nvSpPr>
          <p:spPr bwMode="auto">
            <a:xfrm>
              <a:off x="1689" y="244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2" name="Line 282"/>
            <p:cNvSpPr>
              <a:spLocks noChangeShapeType="1"/>
            </p:cNvSpPr>
            <p:nvPr/>
          </p:nvSpPr>
          <p:spPr bwMode="auto">
            <a:xfrm>
              <a:off x="1830" y="2613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3" name="Line 283"/>
            <p:cNvSpPr>
              <a:spLocks noChangeShapeType="1"/>
            </p:cNvSpPr>
            <p:nvPr/>
          </p:nvSpPr>
          <p:spPr bwMode="auto">
            <a:xfrm flipH="1">
              <a:off x="3532" y="459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4" name="Line 284"/>
            <p:cNvSpPr>
              <a:spLocks noChangeShapeType="1"/>
            </p:cNvSpPr>
            <p:nvPr/>
          </p:nvSpPr>
          <p:spPr bwMode="auto">
            <a:xfrm>
              <a:off x="3504" y="1026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5" name="Line 285"/>
            <p:cNvSpPr>
              <a:spLocks noChangeShapeType="1"/>
            </p:cNvSpPr>
            <p:nvPr/>
          </p:nvSpPr>
          <p:spPr bwMode="auto">
            <a:xfrm flipH="1">
              <a:off x="3532" y="1055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6" name="Line 286"/>
            <p:cNvSpPr>
              <a:spLocks noChangeShapeType="1"/>
            </p:cNvSpPr>
            <p:nvPr/>
          </p:nvSpPr>
          <p:spPr bwMode="auto">
            <a:xfrm flipH="1">
              <a:off x="3249" y="1650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7" name="Line 287"/>
            <p:cNvSpPr>
              <a:spLocks noChangeShapeType="1"/>
            </p:cNvSpPr>
            <p:nvPr/>
          </p:nvSpPr>
          <p:spPr bwMode="auto">
            <a:xfrm>
              <a:off x="1944" y="3010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08" name="Oval 288"/>
            <p:cNvSpPr>
              <a:spLocks noChangeArrowheads="1"/>
            </p:cNvSpPr>
            <p:nvPr/>
          </p:nvSpPr>
          <p:spPr bwMode="auto">
            <a:xfrm rot="-5400000">
              <a:off x="2200" y="3748"/>
              <a:ext cx="85" cy="8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09" name="Line 289"/>
            <p:cNvSpPr>
              <a:spLocks noChangeShapeType="1"/>
            </p:cNvSpPr>
            <p:nvPr/>
          </p:nvSpPr>
          <p:spPr bwMode="auto">
            <a:xfrm>
              <a:off x="2228" y="3605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10" name="Line 290"/>
            <p:cNvSpPr>
              <a:spLocks noChangeShapeType="1"/>
            </p:cNvSpPr>
            <p:nvPr/>
          </p:nvSpPr>
          <p:spPr bwMode="auto">
            <a:xfrm>
              <a:off x="2114" y="3634"/>
              <a:ext cx="114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6211" name="Line 291"/>
            <p:cNvSpPr>
              <a:spLocks noChangeShapeType="1"/>
            </p:cNvSpPr>
            <p:nvPr/>
          </p:nvSpPr>
          <p:spPr bwMode="auto">
            <a:xfrm flipH="1">
              <a:off x="2257" y="3436"/>
              <a:ext cx="113" cy="1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212" name="Text Box 292"/>
          <p:cNvSpPr txBox="1">
            <a:spLocks noChangeArrowheads="1"/>
          </p:cNvSpPr>
          <p:nvPr/>
        </p:nvSpPr>
        <p:spPr bwMode="auto">
          <a:xfrm>
            <a:off x="6462713" y="720725"/>
            <a:ext cx="2557462" cy="22828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TG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rgbClr val="0066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rgbClr val="0066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0066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0066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G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rgbClr val="561B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rgbClr val="561B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rgbClr val="561B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561B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06213" name="Rectangle 293"/>
          <p:cNvSpPr>
            <a:spLocks noChangeArrowheads="1"/>
          </p:cNvSpPr>
          <p:nvPr/>
        </p:nvSpPr>
        <p:spPr bwMode="auto">
          <a:xfrm>
            <a:off x="5998405" y="3962518"/>
            <a:ext cx="31591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AU" altLang="ko-KR" sz="2000" b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useful markers for studying</a:t>
            </a:r>
            <a:r>
              <a:rPr lang="en-AU" altLang="ko-KR" sz="2000" b="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 </a:t>
            </a:r>
            <a:r>
              <a:rPr lang="en-AU" altLang="ko-KR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disease </a:t>
            </a:r>
            <a:r>
              <a:rPr lang="en-AU" altLang="ko-KR" sz="2000" b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association</a:t>
            </a:r>
            <a:r>
              <a:rPr lang="en-AU" altLang="ko-KR" sz="2000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 </a:t>
            </a:r>
          </a:p>
          <a:p>
            <a:r>
              <a:rPr lang="en-AU" altLang="ko-KR" sz="1600" b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-- </a:t>
            </a:r>
            <a:r>
              <a:rPr lang="en-AU" altLang="ko-KR" sz="1600" b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landmarks, indicators, co-variates, </a:t>
            </a:r>
            <a:r>
              <a:rPr lang="en-AU" altLang="ko-KR" sz="1600" b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      </a:t>
            </a:r>
            <a:endParaRPr lang="en-AU" altLang="ko-KR" sz="1600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34" charset="-127"/>
              <a:cs typeface="Arial" pitchFamily="34" charset="0"/>
            </a:endParaRPr>
          </a:p>
          <a:p>
            <a:r>
              <a:rPr lang="en-AU" altLang="ko-KR" sz="1600" b="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    causes </a:t>
            </a:r>
            <a:r>
              <a:rPr lang="en-AU" altLang="ko-KR" sz="1600" b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34" charset="-127"/>
                <a:cs typeface="Arial" pitchFamily="34" charset="0"/>
              </a:rPr>
              <a:t>…</a:t>
            </a:r>
            <a:r>
              <a:rPr lang="en-AU" altLang="ko-KR" sz="1600" dirty="0">
                <a:solidFill>
                  <a:srgbClr val="333399"/>
                </a:solidFill>
                <a:ea typeface="굴림" pitchFamily="34" charset="-127"/>
                <a:cs typeface="Arial" pitchFamily="34" charset="0"/>
              </a:rPr>
              <a:t> </a:t>
            </a:r>
          </a:p>
        </p:txBody>
      </p:sp>
      <p:sp>
        <p:nvSpPr>
          <p:cNvPr id="1106214" name="Text Box 294"/>
          <p:cNvSpPr txBox="1">
            <a:spLocks noChangeArrowheads="1"/>
          </p:cNvSpPr>
          <p:nvPr/>
        </p:nvSpPr>
        <p:spPr bwMode="auto">
          <a:xfrm>
            <a:off x="6464300" y="720725"/>
            <a:ext cx="2557463" cy="22828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TC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AGG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T</a:t>
            </a:r>
            <a:r>
              <a:rPr lang="en-GB" sz="24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cs typeface="Courier New" pitchFamily="49" charset="0"/>
              </a:rPr>
              <a:t>█</a:t>
            </a:r>
            <a:r>
              <a:rPr lang="en-GB" sz="24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grpSp>
        <p:nvGrpSpPr>
          <p:cNvPr id="3" name="Group 295"/>
          <p:cNvGrpSpPr>
            <a:grpSpLocks/>
          </p:cNvGrpSpPr>
          <p:nvPr/>
        </p:nvGrpSpPr>
        <p:grpSpPr bwMode="auto">
          <a:xfrm>
            <a:off x="6477002" y="1143000"/>
            <a:ext cx="2874964" cy="2516188"/>
            <a:chOff x="4080" y="720"/>
            <a:chExt cx="1811" cy="1585"/>
          </a:xfrm>
        </p:grpSpPr>
        <p:sp>
          <p:nvSpPr>
            <p:cNvPr id="1106216" name="Rectangle 296"/>
            <p:cNvSpPr>
              <a:spLocks noChangeArrowheads="1"/>
            </p:cNvSpPr>
            <p:nvPr/>
          </p:nvSpPr>
          <p:spPr bwMode="auto">
            <a:xfrm>
              <a:off x="4278" y="2055"/>
              <a:ext cx="161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AU" sz="2000" dirty="0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The </a:t>
              </a:r>
              <a:r>
                <a:rPr lang="en-AU" sz="2000" dirty="0" err="1">
                  <a:effectLst>
                    <a:outerShdw blurRad="38100" dist="38100" dir="2700000" algn="tl">
                      <a:srgbClr val="C0C0C0"/>
                    </a:outerShdw>
                  </a:effectLst>
                  <a:cs typeface="Arial" pitchFamily="34" charset="0"/>
                </a:rPr>
                <a:t>haplotypes</a:t>
              </a:r>
              <a:endPara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106217" name="Oval 297"/>
            <p:cNvSpPr>
              <a:spLocks noChangeArrowheads="1"/>
            </p:cNvSpPr>
            <p:nvPr/>
          </p:nvSpPr>
          <p:spPr bwMode="auto">
            <a:xfrm>
              <a:off x="4080" y="720"/>
              <a:ext cx="1584" cy="2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8" name="Rectangle 297"/>
          <p:cNvSpPr/>
          <p:nvPr/>
        </p:nvSpPr>
        <p:spPr>
          <a:xfrm>
            <a:off x="293455" y="181445"/>
            <a:ext cx="23920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… To </a:t>
            </a:r>
          </a:p>
          <a:p>
            <a:r>
              <a:rPr lang="en-US" sz="3200" b="1" dirty="0" err="1" smtClean="0">
                <a:solidFill>
                  <a:prstClr val="black"/>
                </a:solidFill>
                <a:latin typeface="Arial"/>
                <a:ea typeface="+mj-ea"/>
                <a:cs typeface="Arial"/>
              </a:rPr>
              <a:t>Haplotypes</a:t>
            </a:r>
            <a:endParaRPr lang="en-US" dirty="0"/>
          </a:p>
        </p:txBody>
      </p:sp>
      <p:cxnSp>
        <p:nvCxnSpPr>
          <p:cNvPr id="302" name="Elbow Connector 301"/>
          <p:cNvCxnSpPr/>
          <p:nvPr/>
        </p:nvCxnSpPr>
        <p:spPr>
          <a:xfrm rot="5400000">
            <a:off x="4777585" y="3691891"/>
            <a:ext cx="373599" cy="3131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4674405" y="3409563"/>
            <a:ext cx="198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 disease mutation</a:t>
            </a:r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0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213" grpId="0"/>
      <p:bldP spid="11062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9050" y="487362"/>
            <a:ext cx="9163050" cy="638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eQTL hotspot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8419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33401"/>
            <a:ext cx="9144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066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Select region to investigate on chromosome 5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6878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893" t="5619" r="19345" b="7048"/>
          <a:stretch/>
        </p:blipFill>
        <p:spPr bwMode="auto">
          <a:xfrm>
            <a:off x="51858" y="995360"/>
            <a:ext cx="9134475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6002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Switch to tree visualization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8321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17082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6096000" y="990600"/>
            <a:ext cx="2819401" cy="2209800"/>
          </a:xfrm>
          <a:prstGeom prst="wedgeEllipseCallout">
            <a:avLst>
              <a:gd name="adj1" fmla="val -45331"/>
              <a:gd name="adj2" fmla="val 41461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Nodes representing traits with strong associations to the SNPs are colored black, or light gray.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68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9525" y="533401"/>
            <a:ext cx="9153525" cy="632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3048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This region is associated with sensory perception of smell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55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4420"/>
          <a:stretch/>
        </p:blipFill>
        <p:spPr bwMode="auto">
          <a:xfrm>
            <a:off x="0" y="597771"/>
            <a:ext cx="9144000" cy="626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These are our candidate genes near the SNP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9725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for Multiple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we scan the genome of 1 million markers for association with </a:t>
            </a:r>
            <a:r>
              <a:rPr lang="el-GR" dirty="0" smtClean="0"/>
              <a:t>α</a:t>
            </a:r>
            <a:r>
              <a:rPr lang="en-US" dirty="0" smtClean="0"/>
              <a:t> = 0.05?</a:t>
            </a:r>
          </a:p>
          <a:p>
            <a:pPr lvl="1"/>
            <a:r>
              <a:rPr lang="en-US" dirty="0" smtClean="0"/>
              <a:t>50,000 (=1 millionx0.05) SNPs are expected to be found significant just by chance</a:t>
            </a:r>
          </a:p>
          <a:p>
            <a:pPr lvl="1"/>
            <a:r>
              <a:rPr lang="en-US" dirty="0" smtClean="0"/>
              <a:t>We need to be more conservative when we decide a given marker is significantly associated with the trait.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Correction methods</a:t>
            </a:r>
          </a:p>
          <a:p>
            <a:pPr lvl="1"/>
            <a:r>
              <a:rPr lang="en-US" dirty="0" err="1" smtClean="0"/>
              <a:t>Bonferroni</a:t>
            </a:r>
            <a:r>
              <a:rPr lang="en-US" dirty="0" smtClean="0"/>
              <a:t> correction</a:t>
            </a:r>
          </a:p>
          <a:p>
            <a:pPr lvl="1"/>
            <a:r>
              <a:rPr lang="en-US" dirty="0" smtClean="0"/>
              <a:t>Permutation test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Bonferroni</a:t>
            </a:r>
            <a:r>
              <a:rPr lang="en-US" dirty="0" smtClean="0"/>
              <a:t>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 markers are tested, we correct the significance level as </a:t>
            </a:r>
            <a:r>
              <a:rPr lang="el-GR" dirty="0" smtClean="0"/>
              <a:t>α</a:t>
            </a:r>
            <a:r>
              <a:rPr lang="en-US" dirty="0" smtClean="0"/>
              <a:t>’=</a:t>
            </a:r>
            <a:r>
              <a:rPr lang="el-GR" dirty="0" smtClean="0"/>
              <a:t> α</a:t>
            </a:r>
            <a:r>
              <a:rPr lang="en-US" dirty="0" smtClean="0"/>
              <a:t>/N</a:t>
            </a:r>
          </a:p>
          <a:p>
            <a:pPr lvl="1"/>
            <a:r>
              <a:rPr lang="en-US" dirty="0" smtClean="0"/>
              <a:t>Assumes the N tests are independent, although this is not true because of the linkage disequilibrium. </a:t>
            </a:r>
          </a:p>
          <a:p>
            <a:pPr lvl="1"/>
            <a:r>
              <a:rPr lang="en-US" dirty="0" smtClean="0"/>
              <a:t>Overly conservative for tightly linked markers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Compute the test statistic </a:t>
            </a:r>
            <a:r>
              <a:rPr lang="en-US" i="1" dirty="0" smtClean="0"/>
              <a:t>T</a:t>
            </a:r>
            <a:r>
              <a:rPr lang="en-US" dirty="0" smtClean="0"/>
              <a:t> using the original dataset</a:t>
            </a:r>
          </a:p>
          <a:p>
            <a:r>
              <a:rPr lang="en-US" dirty="0" smtClean="0"/>
              <a:t>Step 2: Set </a:t>
            </a:r>
            <a:r>
              <a:rPr lang="en-US" i="1" dirty="0" err="1" smtClean="0"/>
              <a:t>N</a:t>
            </a:r>
            <a:r>
              <a:rPr lang="en-US" sz="1600" dirty="0" err="1" smtClean="0"/>
              <a:t>sig</a:t>
            </a:r>
            <a:r>
              <a:rPr lang="en-US" sz="1600" dirty="0" smtClean="0"/>
              <a:t> </a:t>
            </a:r>
            <a:r>
              <a:rPr lang="en-US" sz="1800" dirty="0" smtClean="0"/>
              <a:t>= </a:t>
            </a:r>
            <a:r>
              <a:rPr lang="en-US" dirty="0" smtClean="0"/>
              <a:t>0</a:t>
            </a:r>
          </a:p>
          <a:p>
            <a:r>
              <a:rPr lang="en-US" dirty="0" smtClean="0"/>
              <a:t>Step 3: Repeat 1:</a:t>
            </a:r>
            <a:r>
              <a:rPr lang="en-US" i="1" dirty="0" smtClean="0"/>
              <a:t>N</a:t>
            </a:r>
            <a:r>
              <a:rPr lang="en-US" sz="1600" dirty="0" smtClean="0"/>
              <a:t>perm </a:t>
            </a:r>
            <a:endParaRPr lang="en-US" dirty="0" smtClean="0"/>
          </a:p>
          <a:p>
            <a:pPr lvl="1"/>
            <a:r>
              <a:rPr lang="en-US" dirty="0" smtClean="0"/>
              <a:t>Step 3a: Randomly permute the individuals in the phenotype data to generate datasets with no association (retain the original genotype)</a:t>
            </a:r>
          </a:p>
          <a:p>
            <a:pPr lvl="1"/>
            <a:r>
              <a:rPr lang="en-US" dirty="0" smtClean="0"/>
              <a:t>Step 3b: Find the test statistics </a:t>
            </a:r>
            <a:r>
              <a:rPr lang="en-US" i="1" dirty="0" err="1" smtClean="0"/>
              <a:t>T</a:t>
            </a:r>
            <a:r>
              <a:rPr lang="en-US" sz="1400" dirty="0" err="1" smtClean="0"/>
              <a:t>perm</a:t>
            </a:r>
            <a:r>
              <a:rPr lang="en-US" dirty="0" smtClean="0"/>
              <a:t> of SNPs using the permuted dataset</a:t>
            </a:r>
          </a:p>
          <a:p>
            <a:pPr lvl="1"/>
            <a:r>
              <a:rPr lang="en-US" dirty="0" smtClean="0"/>
              <a:t>Step 3c: if </a:t>
            </a:r>
            <a:r>
              <a:rPr lang="en-US" i="1" dirty="0" smtClean="0"/>
              <a:t>T&gt;</a:t>
            </a:r>
            <a:r>
              <a:rPr lang="en-US" dirty="0" smtClean="0"/>
              <a:t> </a:t>
            </a:r>
            <a:r>
              <a:rPr lang="en-US" i="1" dirty="0" err="1" smtClean="0"/>
              <a:t>T</a:t>
            </a:r>
            <a:r>
              <a:rPr lang="en-US" sz="1400" dirty="0" err="1" smtClean="0"/>
              <a:t>perm</a:t>
            </a:r>
            <a:r>
              <a:rPr lang="en-US" sz="1400" dirty="0" smtClean="0"/>
              <a:t>, </a:t>
            </a:r>
            <a:r>
              <a:rPr lang="en-US" i="1" dirty="0" err="1" smtClean="0"/>
              <a:t>N</a:t>
            </a:r>
            <a:r>
              <a:rPr lang="en-US" sz="1400" dirty="0" err="1" smtClean="0"/>
              <a:t>sig</a:t>
            </a:r>
            <a:r>
              <a:rPr lang="en-US" sz="1400" dirty="0" smtClean="0"/>
              <a:t> </a:t>
            </a:r>
            <a:r>
              <a:rPr lang="en-US" sz="1600" dirty="0" smtClean="0"/>
              <a:t>= </a:t>
            </a:r>
            <a:r>
              <a:rPr lang="en-US" i="1" dirty="0" smtClean="0"/>
              <a:t>N</a:t>
            </a:r>
            <a:r>
              <a:rPr lang="en-US" sz="1400" dirty="0" smtClean="0"/>
              <a:t>sig</a:t>
            </a:r>
            <a:r>
              <a:rPr lang="en-US" dirty="0" smtClean="0"/>
              <a:t>+1</a:t>
            </a:r>
            <a:r>
              <a:rPr lang="en-US" sz="1400" dirty="0" smtClean="0"/>
              <a:t> </a:t>
            </a:r>
          </a:p>
          <a:p>
            <a:r>
              <a:rPr lang="en-US" dirty="0" smtClean="0"/>
              <a:t>Step 4: Compute </a:t>
            </a:r>
            <a:r>
              <a:rPr lang="en-US" i="1" dirty="0" err="1" smtClean="0"/>
              <a:t>p</a:t>
            </a:r>
            <a:r>
              <a:rPr lang="en-US" dirty="0" smtClean="0"/>
              <a:t>-value as (1-</a:t>
            </a:r>
            <a:r>
              <a:rPr lang="en-US" i="1" dirty="0" smtClean="0"/>
              <a:t>N</a:t>
            </a:r>
            <a:r>
              <a:rPr lang="en-US" sz="1600" dirty="0" smtClean="0"/>
              <a:t>sig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sz="1600" dirty="0" smtClean="0"/>
              <a:t>perm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39559" y="5410200"/>
            <a:ext cx="6096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This approach is computationally </a:t>
            </a:r>
            <a:r>
              <a:rPr lang="en-US" sz="2000" dirty="0" smtClean="0">
                <a:solidFill>
                  <a:srgbClr val="C00000"/>
                </a:solidFill>
              </a:rPr>
              <a:t>demanding because often a large </a:t>
            </a:r>
            <a:r>
              <a:rPr lang="en-US" sz="2000" i="1" dirty="0" smtClean="0">
                <a:solidFill>
                  <a:srgbClr val="C00000"/>
                </a:solidFill>
              </a:rPr>
              <a:t>N</a:t>
            </a:r>
            <a:r>
              <a:rPr lang="en-US" sz="2000" baseline="-25000" dirty="0" smtClean="0">
                <a:solidFill>
                  <a:srgbClr val="C00000"/>
                </a:solidFill>
              </a:rPr>
              <a:t>perm</a:t>
            </a:r>
            <a:r>
              <a:rPr lang="en-US" sz="2000" dirty="0" smtClean="0">
                <a:solidFill>
                  <a:srgbClr val="C00000"/>
                </a:solidFill>
              </a:rPr>
              <a:t> is required.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Considering All SNPs in a Single Association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multivariate regression</a:t>
            </a:r>
          </a:p>
          <a:p>
            <a:pPr lvl="1"/>
            <a:r>
              <a:rPr lang="en-US" dirty="0" smtClean="0"/>
              <a:t>Estimates the effect of each SNP on the phenotype </a:t>
            </a:r>
            <a:r>
              <a:rPr lang="en-US" dirty="0" smtClean="0">
                <a:solidFill>
                  <a:srgbClr val="0000FF"/>
                </a:solidFill>
              </a:rPr>
              <a:t>in the presence of all the other SNPs</a:t>
            </a:r>
          </a:p>
          <a:p>
            <a:pPr lvl="1"/>
            <a:r>
              <a:rPr lang="en-US" dirty="0" smtClean="0"/>
              <a:t>High-dimensional data</a:t>
            </a:r>
          </a:p>
          <a:p>
            <a:pPr lvl="2"/>
            <a:r>
              <a:rPr lang="en-US" dirty="0" smtClean="0"/>
              <a:t>Association strengths should be estimated for a very large number of SNPs</a:t>
            </a:r>
          </a:p>
          <a:p>
            <a:pPr lvl="2"/>
            <a:r>
              <a:rPr lang="en-US" dirty="0" smtClean="0"/>
              <a:t>Penalized regression methods can be used to set the association strengths of many irrelevant SNPs to zero</a:t>
            </a:r>
          </a:p>
          <a:p>
            <a:pPr lvl="1"/>
            <a:r>
              <a:rPr lang="en-US" dirty="0" smtClean="0"/>
              <a:t>Estimating the parameters (association strengths)</a:t>
            </a:r>
          </a:p>
          <a:p>
            <a:pPr lvl="2"/>
            <a:r>
              <a:rPr lang="en-US" dirty="0" smtClean="0"/>
              <a:t>Convex optimization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Population-Based Association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Case/control data are collected from unrelated individuals</a:t>
            </a:r>
          </a:p>
          <a:p>
            <a:pPr lvl="1"/>
            <a:r>
              <a:rPr lang="en-US" dirty="0" smtClean="0"/>
              <a:t>All individuals are related if we go back far enough in the ancestry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0731" y="2461587"/>
            <a:ext cx="64389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84672" y="6581001"/>
            <a:ext cx="29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Balding, Nature Reviews Genetics, 2006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1"/>
          <p:cNvSpPr txBox="1">
            <a:spLocks noChangeArrowheads="1"/>
          </p:cNvSpPr>
          <p:nvPr/>
        </p:nvSpPr>
        <p:spPr bwMode="auto">
          <a:xfrm rot="-5400000">
            <a:off x="2547144" y="3217069"/>
            <a:ext cx="2928937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23555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23556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Trait</a:t>
            </a:r>
          </a:p>
        </p:txBody>
      </p:sp>
      <p:sp>
        <p:nvSpPr>
          <p:cNvPr id="23557" name="Title 1"/>
          <p:cNvSpPr>
            <a:spLocks noGrp="1"/>
          </p:cNvSpPr>
          <p:nvPr>
            <p:ph type="title"/>
          </p:nvPr>
        </p:nvSpPr>
        <p:spPr>
          <a:xfrm>
            <a:off x="730250" y="571500"/>
            <a:ext cx="7678738" cy="1000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>
                <a:latin typeface="Arial" charset="0"/>
                <a:ea typeface="Arial" charset="0"/>
                <a:cs typeface="Arial" charset="0"/>
              </a:rPr>
              <a:t>Multivariate Regression for Single-Trait Association Analysis</a:t>
            </a:r>
            <a:endParaRPr lang="en-US" sz="16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143000" y="4929188"/>
            <a:ext cx="6143625" cy="500062"/>
          </a:xfrm>
          <a:prstGeom prst="roundRect">
            <a:avLst/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3559" name="TextBox 24"/>
          <p:cNvSpPr txBox="1">
            <a:spLocks noChangeArrowheads="1"/>
          </p:cNvSpPr>
          <p:nvPr/>
        </p:nvSpPr>
        <p:spPr bwMode="auto">
          <a:xfrm>
            <a:off x="3857625" y="5000625"/>
            <a:ext cx="64293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latin typeface="Times New Roman" charset="0"/>
                <a:ea typeface="Times New Roman" charset="0"/>
                <a:cs typeface="Times New Roman" charset="0"/>
              </a:rPr>
              <a:t>X</a:t>
            </a:r>
          </a:p>
        </p:txBody>
      </p:sp>
      <p:sp>
        <p:nvSpPr>
          <p:cNvPr id="23560" name="TextBox 29"/>
          <p:cNvSpPr txBox="1">
            <a:spLocks noChangeArrowheads="1"/>
          </p:cNvSpPr>
          <p:nvPr/>
        </p:nvSpPr>
        <p:spPr bwMode="auto">
          <a:xfrm>
            <a:off x="1500188" y="4929188"/>
            <a:ext cx="64293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 i="1">
                <a:latin typeface="Times New Roman" charset="0"/>
                <a:ea typeface="Times New Roman" charset="0"/>
                <a:cs typeface="Times New Roman" charset="0"/>
              </a:rPr>
              <a:t>y</a:t>
            </a:r>
          </a:p>
        </p:txBody>
      </p:sp>
      <p:sp>
        <p:nvSpPr>
          <p:cNvPr id="23561" name="TextBox 32"/>
          <p:cNvSpPr txBox="1">
            <a:spLocks noChangeArrowheads="1"/>
          </p:cNvSpPr>
          <p:nvPr/>
        </p:nvSpPr>
        <p:spPr bwMode="auto">
          <a:xfrm>
            <a:off x="1428750" y="2643188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2.1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643188" y="2571750"/>
            <a:ext cx="3000375" cy="2813050"/>
            <a:chOff x="2643188" y="2571750"/>
            <a:chExt cx="3000375" cy="2813061"/>
          </a:xfrm>
        </p:grpSpPr>
        <p:sp>
          <p:nvSpPr>
            <p:cNvPr id="23569" name="TextBox 22"/>
            <p:cNvSpPr txBox="1">
              <a:spLocks noChangeArrowheads="1"/>
            </p:cNvSpPr>
            <p:nvPr/>
          </p:nvSpPr>
          <p:spPr bwMode="auto">
            <a:xfrm>
              <a:off x="5143500" y="2571750"/>
              <a:ext cx="50006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x</a:t>
              </a:r>
            </a:p>
          </p:txBody>
        </p:sp>
        <p:sp>
          <p:nvSpPr>
            <p:cNvPr id="23570" name="TextBox 31"/>
            <p:cNvSpPr txBox="1">
              <a:spLocks noChangeArrowheads="1"/>
            </p:cNvSpPr>
            <p:nvPr/>
          </p:nvSpPr>
          <p:spPr bwMode="auto">
            <a:xfrm>
              <a:off x="2643188" y="2643188"/>
              <a:ext cx="500062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=</a:t>
              </a:r>
            </a:p>
          </p:txBody>
        </p:sp>
        <p:sp>
          <p:nvSpPr>
            <p:cNvPr id="23571" name="TextBox 26"/>
            <p:cNvSpPr txBox="1">
              <a:spLocks noChangeArrowheads="1"/>
            </p:cNvSpPr>
            <p:nvPr/>
          </p:nvSpPr>
          <p:spPr bwMode="auto">
            <a:xfrm>
              <a:off x="5072063" y="4973651"/>
              <a:ext cx="500062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x</a:t>
              </a:r>
            </a:p>
          </p:txBody>
        </p:sp>
        <p:sp>
          <p:nvSpPr>
            <p:cNvPr id="23572" name="TextBox 30"/>
            <p:cNvSpPr txBox="1">
              <a:spLocks noChangeArrowheads="1"/>
            </p:cNvSpPr>
            <p:nvPr/>
          </p:nvSpPr>
          <p:spPr bwMode="auto">
            <a:xfrm>
              <a:off x="2643188" y="5000636"/>
              <a:ext cx="500062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=</a:t>
              </a: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5643563" y="1571625"/>
            <a:ext cx="2071687" cy="3786188"/>
            <a:chOff x="5643563" y="1571625"/>
            <a:chExt cx="2071687" cy="3786188"/>
          </a:xfrm>
        </p:grpSpPr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5643563" y="1571625"/>
              <a:ext cx="2071687" cy="3786188"/>
              <a:chOff x="5643563" y="1571625"/>
              <a:chExt cx="2071687" cy="3786201"/>
            </a:xfrm>
          </p:grpSpPr>
          <p:sp>
            <p:nvSpPr>
              <p:cNvPr id="23567" name="TextBox 25"/>
              <p:cNvSpPr txBox="1">
                <a:spLocks noChangeArrowheads="1"/>
              </p:cNvSpPr>
              <p:nvPr/>
            </p:nvSpPr>
            <p:spPr bwMode="auto">
              <a:xfrm>
                <a:off x="6500826" y="4973651"/>
                <a:ext cx="785812" cy="384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l-GR" sz="1900" b="1" i="1"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endParaRPr lang="en-US" sz="1900" b="1" i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3568" name="TextBox 13"/>
              <p:cNvSpPr txBox="1">
                <a:spLocks noChangeArrowheads="1"/>
              </p:cNvSpPr>
              <p:nvPr/>
            </p:nvSpPr>
            <p:spPr bwMode="auto">
              <a:xfrm>
                <a:off x="5643563" y="1571625"/>
                <a:ext cx="2071687" cy="338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1AAE1E"/>
                    </a:solidFill>
                  </a:rPr>
                  <a:t>Association Strength</a:t>
                </a:r>
              </a:p>
            </p:txBody>
          </p:sp>
        </p:grpSp>
        <p:sp>
          <p:nvSpPr>
            <p:cNvPr id="23566" name="TextBox 39"/>
            <p:cNvSpPr txBox="1">
              <a:spLocks noChangeArrowheads="1"/>
            </p:cNvSpPr>
            <p:nvPr/>
          </p:nvSpPr>
          <p:spPr bwMode="auto">
            <a:xfrm>
              <a:off x="6286512" y="2643182"/>
              <a:ext cx="928694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6000">
                  <a:solidFill>
                    <a:srgbClr val="3516F0"/>
                  </a:solidFill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 bwMode="auto">
          <a:xfrm>
            <a:off x="1143000" y="4929188"/>
            <a:ext cx="6143625" cy="714375"/>
          </a:xfrm>
          <a:prstGeom prst="roundRect">
            <a:avLst/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028" name="TextBox 11"/>
          <p:cNvSpPr txBox="1">
            <a:spLocks noChangeArrowheads="1"/>
          </p:cNvSpPr>
          <p:nvPr/>
        </p:nvSpPr>
        <p:spPr bwMode="auto">
          <a:xfrm rot="-5400000">
            <a:off x="2547144" y="3217069"/>
            <a:ext cx="2928937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1030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Trait</a:t>
            </a:r>
          </a:p>
        </p:txBody>
      </p:sp>
      <p:sp>
        <p:nvSpPr>
          <p:cNvPr id="1031" name="Title 1"/>
          <p:cNvSpPr>
            <a:spLocks noGrp="1"/>
          </p:cNvSpPr>
          <p:nvPr>
            <p:ph type="title"/>
          </p:nvPr>
        </p:nvSpPr>
        <p:spPr>
          <a:xfrm>
            <a:off x="730250" y="571500"/>
            <a:ext cx="7678738" cy="1000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>
                <a:latin typeface="Arial" charset="0"/>
                <a:ea typeface="Arial" charset="0"/>
                <a:cs typeface="Arial" charset="0"/>
              </a:rPr>
              <a:t>Multivariate Regression for Single-Trait Association Analysis</a:t>
            </a:r>
            <a:endParaRPr lang="en-US" sz="16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452688" y="5651500"/>
            <a:ext cx="4913312" cy="1085850"/>
            <a:chOff x="2452688" y="5651500"/>
            <a:chExt cx="4913312" cy="1085850"/>
          </a:xfrm>
        </p:grpSpPr>
        <p:sp>
          <p:nvSpPr>
            <p:cNvPr id="15" name="Cloud 14"/>
            <p:cNvSpPr/>
            <p:nvPr/>
          </p:nvSpPr>
          <p:spPr>
            <a:xfrm rot="171098">
              <a:off x="2452688" y="5651500"/>
              <a:ext cx="4913312" cy="1085850"/>
            </a:xfrm>
            <a:prstGeom prst="cloud">
              <a:avLst/>
            </a:prstGeom>
            <a:solidFill>
              <a:srgbClr val="FF0000">
                <a:alpha val="13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9" name="TextBox 388"/>
            <p:cNvSpPr txBox="1">
              <a:spLocks noChangeArrowheads="1"/>
            </p:cNvSpPr>
            <p:nvPr/>
          </p:nvSpPr>
          <p:spPr bwMode="auto">
            <a:xfrm>
              <a:off x="3071802" y="5854503"/>
              <a:ext cx="36052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Many non-zero associations: </a:t>
              </a:r>
            </a:p>
            <a:p>
              <a:r>
                <a:rPr lang="en-US" dirty="0"/>
                <a:t>Which SNPs are truly significant?</a:t>
              </a:r>
            </a:p>
          </p:txBody>
        </p:sp>
      </p:grpSp>
      <p:sp>
        <p:nvSpPr>
          <p:cNvPr id="1033" name="TextBox 32"/>
          <p:cNvSpPr txBox="1">
            <a:spLocks noChangeArrowheads="1"/>
          </p:cNvSpPr>
          <p:nvPr/>
        </p:nvSpPr>
        <p:spPr bwMode="auto">
          <a:xfrm>
            <a:off x="1428750" y="2643188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2.1 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643188" y="2571750"/>
            <a:ext cx="3000375" cy="455613"/>
            <a:chOff x="2643188" y="2571750"/>
            <a:chExt cx="3000375" cy="455613"/>
          </a:xfrm>
        </p:grpSpPr>
        <p:sp>
          <p:nvSpPr>
            <p:cNvPr id="1056" name="TextBox 22"/>
            <p:cNvSpPr txBox="1">
              <a:spLocks noChangeArrowheads="1"/>
            </p:cNvSpPr>
            <p:nvPr/>
          </p:nvSpPr>
          <p:spPr bwMode="auto">
            <a:xfrm>
              <a:off x="5143500" y="2571750"/>
              <a:ext cx="50006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x</a:t>
              </a:r>
            </a:p>
          </p:txBody>
        </p:sp>
        <p:sp>
          <p:nvSpPr>
            <p:cNvPr id="1057" name="TextBox 31"/>
            <p:cNvSpPr txBox="1">
              <a:spLocks noChangeArrowheads="1"/>
            </p:cNvSpPr>
            <p:nvPr/>
          </p:nvSpPr>
          <p:spPr bwMode="auto">
            <a:xfrm>
              <a:off x="2643188" y="2643188"/>
              <a:ext cx="500062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/>
                <a:t>=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5643563" y="1571625"/>
            <a:ext cx="2071687" cy="3214688"/>
            <a:chOff x="5643563" y="1571625"/>
            <a:chExt cx="2071687" cy="3214697"/>
          </a:xfrm>
        </p:grpSpPr>
        <p:sp>
          <p:nvSpPr>
            <p:cNvPr id="1040" name="TextBox 13"/>
            <p:cNvSpPr txBox="1">
              <a:spLocks noChangeArrowheads="1"/>
            </p:cNvSpPr>
            <p:nvPr/>
          </p:nvSpPr>
          <p:spPr bwMode="auto">
            <a:xfrm>
              <a:off x="5643563" y="1571625"/>
              <a:ext cx="207168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1AAE1E"/>
                  </a:solidFill>
                </a:rPr>
                <a:t>Association Strength</a:t>
              </a:r>
            </a:p>
          </p:txBody>
        </p:sp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6572264" y="2071678"/>
              <a:ext cx="214314" cy="2714644"/>
              <a:chOff x="7143768" y="2143116"/>
              <a:chExt cx="164592" cy="214314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143757" y="2143125"/>
                <a:ext cx="164591" cy="164181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43757" y="2296026"/>
                <a:ext cx="164591" cy="164181"/>
              </a:xfrm>
              <a:prstGeom prst="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143757" y="2447675"/>
                <a:ext cx="164591" cy="165435"/>
              </a:xfrm>
              <a:prstGeom prst="rect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143757" y="2600576"/>
                <a:ext cx="164591" cy="164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143757" y="2752225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143757" y="2907634"/>
                <a:ext cx="164591" cy="1641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143757" y="3071815"/>
                <a:ext cx="164591" cy="164182"/>
              </a:xfrm>
              <a:prstGeom prst="rect">
                <a:avLst/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143757" y="3224716"/>
                <a:ext cx="164591" cy="164182"/>
              </a:xfrm>
              <a:prstGeom prst="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143757" y="3376365"/>
                <a:ext cx="164591" cy="165435"/>
              </a:xfrm>
              <a:prstGeom prst="rect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143757" y="3529267"/>
                <a:ext cx="164591" cy="164181"/>
              </a:xfrm>
              <a:prstGeom prst="rect">
                <a:avLst/>
              </a:prstGeom>
              <a:solidFill>
                <a:schemeClr val="tx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143757" y="3680915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43757" y="3836323"/>
                <a:ext cx="164591" cy="1641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143757" y="3966666"/>
                <a:ext cx="164591" cy="165435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143757" y="4122074"/>
                <a:ext cx="164591" cy="164182"/>
              </a:xfrm>
              <a:prstGeom prst="rect">
                <a:avLst/>
              </a:pr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SimSun" pitchFamily="2" charset="-122"/>
                </a:endParaRPr>
              </a:p>
            </p:txBody>
          </p:sp>
        </p:grp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000375" y="5072063"/>
            <a:ext cx="3143250" cy="500062"/>
            <a:chOff x="2786050" y="4929198"/>
            <a:chExt cx="3143272" cy="500066"/>
          </a:xfrm>
        </p:grpSpPr>
        <p:sp>
          <p:nvSpPr>
            <p:cNvPr id="1038" name="TextBox 29"/>
            <p:cNvSpPr txBox="1">
              <a:spLocks noChangeArrowheads="1"/>
            </p:cNvSpPr>
            <p:nvPr/>
          </p:nvSpPr>
          <p:spPr bwMode="auto">
            <a:xfrm>
              <a:off x="2786050" y="4929198"/>
              <a:ext cx="3143272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>
                  <a:latin typeface="Times New Roman" charset="0"/>
                  <a:ea typeface="Times New Roman" charset="0"/>
                  <a:cs typeface="Times New Roman" charset="0"/>
                </a:rPr>
                <a:t>argmin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  (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y – X</a:t>
              </a:r>
              <a:r>
                <a:rPr lang="el-GR" sz="19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)   (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y – X</a:t>
              </a:r>
              <a:r>
                <a:rPr lang="el-GR" sz="19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1039" name="TextBox 38"/>
            <p:cNvSpPr txBox="1">
              <a:spLocks noChangeArrowheads="1"/>
            </p:cNvSpPr>
            <p:nvPr/>
          </p:nvSpPr>
          <p:spPr bwMode="auto">
            <a:xfrm>
              <a:off x="3071802" y="5121487"/>
              <a:ext cx="3571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l-GR" sz="14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endParaRPr lang="en-US" sz="14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4429125" y="4929198"/>
            <a:ext cx="214315" cy="285752"/>
          </p:xfrm>
          <a:graphic>
            <a:graphicData uri="http://schemas.openxmlformats.org/presentationml/2006/ole">
              <p:oleObj spid="_x0000_s917506" name="Equation" r:id="rId4" imgW="3251200" imgH="447040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ea typeface="幼圆" charset="0"/>
                <a:cs typeface="幼圆" charset="0"/>
              </a:rPr>
              <a:t>Sparsity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One common assumption to </a:t>
            </a:r>
            <a:r>
              <a:rPr lang="en-US" dirty="0" smtClean="0">
                <a:latin typeface="Arial" charset="0"/>
              </a:rPr>
              <a:t>make is </a:t>
            </a:r>
            <a:r>
              <a:rPr lang="en-US" b="1" dirty="0" err="1">
                <a:solidFill>
                  <a:srgbClr val="C00000"/>
                </a:solidFill>
                <a:latin typeface="Arial" charset="0"/>
              </a:rPr>
              <a:t>sparsity</a:t>
            </a:r>
            <a:r>
              <a:rPr lang="en-US" b="1" dirty="0">
                <a:solidFill>
                  <a:srgbClr val="0046D2"/>
                </a:solidFill>
                <a:latin typeface="Arial" charset="0"/>
              </a:rPr>
              <a:t>.</a:t>
            </a:r>
          </a:p>
          <a:p>
            <a:endParaRPr lang="en-US" b="1" dirty="0" smtClean="0">
              <a:solidFill>
                <a:srgbClr val="0046D2"/>
              </a:solidFill>
              <a:latin typeface="Arial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Arial" charset="0"/>
              </a:rPr>
              <a:t>Makes statistical sense: </a:t>
            </a:r>
            <a:r>
              <a:rPr lang="en-US" dirty="0" smtClean="0">
                <a:latin typeface="Arial" charset="0"/>
              </a:rPr>
              <a:t>Learning is now feasible in high dimensions with small sample size</a:t>
            </a:r>
          </a:p>
          <a:p>
            <a:endParaRPr lang="en-US" b="1" dirty="0" smtClean="0">
              <a:solidFill>
                <a:srgbClr val="00B050"/>
              </a:solidFill>
              <a:latin typeface="Arial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Arial" charset="0"/>
              </a:rPr>
              <a:t>Makes </a:t>
            </a:r>
            <a:r>
              <a:rPr lang="en-US" b="1" dirty="0">
                <a:solidFill>
                  <a:srgbClr val="00B050"/>
                </a:solidFill>
                <a:latin typeface="Arial" charset="0"/>
              </a:rPr>
              <a:t>biological sense: </a:t>
            </a:r>
            <a:r>
              <a:rPr lang="en-US" dirty="0">
                <a:latin typeface="Arial" charset="0"/>
              </a:rPr>
              <a:t>each phenotype is likely to be associated with a small number of </a:t>
            </a:r>
            <a:r>
              <a:rPr lang="en-US" dirty="0" err="1">
                <a:latin typeface="Arial" charset="0"/>
              </a:rPr>
              <a:t>SNPs</a:t>
            </a:r>
            <a:r>
              <a:rPr lang="en-US" dirty="0">
                <a:latin typeface="Arial" charset="0"/>
              </a:rPr>
              <a:t>, rather than all the </a:t>
            </a:r>
            <a:r>
              <a:rPr lang="en-US" dirty="0" err="1">
                <a:latin typeface="Arial" charset="0"/>
              </a:rPr>
              <a:t>SNPs</a:t>
            </a:r>
            <a:r>
              <a:rPr lang="en-US" dirty="0">
                <a:latin typeface="Arial" charset="0"/>
              </a:rPr>
              <a:t>.</a:t>
            </a:r>
            <a:endParaRPr lang="en-US" dirty="0" smtClean="0">
              <a:latin typeface="Arial" charset="0"/>
            </a:endParaRPr>
          </a:p>
          <a:p>
            <a:endParaRPr lang="en-US" b="1" dirty="0">
              <a:solidFill>
                <a:srgbClr val="0046D2"/>
              </a:solidFill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>
            <a:prstTxWarp prst="textNoShape">
              <a:avLst/>
            </a:prstTxWarp>
          </a:bodyPr>
          <a:lstStyle/>
          <a:p>
            <a:pPr algn="ctr"/>
            <a:fld id="{F23BC98F-9F77-9148-ABD0-8E10EA4AFC63}" type="slidenum">
              <a:rPr lang="zh-CN" altLang="en-US" sz="1100" b="0">
                <a:solidFill>
                  <a:srgbClr val="FFFFFF"/>
                </a:solidFill>
                <a:latin typeface="Franklin Gothic Book" charset="0"/>
                <a:ea typeface="Arial" charset="0"/>
                <a:cs typeface="Arial" charset="0"/>
              </a:rPr>
              <a:pPr algn="ctr"/>
              <a:t>72</a:t>
            </a:fld>
            <a:endParaRPr lang="en-US" altLang="zh-CN" sz="1100" b="0">
              <a:solidFill>
                <a:srgbClr val="FFFFFF"/>
              </a:solidFill>
              <a:latin typeface="Franklin Gothic Book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ea typeface="幼圆" charset="0"/>
                <a:cs typeface="幼圆" charset="0"/>
              </a:rPr>
              <a:t>Sparsity: In a mathematical sense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447800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Consider least squares linear regression problem:</a:t>
            </a:r>
          </a:p>
          <a:p>
            <a:r>
              <a:rPr lang="en-US" dirty="0" err="1">
                <a:latin typeface="Arial" charset="0"/>
              </a:rPr>
              <a:t>Sparsity</a:t>
            </a:r>
            <a:r>
              <a:rPr lang="en-US" dirty="0">
                <a:latin typeface="Arial" charset="0"/>
              </a:rPr>
              <a:t> means most of the beta’s are zero.</a:t>
            </a:r>
          </a:p>
          <a:p>
            <a:pPr>
              <a:buFont typeface="Wingdings 2" charset="2"/>
              <a:buNone/>
            </a:pPr>
            <a:endParaRPr lang="en-US" dirty="0">
              <a:latin typeface="Arial" charset="0"/>
            </a:endParaRPr>
          </a:p>
          <a:p>
            <a:pPr>
              <a:buFont typeface="Wingdings 2" charset="2"/>
              <a:buNone/>
            </a:pPr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  <a:p>
            <a:pPr>
              <a:buNone/>
            </a:pPr>
            <a:endParaRPr lang="en-US" dirty="0" smtClean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But this is not convex!!! Many local optima, computationally intractable.</a:t>
            </a:r>
          </a:p>
        </p:txBody>
      </p:sp>
      <p:sp>
        <p:nvSpPr>
          <p:cNvPr id="53252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>
            <a:prstTxWarp prst="textNoShape">
              <a:avLst/>
            </a:prstTxWarp>
          </a:bodyPr>
          <a:lstStyle/>
          <a:p>
            <a:pPr algn="ctr"/>
            <a:fld id="{BDBD76EE-098B-9443-ADB9-7E4EE0196BC6}" type="slidenum">
              <a:rPr lang="zh-CN" altLang="en-US" sz="1100" b="0">
                <a:solidFill>
                  <a:srgbClr val="FFFFFF"/>
                </a:solidFill>
                <a:latin typeface="Franklin Gothic Book" charset="0"/>
                <a:ea typeface="Arial" charset="0"/>
                <a:cs typeface="Arial" charset="0"/>
              </a:rPr>
              <a:pPr algn="ctr"/>
              <a:t>73</a:t>
            </a:fld>
            <a:endParaRPr lang="en-US" altLang="zh-CN" sz="1100" b="0">
              <a:solidFill>
                <a:srgbClr val="FFFFFF"/>
              </a:solidFill>
              <a:latin typeface="Franklin Gothic Book" charset="0"/>
              <a:ea typeface="Arial" charset="0"/>
              <a:cs typeface="Arial" charset="0"/>
            </a:endParaRPr>
          </a:p>
        </p:txBody>
      </p:sp>
      <p:pic>
        <p:nvPicPr>
          <p:cNvPr id="53253" name="Picture 4" descr="latex-image-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438400"/>
            <a:ext cx="30416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4" name="Oval 6"/>
          <p:cNvSpPr>
            <a:spLocks noChangeArrowheads="1"/>
          </p:cNvSpPr>
          <p:nvPr/>
        </p:nvSpPr>
        <p:spPr bwMode="auto">
          <a:xfrm>
            <a:off x="6419850" y="356235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5" name="Oval 7"/>
          <p:cNvSpPr>
            <a:spLocks noChangeArrowheads="1"/>
          </p:cNvSpPr>
          <p:nvPr/>
        </p:nvSpPr>
        <p:spPr bwMode="auto">
          <a:xfrm>
            <a:off x="7312025" y="219710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6" name="Oval 8"/>
          <p:cNvSpPr>
            <a:spLocks noChangeArrowheads="1"/>
          </p:cNvSpPr>
          <p:nvPr/>
        </p:nvSpPr>
        <p:spPr bwMode="auto">
          <a:xfrm>
            <a:off x="7312025" y="273685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7" name="Oval 9"/>
          <p:cNvSpPr>
            <a:spLocks noChangeArrowheads="1"/>
          </p:cNvSpPr>
          <p:nvPr/>
        </p:nvSpPr>
        <p:spPr bwMode="auto">
          <a:xfrm>
            <a:off x="7312025" y="328930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8" name="Oval 10"/>
          <p:cNvSpPr>
            <a:spLocks noChangeArrowheads="1"/>
          </p:cNvSpPr>
          <p:nvPr/>
        </p:nvSpPr>
        <p:spPr bwMode="auto">
          <a:xfrm>
            <a:off x="7312025" y="437515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9" name="Oval 11"/>
          <p:cNvSpPr>
            <a:spLocks noChangeArrowheads="1"/>
          </p:cNvSpPr>
          <p:nvPr/>
        </p:nvSpPr>
        <p:spPr bwMode="auto">
          <a:xfrm>
            <a:off x="7312025" y="4953000"/>
            <a:ext cx="361950" cy="3619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60392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 rot="-5400000">
            <a:off x="6975476" y="3673475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Symbol" charset="2"/>
                <a:ea typeface="Arial" charset="0"/>
                <a:cs typeface="Arial" charset="0"/>
              </a:rPr>
              <a:t>¼</a:t>
            </a:r>
          </a:p>
        </p:txBody>
      </p:sp>
      <p:cxnSp>
        <p:nvCxnSpPr>
          <p:cNvPr id="53261" name="AutoShape 13"/>
          <p:cNvCxnSpPr>
            <a:cxnSpLocks noChangeShapeType="1"/>
            <a:stCxn id="165895" idx="2"/>
            <a:endCxn id="165894" idx="0"/>
          </p:cNvCxnSpPr>
          <p:nvPr/>
        </p:nvCxnSpPr>
        <p:spPr bwMode="auto">
          <a:xfrm flipH="1">
            <a:off x="6600825" y="2378075"/>
            <a:ext cx="711200" cy="11842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5902" name="AutoShape 14"/>
          <p:cNvCxnSpPr>
            <a:cxnSpLocks noChangeShapeType="1"/>
            <a:stCxn id="165896" idx="2"/>
            <a:endCxn id="165894" idx="7"/>
          </p:cNvCxnSpPr>
          <p:nvPr/>
        </p:nvCxnSpPr>
        <p:spPr bwMode="auto">
          <a:xfrm flipH="1">
            <a:off x="6729413" y="2917825"/>
            <a:ext cx="582612" cy="696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263" name="AutoShape 15"/>
          <p:cNvCxnSpPr>
            <a:cxnSpLocks noChangeShapeType="1"/>
            <a:stCxn id="165897" idx="2"/>
            <a:endCxn id="165894" idx="6"/>
          </p:cNvCxnSpPr>
          <p:nvPr/>
        </p:nvCxnSpPr>
        <p:spPr bwMode="auto">
          <a:xfrm flipH="1">
            <a:off x="6781800" y="3470275"/>
            <a:ext cx="530225" cy="273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264" name="AutoShape 16"/>
          <p:cNvCxnSpPr>
            <a:cxnSpLocks noChangeShapeType="1"/>
            <a:stCxn id="165899" idx="2"/>
            <a:endCxn id="165894" idx="4"/>
          </p:cNvCxnSpPr>
          <p:nvPr/>
        </p:nvCxnSpPr>
        <p:spPr bwMode="auto">
          <a:xfrm flipH="1" flipV="1">
            <a:off x="6600825" y="3924300"/>
            <a:ext cx="711200" cy="1209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5905" name="AutoShape 17"/>
          <p:cNvCxnSpPr>
            <a:cxnSpLocks noChangeShapeType="1"/>
            <a:stCxn id="165898" idx="2"/>
            <a:endCxn id="165894" idx="5"/>
          </p:cNvCxnSpPr>
          <p:nvPr/>
        </p:nvCxnSpPr>
        <p:spPr bwMode="auto">
          <a:xfrm flipH="1" flipV="1">
            <a:off x="6729413" y="3871913"/>
            <a:ext cx="582612" cy="6842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6099175" y="339883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y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7705725" y="2052638"/>
            <a:ext cx="48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x</a:t>
            </a:r>
            <a:r>
              <a:rPr lang="en-US" sz="2800" b="0" baseline="-2500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7693025" y="2611438"/>
            <a:ext cx="48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x</a:t>
            </a:r>
            <a:r>
              <a:rPr lang="en-US" sz="2800" b="0" baseline="-2500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53269" name="Text Box 21"/>
          <p:cNvSpPr txBox="1">
            <a:spLocks noChangeArrowheads="1"/>
          </p:cNvSpPr>
          <p:nvPr/>
        </p:nvSpPr>
        <p:spPr bwMode="auto">
          <a:xfrm>
            <a:off x="7693025" y="3182938"/>
            <a:ext cx="48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x</a:t>
            </a:r>
            <a:r>
              <a:rPr lang="en-US" sz="2800" b="0" baseline="-2500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7693025" y="4268788"/>
            <a:ext cx="684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x</a:t>
            </a:r>
            <a:r>
              <a:rPr lang="en-US" sz="2800" b="0" baseline="-2500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n-1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699375" y="4884738"/>
            <a:ext cx="48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x</a:t>
            </a:r>
            <a:r>
              <a:rPr lang="en-US" sz="2800" b="0" baseline="-25000">
                <a:solidFill>
                  <a:srgbClr val="0D0DFF"/>
                </a:solidFill>
                <a:latin typeface="Times New Roman" charset="0"/>
                <a:ea typeface="Arial" charset="0"/>
                <a:cs typeface="Arial" charset="0"/>
              </a:rPr>
              <a:t>n</a:t>
            </a:r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6588125" y="2647950"/>
            <a:ext cx="40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baseline="-25000">
                <a:solidFill>
                  <a:srgbClr val="FF0000"/>
                </a:solidFill>
                <a:latin typeface="Times New Roman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804025" y="2921000"/>
            <a:ext cx="40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baseline="-25000">
                <a:solidFill>
                  <a:srgbClr val="FF00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53274" name="Text Box 26"/>
          <p:cNvSpPr txBox="1">
            <a:spLocks noChangeArrowheads="1"/>
          </p:cNvSpPr>
          <p:nvPr/>
        </p:nvSpPr>
        <p:spPr bwMode="auto">
          <a:xfrm>
            <a:off x="6899275" y="3244850"/>
            <a:ext cx="40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baseline="-25000">
                <a:solidFill>
                  <a:srgbClr val="FF00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6937375" y="3911600"/>
            <a:ext cx="554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baseline="-25000">
                <a:solidFill>
                  <a:srgbClr val="FF0000"/>
                </a:solidFill>
                <a:latin typeface="Times New Roman" charset="0"/>
                <a:ea typeface="Arial" charset="0"/>
                <a:cs typeface="Arial" charset="0"/>
              </a:rPr>
              <a:t>n-1</a:t>
            </a:r>
          </a:p>
        </p:txBody>
      </p:sp>
      <p:sp>
        <p:nvSpPr>
          <p:cNvPr id="53276" name="Text Box 28"/>
          <p:cNvSpPr txBox="1">
            <a:spLocks noChangeArrowheads="1"/>
          </p:cNvSpPr>
          <p:nvPr/>
        </p:nvSpPr>
        <p:spPr bwMode="auto">
          <a:xfrm>
            <a:off x="6638925" y="4413250"/>
            <a:ext cx="415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baseline="-25000">
                <a:solidFill>
                  <a:srgbClr val="FF0000"/>
                </a:solidFill>
                <a:latin typeface="Times New Roman" charset="0"/>
                <a:ea typeface="Arial" charset="0"/>
                <a:cs typeface="Arial" charset="0"/>
              </a:rPr>
              <a:t>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6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6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16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13" grpId="0"/>
      <p:bldP spid="1659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ea typeface="幼圆" charset="0"/>
                <a:cs typeface="幼圆" charset="0"/>
              </a:rPr>
              <a:t>L1 Regularization (LASSO)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95313" y="1304925"/>
            <a:ext cx="7772400" cy="4572000"/>
          </a:xfrm>
        </p:spPr>
        <p:txBody>
          <a:bodyPr/>
          <a:lstStyle/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A convex relaxation.</a:t>
            </a: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>
              <a:buFont typeface="Wingdings 2" charset="2"/>
              <a:buNone/>
            </a:pPr>
            <a:endParaRPr lang="en-US">
              <a:latin typeface="Arial" charset="0"/>
            </a:endParaRPr>
          </a:p>
          <a:p>
            <a:pPr>
              <a:buFont typeface="Wingdings 2" charset="2"/>
              <a:buNone/>
            </a:pPr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Still enforces sparsity!</a:t>
            </a: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pPr>
              <a:buFont typeface="Wingdings 2" charset="2"/>
              <a:buNone/>
            </a:pPr>
            <a:endParaRPr lang="en-US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/>
        </p:nvSpPr>
        <p:spPr bwMode="auto">
          <a:xfrm>
            <a:off x="8929688" y="6643688"/>
            <a:ext cx="214312" cy="214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 anchorCtr="1">
            <a:prstTxWarp prst="textNoShape">
              <a:avLst/>
            </a:prstTxWarp>
          </a:bodyPr>
          <a:lstStyle/>
          <a:p>
            <a:pPr algn="ctr"/>
            <a:fld id="{016E033A-AF78-CE4E-BDF4-DC7F057499AF}" type="slidenum">
              <a:rPr lang="zh-CN" altLang="en-US" sz="1100" b="0">
                <a:solidFill>
                  <a:srgbClr val="FFFFFF"/>
                </a:solidFill>
                <a:latin typeface="Franklin Gothic Book" charset="0"/>
                <a:ea typeface="Arial" charset="0"/>
                <a:cs typeface="Arial" charset="0"/>
              </a:rPr>
              <a:pPr algn="ctr"/>
              <a:t>74</a:t>
            </a:fld>
            <a:endParaRPr lang="en-US" altLang="zh-CN" sz="1100" b="0">
              <a:solidFill>
                <a:srgbClr val="FFFFFF"/>
              </a:solidFill>
              <a:latin typeface="Franklin Gothic Book" charset="0"/>
              <a:ea typeface="Arial" charset="0"/>
              <a:cs typeface="Arial" charset="0"/>
            </a:endParaRPr>
          </a:p>
        </p:txBody>
      </p:sp>
      <p:pic>
        <p:nvPicPr>
          <p:cNvPr id="55301" name="Picture 4" descr="latex-image-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2513" y="2676525"/>
            <a:ext cx="288925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Box 5"/>
          <p:cNvSpPr txBox="1">
            <a:spLocks noChangeArrowheads="1"/>
          </p:cNvSpPr>
          <p:nvPr/>
        </p:nvSpPr>
        <p:spPr bwMode="auto">
          <a:xfrm>
            <a:off x="1204913" y="2219325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0">
                <a:solidFill>
                  <a:srgbClr val="3516F0"/>
                </a:solidFill>
                <a:ea typeface="Arial" charset="0"/>
                <a:cs typeface="Arial" charset="0"/>
              </a:rPr>
              <a:t>Constrained Form</a:t>
            </a:r>
          </a:p>
        </p:txBody>
      </p:sp>
      <p:sp>
        <p:nvSpPr>
          <p:cNvPr id="55303" name="TextBox 6"/>
          <p:cNvSpPr txBox="1">
            <a:spLocks noChangeArrowheads="1"/>
          </p:cNvSpPr>
          <p:nvPr/>
        </p:nvSpPr>
        <p:spPr bwMode="auto">
          <a:xfrm>
            <a:off x="5334000" y="2219325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0">
                <a:solidFill>
                  <a:srgbClr val="3516F0"/>
                </a:solidFill>
                <a:ea typeface="Arial" charset="0"/>
                <a:cs typeface="Arial" charset="0"/>
              </a:rPr>
              <a:t>Lagrangian Form</a:t>
            </a:r>
          </a:p>
        </p:txBody>
      </p:sp>
      <p:pic>
        <p:nvPicPr>
          <p:cNvPr id="55304" name="Picture 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8688" y="2676525"/>
            <a:ext cx="3937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rot="5400000">
            <a:off x="3082132" y="5638006"/>
            <a:ext cx="2133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38100" dist="26940" dir="5400000" algn="t" rotWithShape="0">
              <a:srgbClr val="000000">
                <a:alpha val="50000"/>
              </a:srgbClr>
            </a:outerShdw>
          </a:effec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2957513" y="5674794"/>
            <a:ext cx="2895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38100" dist="26940" dir="5400000" algn="t" rotWithShape="0">
              <a:srgbClr val="000000">
                <a:alpha val="50000"/>
              </a:srgbClr>
            </a:outerShdw>
          </a:effectLst>
        </p:spPr>
      </p:cxnSp>
      <p:sp>
        <p:nvSpPr>
          <p:cNvPr id="13" name="Diamond 12"/>
          <p:cNvSpPr/>
          <p:nvPr/>
        </p:nvSpPr>
        <p:spPr>
          <a:xfrm>
            <a:off x="3429000" y="4953000"/>
            <a:ext cx="1447800" cy="1371600"/>
          </a:xfrm>
          <a:prstGeom prst="diamond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876800" y="5181600"/>
            <a:ext cx="2514600" cy="838200"/>
            <a:chOff x="4953000" y="4876800"/>
            <a:chExt cx="2514600" cy="838200"/>
          </a:xfrm>
        </p:grpSpPr>
        <p:sp>
          <p:nvSpPr>
            <p:cNvPr id="17" name="Oval 16"/>
            <p:cNvSpPr/>
            <p:nvPr/>
          </p:nvSpPr>
          <p:spPr>
            <a:xfrm>
              <a:off x="5791200" y="5181600"/>
              <a:ext cx="914400" cy="304800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486400" y="5105400"/>
              <a:ext cx="1524000" cy="457200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4953000"/>
              <a:ext cx="2209800" cy="685800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53000" y="4876800"/>
              <a:ext cx="2514600" cy="838200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solidFill>
                  <a:srgbClr val="FFFF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/>
          <p:cNvSpPr txBox="1">
            <a:spLocks noChangeArrowheads="1"/>
          </p:cNvSpPr>
          <p:nvPr/>
        </p:nvSpPr>
        <p:spPr bwMode="auto">
          <a:xfrm>
            <a:off x="3500438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Genotype</a:t>
            </a:r>
          </a:p>
        </p:txBody>
      </p:sp>
      <p:sp>
        <p:nvSpPr>
          <p:cNvPr id="2053" name="TextBox 22"/>
          <p:cNvSpPr txBox="1">
            <a:spLocks noChangeArrowheads="1"/>
          </p:cNvSpPr>
          <p:nvPr/>
        </p:nvSpPr>
        <p:spPr bwMode="auto">
          <a:xfrm>
            <a:off x="5143500" y="2571750"/>
            <a:ext cx="5000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x</a:t>
            </a:r>
          </a:p>
        </p:txBody>
      </p:sp>
      <p:sp>
        <p:nvSpPr>
          <p:cNvPr id="2054" name="TextBox 31"/>
          <p:cNvSpPr txBox="1">
            <a:spLocks noChangeArrowheads="1"/>
          </p:cNvSpPr>
          <p:nvPr/>
        </p:nvSpPr>
        <p:spPr bwMode="auto">
          <a:xfrm>
            <a:off x="2643188" y="2643188"/>
            <a:ext cx="50006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=</a:t>
            </a:r>
          </a:p>
        </p:txBody>
      </p:sp>
      <p:sp>
        <p:nvSpPr>
          <p:cNvPr id="2055" name="TextBox 32"/>
          <p:cNvSpPr txBox="1">
            <a:spLocks noChangeArrowheads="1"/>
          </p:cNvSpPr>
          <p:nvPr/>
        </p:nvSpPr>
        <p:spPr bwMode="auto">
          <a:xfrm>
            <a:off x="1428750" y="2643188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3516F0"/>
                </a:solidFill>
              </a:rPr>
              <a:t>2.1 </a:t>
            </a:r>
          </a:p>
        </p:txBody>
      </p:sp>
      <p:sp>
        <p:nvSpPr>
          <p:cNvPr id="2056" name="TextBox 12"/>
          <p:cNvSpPr txBox="1">
            <a:spLocks noChangeArrowheads="1"/>
          </p:cNvSpPr>
          <p:nvPr/>
        </p:nvSpPr>
        <p:spPr bwMode="auto">
          <a:xfrm>
            <a:off x="1357313" y="157162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AAE1E"/>
                </a:solidFill>
              </a:rPr>
              <a:t>Trait</a:t>
            </a:r>
          </a:p>
        </p:txBody>
      </p:sp>
      <p:sp>
        <p:nvSpPr>
          <p:cNvPr id="2057" name="Title 1"/>
          <p:cNvSpPr>
            <a:spLocks noGrp="1"/>
          </p:cNvSpPr>
          <p:nvPr>
            <p:ph type="title"/>
          </p:nvPr>
        </p:nvSpPr>
        <p:spPr>
          <a:xfrm>
            <a:off x="730250" y="357188"/>
            <a:ext cx="7678738" cy="1000125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Lasso for Reducing False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Positives</a:t>
            </a:r>
            <a:endParaRPr lang="en-US" sz="1400" b="0" dirty="0">
              <a:ea typeface="幼圆" charset="0"/>
              <a:cs typeface="幼圆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238375" y="5656263"/>
            <a:ext cx="5976938" cy="740072"/>
            <a:chOff x="2238375" y="5656263"/>
            <a:chExt cx="5121275" cy="1085850"/>
          </a:xfrm>
        </p:grpSpPr>
        <p:sp>
          <p:nvSpPr>
            <p:cNvPr id="15" name="Cloud 14"/>
            <p:cNvSpPr/>
            <p:nvPr/>
          </p:nvSpPr>
          <p:spPr>
            <a:xfrm rot="171098">
              <a:off x="2238375" y="5656263"/>
              <a:ext cx="5121275" cy="1085850"/>
            </a:xfrm>
            <a:prstGeom prst="cloud">
              <a:avLst/>
            </a:prstGeom>
            <a:solidFill>
              <a:srgbClr val="FF0000">
                <a:alpha val="13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6" name="TextBox 389"/>
            <p:cNvSpPr txBox="1">
              <a:spLocks noChangeArrowheads="1"/>
            </p:cNvSpPr>
            <p:nvPr/>
          </p:nvSpPr>
          <p:spPr bwMode="auto">
            <a:xfrm>
              <a:off x="3013707" y="5875115"/>
              <a:ext cx="39717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Many zero associations (</a:t>
              </a:r>
              <a:r>
                <a:rPr lang="en-US" b="1" dirty="0">
                  <a:solidFill>
                    <a:srgbClr val="FF0000"/>
                  </a:solidFill>
                </a:rPr>
                <a:t>sparse</a:t>
              </a:r>
              <a:r>
                <a:rPr lang="en-US" dirty="0"/>
                <a:t> results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059" name="TextBox 28"/>
          <p:cNvSpPr txBox="1">
            <a:spLocks noChangeArrowheads="1"/>
          </p:cNvSpPr>
          <p:nvPr/>
        </p:nvSpPr>
        <p:spPr bwMode="auto">
          <a:xfrm>
            <a:off x="7286625" y="5116513"/>
            <a:ext cx="35718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/>
              <a:t>+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7581900" y="4919663"/>
            <a:ext cx="1204913" cy="735012"/>
            <a:chOff x="7581900" y="4919663"/>
            <a:chExt cx="1204913" cy="735012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7581900" y="4929188"/>
              <a:ext cx="990600" cy="714375"/>
            </a:xfrm>
            <a:prstGeom prst="roundRect">
              <a:avLst/>
            </a:prstGeom>
            <a:solidFill>
              <a:srgbClr val="D60093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</a:t>
              </a:r>
            </a:p>
          </p:txBody>
        </p:sp>
        <p:graphicFrame>
          <p:nvGraphicFramePr>
            <p:cNvPr id="32" name="Object 24"/>
            <p:cNvGraphicFramePr>
              <a:graphicFrameLocks noChangeAspect="1"/>
            </p:cNvGraphicFramePr>
            <p:nvPr/>
          </p:nvGraphicFramePr>
          <p:xfrm>
            <a:off x="7654925" y="4919663"/>
            <a:ext cx="592138" cy="735012"/>
          </p:xfrm>
          <a:graphic>
            <a:graphicData uri="http://schemas.openxmlformats.org/presentationml/2006/ole">
              <p:oleObj spid="_x0000_s919555" name="Equation" r:id="rId3" imgW="0" imgH="0" progId="Equation.3">
                <p:embed/>
              </p:oleObj>
            </a:graphicData>
          </a:graphic>
        </p:graphicFrame>
        <p:sp>
          <p:nvSpPr>
            <p:cNvPr id="2074" name="TextBox 25"/>
            <p:cNvSpPr txBox="1">
              <a:spLocks noChangeArrowheads="1"/>
            </p:cNvSpPr>
            <p:nvPr/>
          </p:nvSpPr>
          <p:spPr bwMode="auto">
            <a:xfrm>
              <a:off x="8001000" y="5072063"/>
              <a:ext cx="785813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| </a:t>
              </a:r>
              <a:r>
                <a:rPr lang="el-GR" sz="1900" i="1" dirty="0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i="1" baseline="-25000" dirty="0" err="1">
                  <a:latin typeface="Times New Roman" charset="0"/>
                  <a:ea typeface="Times New Roman" charset="0"/>
                  <a:cs typeface="Times New Roman" charset="0"/>
                </a:rPr>
                <a:t>j</a:t>
              </a:r>
              <a:r>
                <a:rPr lang="en-US" sz="1900" i="1" baseline="-250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1900" b="1" i="1" dirty="0">
                  <a:latin typeface="Times New Roman" charset="0"/>
                  <a:ea typeface="Times New Roman" charset="0"/>
                  <a:cs typeface="Times New Roman" charset="0"/>
                </a:rPr>
                <a:t>|</a:t>
              </a:r>
            </a:p>
          </p:txBody>
        </p:sp>
      </p:grpSp>
      <p:sp>
        <p:nvSpPr>
          <p:cNvPr id="2061" name="TextBox 11"/>
          <p:cNvSpPr txBox="1">
            <a:spLocks noChangeArrowheads="1"/>
          </p:cNvSpPr>
          <p:nvPr/>
        </p:nvSpPr>
        <p:spPr bwMode="auto">
          <a:xfrm rot="-5400000">
            <a:off x="2551113" y="3216275"/>
            <a:ext cx="2928937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3516F0"/>
                </a:solidFill>
              </a:rPr>
              <a:t>T G A A C C A T G A A G T A</a:t>
            </a:r>
            <a:r>
              <a:rPr lang="en-US" sz="1600">
                <a:solidFill>
                  <a:srgbClr val="3516F0"/>
                </a:solidFill>
              </a:rPr>
              <a:t> </a:t>
            </a:r>
          </a:p>
        </p:txBody>
      </p:sp>
      <p:sp>
        <p:nvSpPr>
          <p:cNvPr id="2062" name="TextBox 26"/>
          <p:cNvSpPr txBox="1">
            <a:spLocks noChangeArrowheads="1"/>
          </p:cNvSpPr>
          <p:nvPr/>
        </p:nvSpPr>
        <p:spPr bwMode="auto">
          <a:xfrm>
            <a:off x="7572375" y="3959225"/>
            <a:ext cx="1571625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D60093"/>
                </a:solidFill>
              </a:rPr>
              <a:t>Lasso Penalty    </a:t>
            </a:r>
            <a:r>
              <a:rPr lang="en-US" sz="1900">
                <a:solidFill>
                  <a:srgbClr val="D60093"/>
                </a:solidFill>
              </a:rPr>
              <a:t>for  sparsity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643563" y="1571625"/>
            <a:ext cx="2071687" cy="2852738"/>
            <a:chOff x="5643585" y="1571625"/>
            <a:chExt cx="2071687" cy="2852737"/>
          </a:xfrm>
        </p:grpSpPr>
        <p:sp>
          <p:nvSpPr>
            <p:cNvPr id="2069" name="TextBox 13"/>
            <p:cNvSpPr txBox="1">
              <a:spLocks noChangeArrowheads="1"/>
            </p:cNvSpPr>
            <p:nvPr/>
          </p:nvSpPr>
          <p:spPr bwMode="auto">
            <a:xfrm>
              <a:off x="5643585" y="1571625"/>
              <a:ext cx="207168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1AAE1E"/>
                  </a:solidFill>
                </a:rPr>
                <a:t>Association Strength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72272" y="2651125"/>
              <a:ext cx="214313" cy="207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72272" y="3040062"/>
              <a:ext cx="214313" cy="2079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72272" y="4216399"/>
              <a:ext cx="214313" cy="207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SimSun" pitchFamily="2" charset="-122"/>
              </a:endParaRPr>
            </a:p>
          </p:txBody>
        </p:sp>
      </p:grpSp>
      <p:sp>
        <p:nvSpPr>
          <p:cNvPr id="47" name="Rounded Rectangle 46"/>
          <p:cNvSpPr/>
          <p:nvPr/>
        </p:nvSpPr>
        <p:spPr bwMode="auto">
          <a:xfrm>
            <a:off x="1143000" y="4929188"/>
            <a:ext cx="6143625" cy="714375"/>
          </a:xfrm>
          <a:prstGeom prst="roundRect">
            <a:avLst/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3000375" y="5072063"/>
            <a:ext cx="3143250" cy="500062"/>
            <a:chOff x="2786050" y="4929198"/>
            <a:chExt cx="3143272" cy="500066"/>
          </a:xfrm>
        </p:grpSpPr>
        <p:sp>
          <p:nvSpPr>
            <p:cNvPr id="2067" name="TextBox 29"/>
            <p:cNvSpPr txBox="1">
              <a:spLocks noChangeArrowheads="1"/>
            </p:cNvSpPr>
            <p:nvPr/>
          </p:nvSpPr>
          <p:spPr bwMode="auto">
            <a:xfrm>
              <a:off x="2786050" y="4929198"/>
              <a:ext cx="3143272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900">
                  <a:latin typeface="Times New Roman" charset="0"/>
                  <a:ea typeface="Times New Roman" charset="0"/>
                  <a:cs typeface="Times New Roman" charset="0"/>
                </a:rPr>
                <a:t>argmin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  (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y – X</a:t>
              </a:r>
              <a:r>
                <a:rPr lang="el-GR" sz="19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)   (</a:t>
              </a:r>
              <a:r>
                <a:rPr lang="en-US" sz="1900" b="1" i="1">
                  <a:latin typeface="Times New Roman" charset="0"/>
                  <a:ea typeface="Times New Roman" charset="0"/>
                  <a:cs typeface="Times New Roman" charset="0"/>
                </a:rPr>
                <a:t>y – X</a:t>
              </a:r>
              <a:r>
                <a:rPr lang="el-GR" sz="19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sz="1900" b="1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068" name="TextBox 49"/>
            <p:cNvSpPr txBox="1">
              <a:spLocks noChangeArrowheads="1"/>
            </p:cNvSpPr>
            <p:nvPr/>
          </p:nvSpPr>
          <p:spPr bwMode="auto">
            <a:xfrm>
              <a:off x="3071802" y="5121487"/>
              <a:ext cx="3571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l-GR" sz="1400" b="1" i="1"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endParaRPr lang="en-US" sz="14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aphicFrame>
          <p:nvGraphicFramePr>
            <p:cNvPr id="2050" name="Object 26"/>
            <p:cNvGraphicFramePr>
              <a:graphicFrameLocks noChangeAspect="1"/>
            </p:cNvGraphicFramePr>
            <p:nvPr/>
          </p:nvGraphicFramePr>
          <p:xfrm>
            <a:off x="4500564" y="4929209"/>
            <a:ext cx="214315" cy="285752"/>
          </p:xfrm>
          <a:graphic>
            <a:graphicData uri="http://schemas.openxmlformats.org/presentationml/2006/ole">
              <p:oleObj spid="_x0000_s919554" name="Equation" r:id="rId4" imgW="3251200" imgH="4470400" progId="Equation.3">
                <p:embed/>
              </p:oleObj>
            </a:graphicData>
          </a:graphic>
        </p:graphicFrame>
      </p:grpSp>
      <p:sp>
        <p:nvSpPr>
          <p:cNvPr id="28" name="TextBox 27"/>
          <p:cNvSpPr txBox="1"/>
          <p:nvPr/>
        </p:nvSpPr>
        <p:spPr>
          <a:xfrm>
            <a:off x="5845086" y="6396335"/>
            <a:ext cx="347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ea typeface="幼圆" charset="0"/>
                <a:cs typeface="幼圆" charset="0"/>
              </a:rPr>
              <a:t>Tibshirani</a:t>
            </a:r>
            <a:r>
              <a:rPr lang="en-US" sz="1200" dirty="0" smtClean="0">
                <a:ea typeface="幼圆" charset="0"/>
                <a:cs typeface="幼圆" charset="0"/>
              </a:rPr>
              <a:t>, Journal of Royal Statistical Society 1996 </a:t>
            </a:r>
          </a:p>
          <a:p>
            <a:r>
              <a:rPr lang="en-US" sz="1200" dirty="0" smtClean="0">
                <a:ea typeface="幼圆" charset="0"/>
                <a:cs typeface="幼圆" charset="0"/>
              </a:rPr>
              <a:t>Wu et al., Bioinformatics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 in Lasso </a:t>
            </a:r>
            <a:br>
              <a:rPr lang="en-US" dirty="0" smtClean="0"/>
            </a:br>
            <a:r>
              <a:rPr lang="en-US" dirty="0" smtClean="0"/>
              <a:t>(Association Strengths)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Pathwise</a:t>
            </a:r>
            <a:r>
              <a:rPr lang="en-US" dirty="0" smtClean="0"/>
              <a:t> coordinate descent algorithm </a:t>
            </a:r>
          </a:p>
          <a:p>
            <a:pPr>
              <a:buNone/>
            </a:pPr>
            <a:r>
              <a:rPr lang="en-US" sz="1400" dirty="0" smtClean="0"/>
              <a:t>  	(Friedman et al., Annals of Applied Statistics 2007)</a:t>
            </a:r>
          </a:p>
          <a:p>
            <a:pPr lvl="1"/>
            <a:r>
              <a:rPr lang="en-US" dirty="0" smtClean="0"/>
              <a:t>Compute the </a:t>
            </a:r>
            <a:r>
              <a:rPr lang="en-US" dirty="0" err="1" smtClean="0"/>
              <a:t>subgradient</a:t>
            </a:r>
            <a:r>
              <a:rPr lang="en-US" dirty="0" smtClean="0"/>
              <a:t> of the objective function with respect to each        to find the update equation</a:t>
            </a:r>
          </a:p>
          <a:p>
            <a:pPr lvl="1"/>
            <a:r>
              <a:rPr lang="en-US" dirty="0" smtClean="0"/>
              <a:t>In each iteration, update each      , and iterate until convergence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fast implementation available at</a:t>
            </a:r>
          </a:p>
          <a:p>
            <a:pPr lvl="1">
              <a:buNone/>
            </a:pPr>
            <a:r>
              <a:rPr lang="en-US" dirty="0" err="1" smtClean="0"/>
              <a:t>http://cran.r-project.org/web/packages/glmnet/index.html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1953" y="2604069"/>
            <a:ext cx="370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 smtClean="0"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1350" y="2983431"/>
            <a:ext cx="370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 smtClean="0">
                <a:latin typeface="Times New Roman" charset="0"/>
                <a:ea typeface="Times New Roman" charset="0"/>
                <a:cs typeface="Times New Roman" charset="0"/>
              </a:rPr>
              <a:t>β</a:t>
            </a:r>
            <a:r>
              <a:rPr lang="en-US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for Multiple SNPs in Case/control Association</a:t>
            </a:r>
            <a:endParaRPr lang="en-US" dirty="0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4876800" y="2362200"/>
            <a:ext cx="4038600" cy="762000"/>
            <a:chOff x="2667000" y="2057400"/>
            <a:chExt cx="3505200" cy="762000"/>
          </a:xfrm>
        </p:grpSpPr>
        <p:sp>
          <p:nvSpPr>
            <p:cNvPr id="5" name="TextBox 34"/>
            <p:cNvSpPr txBox="1">
              <a:spLocks noChangeArrowheads="1"/>
            </p:cNvSpPr>
            <p:nvPr/>
          </p:nvSpPr>
          <p:spPr bwMode="auto">
            <a:xfrm>
              <a:off x="2667000" y="2057400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 . C . . . . .  T . . C . . . . . . . T . . .</a:t>
              </a:r>
            </a:p>
          </p:txBody>
        </p:sp>
        <p:sp>
          <p:nvSpPr>
            <p:cNvPr id="6" name="TextBox 35"/>
            <p:cNvSpPr txBox="1">
              <a:spLocks noChangeArrowheads="1"/>
            </p:cNvSpPr>
            <p:nvPr/>
          </p:nvSpPr>
          <p:spPr bwMode="auto">
            <a:xfrm>
              <a:off x="2667000" y="2450068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 . C . . . . .  A . . C . . . . . . . T . . .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876800" y="3352800"/>
            <a:ext cx="4114800" cy="762000"/>
            <a:chOff x="2667000" y="2057400"/>
            <a:chExt cx="3505200" cy="762000"/>
          </a:xfrm>
        </p:grpSpPr>
        <p:sp>
          <p:nvSpPr>
            <p:cNvPr id="8" name="TextBox 37"/>
            <p:cNvSpPr txBox="1">
              <a:spLocks noChangeArrowheads="1"/>
            </p:cNvSpPr>
            <p:nvPr/>
          </p:nvSpPr>
          <p:spPr bwMode="auto">
            <a:xfrm>
              <a:off x="2667000" y="2057400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. . G</a:t>
              </a:r>
              <a:r>
                <a:rPr lang="en-US" dirty="0" smtClean="0"/>
                <a:t> . </a:t>
              </a:r>
              <a:r>
                <a:rPr lang="en-US" dirty="0"/>
                <a:t>. . . . A . . G . . . . . . . A . . .</a:t>
              </a:r>
            </a:p>
          </p:txBody>
        </p:sp>
        <p:sp>
          <p:nvSpPr>
            <p:cNvPr id="9" name="TextBox 38"/>
            <p:cNvSpPr txBox="1">
              <a:spLocks noChangeArrowheads="1"/>
            </p:cNvSpPr>
            <p:nvPr/>
          </p:nvSpPr>
          <p:spPr bwMode="auto">
            <a:xfrm>
              <a:off x="2667000" y="2450068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. . C</a:t>
              </a:r>
              <a:r>
                <a:rPr lang="en-US" dirty="0" smtClean="0"/>
                <a:t> </a:t>
              </a:r>
              <a:r>
                <a:rPr lang="en-US" sz="800" dirty="0" smtClean="0"/>
                <a:t> </a:t>
              </a:r>
              <a:r>
                <a:rPr lang="en-US" dirty="0" smtClean="0"/>
                <a:t>. </a:t>
              </a:r>
              <a:r>
                <a:rPr lang="en-US" dirty="0"/>
                <a:t>. . . .  T . . C . . . . . . . T . . .</a:t>
              </a:r>
            </a:p>
          </p:txBody>
        </p:sp>
      </p:grp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838200" y="5562600"/>
          <a:ext cx="2922588" cy="685800"/>
        </p:xfrm>
        <a:graphic>
          <a:graphicData uri="http://schemas.openxmlformats.org/presentationml/2006/ole">
            <p:oleObj spid="_x0000_s921602" name="Equation" r:id="rId3" imgW="7315200" imgH="1714500" progId="Equation.3">
              <p:embed/>
            </p:oleObj>
          </a:graphicData>
        </a:graphic>
      </p:graphicFrame>
      <p:sp>
        <p:nvSpPr>
          <p:cNvPr id="11" name="TextBox 36"/>
          <p:cNvSpPr txBox="1">
            <a:spLocks noChangeArrowheads="1"/>
          </p:cNvSpPr>
          <p:nvPr/>
        </p:nvSpPr>
        <p:spPr bwMode="auto">
          <a:xfrm>
            <a:off x="3962400" y="5334000"/>
            <a:ext cx="518160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i="1" dirty="0" err="1">
                <a:latin typeface="Times New Roman"/>
                <a:cs typeface="Times New Roman"/>
              </a:rPr>
              <a:t>f</a:t>
            </a:r>
            <a:r>
              <a:rPr lang="en-US" dirty="0"/>
              <a:t>  : logistic function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l-GR" i="1" dirty="0">
                <a:latin typeface="Times New Roman"/>
                <a:cs typeface="Times New Roman"/>
              </a:rPr>
              <a:t>β</a:t>
            </a:r>
            <a:r>
              <a:rPr lang="en-US" sz="1200" i="1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/>
              <a:t>: </a:t>
            </a:r>
            <a:r>
              <a:rPr lang="en-US" dirty="0" smtClean="0"/>
              <a:t>weight (association strength) </a:t>
            </a:r>
            <a:r>
              <a:rPr lang="en-US" dirty="0"/>
              <a:t>for the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dirty="0" err="1"/>
              <a:t>th</a:t>
            </a:r>
            <a:r>
              <a:rPr lang="en-US" dirty="0"/>
              <a:t> SNP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1200" i="1" dirty="0" err="1">
                <a:latin typeface="Times New Roman" charset="0"/>
                <a:ea typeface="Times New Roman" charset="0"/>
                <a:cs typeface="Times New Roman" charset="0"/>
              </a:rPr>
              <a:t>ik</a:t>
            </a:r>
            <a:r>
              <a:rPr lang="en-US" dirty="0"/>
              <a:t> : genotype of the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dirty="0" err="1"/>
              <a:t>th</a:t>
            </a:r>
            <a:r>
              <a:rPr lang="en-US" dirty="0"/>
              <a:t> SNP for the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err="1"/>
              <a:t>th</a:t>
            </a:r>
            <a:r>
              <a:rPr lang="en-US" dirty="0"/>
              <a:t> individual (0,1, or 2 depending on the number of minor alleles) </a:t>
            </a:r>
          </a:p>
        </p:txBody>
      </p: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381000" y="1600200"/>
            <a:ext cx="7924800" cy="3657600"/>
            <a:chOff x="381000" y="2133600"/>
            <a:chExt cx="7924800" cy="3657600"/>
          </a:xfrm>
        </p:grpSpPr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57200" y="2982913"/>
              <a:ext cx="16764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Individual 1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457200" y="3973513"/>
              <a:ext cx="1752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Individual 2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457200" y="5116513"/>
              <a:ext cx="1752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Individual N</a:t>
              </a: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2286000" y="2133600"/>
              <a:ext cx="2667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Case(1)/Control(0)</a:t>
              </a: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2971800" y="2971800"/>
              <a:ext cx="914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2971800" y="3973513"/>
              <a:ext cx="914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2971800" y="5116513"/>
              <a:ext cx="914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715000" y="2133600"/>
              <a:ext cx="1752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Genotype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81600" y="2819400"/>
              <a:ext cx="228600" cy="2971800"/>
            </a:xfrm>
            <a:prstGeom prst="rect">
              <a:avLst/>
            </a:prstGeom>
            <a:solidFill>
              <a:schemeClr val="tx2">
                <a:alpha val="3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57240" y="2819400"/>
              <a:ext cx="228600" cy="2971800"/>
            </a:xfrm>
            <a:prstGeom prst="rect">
              <a:avLst/>
            </a:prstGeom>
            <a:solidFill>
              <a:schemeClr val="tx2">
                <a:alpha val="3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44496" y="2819400"/>
              <a:ext cx="228600" cy="2971800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53768" y="2819400"/>
              <a:ext cx="228600" cy="2971800"/>
            </a:xfrm>
            <a:prstGeom prst="rect">
              <a:avLst/>
            </a:prstGeom>
            <a:solidFill>
              <a:schemeClr val="tx2">
                <a:alpha val="3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" y="2590800"/>
              <a:ext cx="7924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343694" y="3923506"/>
              <a:ext cx="3581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2856707" y="3923506"/>
              <a:ext cx="3581400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2"/>
            <p:cNvSpPr txBox="1">
              <a:spLocks noChangeArrowheads="1"/>
            </p:cNvSpPr>
            <p:nvPr/>
          </p:nvSpPr>
          <p:spPr bwMode="auto">
            <a:xfrm rot="-5400000">
              <a:off x="832644" y="4425156"/>
              <a:ext cx="533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4876800" y="4419600"/>
            <a:ext cx="4114800" cy="762000"/>
            <a:chOff x="2667000" y="2057400"/>
            <a:chExt cx="3505200" cy="762000"/>
          </a:xfrm>
        </p:grpSpPr>
        <p:sp>
          <p:nvSpPr>
            <p:cNvPr id="30" name="TextBox 37"/>
            <p:cNvSpPr txBox="1">
              <a:spLocks noChangeArrowheads="1"/>
            </p:cNvSpPr>
            <p:nvPr/>
          </p:nvSpPr>
          <p:spPr bwMode="auto">
            <a:xfrm>
              <a:off x="2667000" y="2057400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. .</a:t>
              </a:r>
              <a:r>
                <a:rPr lang="en-US" dirty="0" smtClean="0"/>
                <a:t> C  </a:t>
              </a:r>
              <a:r>
                <a:rPr lang="en-US" dirty="0"/>
                <a:t>. . . . . A . . G . . . . . . .</a:t>
              </a:r>
              <a:r>
                <a:rPr lang="en-US" dirty="0" smtClean="0"/>
                <a:t> T </a:t>
              </a:r>
              <a:r>
                <a:rPr lang="en-US" dirty="0"/>
                <a:t>. . .</a:t>
              </a:r>
            </a:p>
          </p:txBody>
        </p:sp>
        <p:sp>
          <p:nvSpPr>
            <p:cNvPr id="31" name="TextBox 38"/>
            <p:cNvSpPr txBox="1">
              <a:spLocks noChangeArrowheads="1"/>
            </p:cNvSpPr>
            <p:nvPr/>
          </p:nvSpPr>
          <p:spPr bwMode="auto">
            <a:xfrm>
              <a:off x="2667000" y="2450068"/>
              <a:ext cx="3505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. . C</a:t>
              </a:r>
              <a:r>
                <a:rPr lang="en-US" dirty="0" smtClean="0"/>
                <a:t>  . </a:t>
              </a:r>
              <a:r>
                <a:rPr lang="en-US" dirty="0"/>
                <a:t>. . . .</a:t>
              </a:r>
              <a:r>
                <a:rPr lang="en-US" sz="1200" dirty="0" smtClean="0"/>
                <a:t>  </a:t>
              </a:r>
              <a:r>
                <a:rPr lang="en-US" dirty="0" smtClean="0"/>
                <a:t>T </a:t>
              </a:r>
              <a:r>
                <a:rPr lang="en-US" dirty="0"/>
                <a:t>. . C . . . . . . . T . . 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088" y="2087904"/>
            <a:ext cx="7260678" cy="2947973"/>
          </a:xfrm>
        </p:spPr>
        <p:txBody>
          <a:bodyPr/>
          <a:lstStyle/>
          <a:p>
            <a:pPr algn="ctr">
              <a:buNone/>
            </a:pPr>
            <a:r>
              <a:rPr lang="en-US" sz="3200" dirty="0" smtClean="0"/>
              <a:t>Part III</a:t>
            </a:r>
          </a:p>
          <a:p>
            <a:pPr lvl="0" algn="ctr">
              <a:buNone/>
            </a:pPr>
            <a:r>
              <a:rPr lang="en-AU" sz="3200" dirty="0" smtClean="0"/>
              <a:t>Structured </a:t>
            </a:r>
          </a:p>
          <a:p>
            <a:pPr lvl="0" algn="ctr">
              <a:buNone/>
            </a:pPr>
            <a:r>
              <a:rPr lang="en-AU" sz="3200" dirty="0" smtClean="0"/>
              <a:t>Genome-Phenome-Transcriptome </a:t>
            </a:r>
          </a:p>
          <a:p>
            <a:pPr lvl="0" algn="ctr">
              <a:buNone/>
            </a:pPr>
            <a:r>
              <a:rPr lang="en-AU" sz="3200" dirty="0" smtClean="0"/>
              <a:t>Association Analysis</a:t>
            </a:r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000625" y="1928813"/>
            <a:ext cx="3214688" cy="1785937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1500" y="1928813"/>
            <a:ext cx="3214688" cy="1714500"/>
          </a:xfrm>
          <a:prstGeom prst="roundRect">
            <a:avLst/>
          </a:prstGeom>
          <a:solidFill>
            <a:srgbClr val="6699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730250" y="500063"/>
            <a:ext cx="7678738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Structured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Association: </a:t>
            </a:r>
            <a:br>
              <a:rPr lang="en-US" sz="3200" b="1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New Paradigm </a:t>
            </a:r>
          </a:p>
        </p:txBody>
      </p:sp>
      <p:sp>
        <p:nvSpPr>
          <p:cNvPr id="19461" name="TextBox 3"/>
          <p:cNvSpPr txBox="1">
            <a:spLocks noChangeArrowheads="1"/>
          </p:cNvSpPr>
          <p:nvPr/>
        </p:nvSpPr>
        <p:spPr bwMode="auto">
          <a:xfrm>
            <a:off x="928688" y="2443163"/>
            <a:ext cx="25003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Consider</a:t>
            </a:r>
          </a:p>
          <a:p>
            <a:r>
              <a:rPr lang="en-US" sz="2000" b="1">
                <a:solidFill>
                  <a:srgbClr val="FF0000"/>
                </a:solidFill>
              </a:rPr>
              <a:t>one phenotype</a:t>
            </a:r>
            <a:r>
              <a:rPr lang="en-US" sz="2000"/>
              <a:t> at a time</a:t>
            </a:r>
            <a:endParaRPr lang="en-US" sz="2000">
              <a:solidFill>
                <a:srgbClr val="3516F0"/>
              </a:solidFill>
            </a:endParaRPr>
          </a:p>
        </p:txBody>
      </p:sp>
      <p:sp>
        <p:nvSpPr>
          <p:cNvPr id="19462" name="TextBox 4"/>
          <p:cNvSpPr txBox="1">
            <a:spLocks noChangeArrowheads="1"/>
          </p:cNvSpPr>
          <p:nvPr/>
        </p:nvSpPr>
        <p:spPr bwMode="auto">
          <a:xfrm>
            <a:off x="5143500" y="2286000"/>
            <a:ext cx="307181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Consider</a:t>
            </a:r>
            <a:r>
              <a:rPr lang="en-US" sz="2000" b="1" dirty="0" smtClean="0">
                <a:solidFill>
                  <a:srgbClr val="FF0000"/>
                </a:solidFill>
              </a:rPr>
              <a:t> multiple </a:t>
            </a:r>
            <a:r>
              <a:rPr lang="en-US" sz="2000" b="1" dirty="0">
                <a:solidFill>
                  <a:srgbClr val="FF0000"/>
                </a:solidFill>
              </a:rPr>
              <a:t>correlated phenotypes (</a:t>
            </a:r>
            <a:r>
              <a:rPr lang="en-US" sz="2000" b="1" dirty="0" err="1">
                <a:solidFill>
                  <a:srgbClr val="FF0000"/>
                </a:solidFill>
              </a:rPr>
              <a:t>phenome</a:t>
            </a:r>
            <a:r>
              <a:rPr lang="en-US" sz="2000" b="1" dirty="0" smtClean="0">
                <a:solidFill>
                  <a:srgbClr val="FF0000"/>
                </a:solidFill>
              </a:rPr>
              <a:t>) and genotypes (genome) </a:t>
            </a:r>
            <a:r>
              <a:rPr lang="en-US" sz="2000" b="1" dirty="0">
                <a:solidFill>
                  <a:srgbClr val="FF0000"/>
                </a:solidFill>
              </a:rPr>
              <a:t>jointly </a:t>
            </a:r>
            <a:endParaRPr lang="en-US" sz="2000" dirty="0">
              <a:solidFill>
                <a:srgbClr val="3516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1938" y="2571750"/>
            <a:ext cx="6429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+mn-cs"/>
              </a:rPr>
              <a:t>vs.</a:t>
            </a:r>
          </a:p>
        </p:txBody>
      </p:sp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1000125" y="1973263"/>
            <a:ext cx="2428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3516F0"/>
                </a:solidFill>
              </a:rPr>
              <a:t>Standard Approach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5715000" y="1973263"/>
            <a:ext cx="2428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rgbClr val="3516F0"/>
                </a:solidFill>
              </a:rPr>
              <a:t>New Approach</a:t>
            </a:r>
          </a:p>
        </p:txBody>
      </p:sp>
      <p:pic>
        <p:nvPicPr>
          <p:cNvPr id="19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4357688"/>
            <a:ext cx="157162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714500" y="4357688"/>
            <a:ext cx="1714500" cy="28575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68" name="TextBox 13"/>
          <p:cNvSpPr txBox="1">
            <a:spLocks noChangeArrowheads="1"/>
          </p:cNvSpPr>
          <p:nvPr/>
        </p:nvSpPr>
        <p:spPr bwMode="auto">
          <a:xfrm>
            <a:off x="2000250" y="4059238"/>
            <a:ext cx="16430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Phenotypes</a:t>
            </a:r>
          </a:p>
        </p:txBody>
      </p:sp>
      <p:cxnSp>
        <p:nvCxnSpPr>
          <p:cNvPr id="19" name="Straight Connector 18"/>
          <p:cNvCxnSpPr>
            <a:endCxn id="12" idx="2"/>
          </p:cNvCxnSpPr>
          <p:nvPr/>
        </p:nvCxnSpPr>
        <p:spPr>
          <a:xfrm flipV="1">
            <a:off x="1000125" y="4643438"/>
            <a:ext cx="1571625" cy="642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4370388"/>
            <a:ext cx="1571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6072188" y="4370388"/>
            <a:ext cx="1714500" cy="285750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19472" name="TextBox 30"/>
          <p:cNvSpPr txBox="1">
            <a:spLocks noChangeArrowheads="1"/>
          </p:cNvSpPr>
          <p:nvPr/>
        </p:nvSpPr>
        <p:spPr bwMode="auto">
          <a:xfrm>
            <a:off x="6357938" y="4071938"/>
            <a:ext cx="16430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Phenome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357813" y="4643438"/>
            <a:ext cx="1000125" cy="928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57813" y="4643438"/>
            <a:ext cx="1928812" cy="1357312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SNPs in</a:t>
            </a:r>
            <a:r>
              <a:rPr lang="en-US" dirty="0" smtClean="0"/>
              <a:t> Genetic</a:t>
            </a:r>
            <a:br>
              <a:rPr lang="en-US" dirty="0" smtClean="0"/>
            </a:br>
            <a:r>
              <a:rPr lang="en-US" dirty="0" smtClean="0"/>
              <a:t>Analysis </a:t>
            </a:r>
            <a:r>
              <a:rPr lang="en-US" dirty="0"/>
              <a:t>of</a:t>
            </a:r>
            <a:r>
              <a:rPr lang="en-US" dirty="0" smtClean="0"/>
              <a:t> Complex </a:t>
            </a:r>
            <a:r>
              <a:rPr lang="en-US" dirty="0"/>
              <a:t>T</a:t>
            </a:r>
            <a:r>
              <a:rPr lang="en-US" dirty="0" smtClean="0"/>
              <a:t>raits</a:t>
            </a:r>
            <a:endParaRPr lang="en-US" dirty="0"/>
          </a:p>
        </p:txBody>
      </p:sp>
      <p:sp>
        <p:nvSpPr>
          <p:cNvPr id="1035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926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Abundance: high frequency on the genome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Position: throughout the</a:t>
            </a:r>
            <a:r>
              <a:rPr lang="en-US" sz="2400" dirty="0" smtClean="0"/>
              <a:t> genome 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coding </a:t>
            </a:r>
            <a:r>
              <a:rPr lang="en-US" sz="2000" dirty="0"/>
              <a:t>region,</a:t>
            </a:r>
            <a:r>
              <a:rPr lang="en-US" sz="2000" dirty="0" smtClean="0"/>
              <a:t> </a:t>
            </a:r>
            <a:r>
              <a:rPr lang="en-US" sz="2000" dirty="0" err="1" smtClean="0"/>
              <a:t>intron</a:t>
            </a:r>
            <a:r>
              <a:rPr lang="en-US" sz="2000" dirty="0" smtClean="0"/>
              <a:t> region, promoter site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Ease of genotyping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Less mutable than other forms </a:t>
            </a:r>
            <a:r>
              <a:rPr lang="en-US" sz="2400" dirty="0" smtClean="0"/>
              <a:t>of polymorphisms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SNPs account for around 90% of human genomic variation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About 10 million SNPs exist in human populations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Most SNPs are outside of the protein coding regions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1 SNP every 600 base pairs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More than 5 million common </a:t>
            </a:r>
            <a:r>
              <a:rPr lang="en-US" dirty="0" err="1" smtClean="0"/>
              <a:t>SNPs</a:t>
            </a:r>
            <a:r>
              <a:rPr lang="en-US" dirty="0" smtClean="0"/>
              <a:t> each with frequency 10-50% account for the bulk of human DNA sequence difference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It is estimated that ~60,000 SNPs occur within </a:t>
            </a:r>
            <a:r>
              <a:rPr lang="en-US" dirty="0" err="1" smtClean="0"/>
              <a:t>exons</a:t>
            </a:r>
            <a:r>
              <a:rPr lang="en-US" dirty="0" smtClean="0"/>
              <a:t>; 85% of </a:t>
            </a:r>
            <a:r>
              <a:rPr lang="en-US" dirty="0" err="1" smtClean="0"/>
              <a:t>exons</a:t>
            </a:r>
            <a:r>
              <a:rPr lang="en-US" dirty="0" smtClean="0"/>
              <a:t> are within 5 kb of the nearest SNP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smtClean="0"/>
              <a:t>Linkage disequilibrium</a:t>
            </a:r>
          </a:p>
          <a:p>
            <a:pPr lvl="1"/>
            <a:r>
              <a:rPr lang="en-US" dirty="0" smtClean="0"/>
              <a:t>Population structure</a:t>
            </a:r>
          </a:p>
          <a:p>
            <a:pPr lvl="1"/>
            <a:r>
              <a:rPr lang="en-US" dirty="0" err="1" smtClean="0"/>
              <a:t>Epistasis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Transcriptome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2"/>
            <a:r>
              <a:rPr lang="en-US" dirty="0" smtClean="0"/>
              <a:t>Pathway-based statistical tests</a:t>
            </a:r>
          </a:p>
          <a:p>
            <a:pPr lvl="2"/>
            <a:r>
              <a:rPr lang="en-US" dirty="0" smtClean="0"/>
              <a:t>Leveraging gene expression network</a:t>
            </a:r>
          </a:p>
          <a:p>
            <a:pPr lvl="2"/>
            <a:r>
              <a:rPr lang="en-US" dirty="0" smtClean="0"/>
              <a:t>Leveraging gene expression tree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Phenome structure </a:t>
            </a:r>
            <a:r>
              <a:rPr lang="en-US" dirty="0" smtClean="0"/>
              <a:t>in association analysis</a:t>
            </a:r>
          </a:p>
          <a:p>
            <a:pPr lvl="1"/>
            <a:r>
              <a:rPr lang="en-US" dirty="0" err="1" smtClean="0"/>
              <a:t>Pleiotropy</a:t>
            </a:r>
            <a:endParaRPr lang="en-US" dirty="0" smtClean="0"/>
          </a:p>
          <a:p>
            <a:pPr lvl="1"/>
            <a:r>
              <a:rPr lang="en-US" dirty="0" smtClean="0"/>
              <a:t>Dynamic trait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Two-way structured association</a:t>
            </a:r>
          </a:p>
          <a:p>
            <a:endParaRPr lang="en-US" dirty="0" smtClean="0"/>
          </a:p>
          <a:p>
            <a:r>
              <a:rPr lang="en-US" dirty="0" smtClean="0"/>
              <a:t>Three-way structured association</a:t>
            </a:r>
          </a:p>
          <a:p>
            <a:endParaRPr lang="en-US" dirty="0" smtClean="0"/>
          </a:p>
          <a:p>
            <a:r>
              <a:rPr lang="en-US" dirty="0" smtClean="0"/>
              <a:t>Visualization software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509408"/>
            <a:ext cx="8229600" cy="1050210"/>
          </a:xfrm>
          <a:prstGeom prst="rect">
            <a:avLst/>
          </a:prstGeom>
          <a:noFill/>
          <a:ln w="3175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"/>
          <p:cNvGrpSpPr/>
          <p:nvPr/>
        </p:nvGrpSpPr>
        <p:grpSpPr>
          <a:xfrm>
            <a:off x="8178337" y="1742412"/>
            <a:ext cx="336499" cy="339296"/>
            <a:chOff x="142876" y="3933568"/>
            <a:chExt cx="420624" cy="424120"/>
          </a:xfrm>
        </p:grpSpPr>
        <p:sp>
          <p:nvSpPr>
            <p:cNvPr id="7" name="Oval 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8218441" y="2832612"/>
            <a:ext cx="336499" cy="339296"/>
            <a:chOff x="142876" y="3933568"/>
            <a:chExt cx="420624" cy="424120"/>
          </a:xfrm>
        </p:grpSpPr>
        <p:sp>
          <p:nvSpPr>
            <p:cNvPr id="10" name="Oval 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8218441" y="4085635"/>
            <a:ext cx="336499" cy="339296"/>
            <a:chOff x="142876" y="3933568"/>
            <a:chExt cx="420624" cy="424120"/>
          </a:xfrm>
        </p:grpSpPr>
        <p:sp>
          <p:nvSpPr>
            <p:cNvPr id="13" name="Oval 1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23600" y="4692876"/>
            <a:ext cx="336499" cy="339296"/>
            <a:chOff x="142876" y="3933568"/>
            <a:chExt cx="420624" cy="424120"/>
          </a:xfrm>
        </p:grpSpPr>
        <p:sp>
          <p:nvSpPr>
            <p:cNvPr id="16" name="Oval 15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5661879" y="4692876"/>
            <a:ext cx="336499" cy="339296"/>
            <a:chOff x="142876" y="3933568"/>
            <a:chExt cx="420624" cy="424120"/>
          </a:xfrm>
        </p:grpSpPr>
        <p:sp>
          <p:nvSpPr>
            <p:cNvPr id="19" name="Oval 18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6330880" y="4674892"/>
            <a:ext cx="336499" cy="339296"/>
            <a:chOff x="142876" y="3933568"/>
            <a:chExt cx="420624" cy="424120"/>
          </a:xfrm>
        </p:grpSpPr>
        <p:sp>
          <p:nvSpPr>
            <p:cNvPr id="22" name="Oval 21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954176" y="4674892"/>
            <a:ext cx="336499" cy="339296"/>
            <a:chOff x="142876" y="3933568"/>
            <a:chExt cx="420624" cy="424120"/>
          </a:xfrm>
        </p:grpSpPr>
        <p:sp>
          <p:nvSpPr>
            <p:cNvPr id="25" name="Oval 24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587694" y="4669529"/>
            <a:ext cx="336499" cy="339296"/>
            <a:chOff x="142876" y="3933568"/>
            <a:chExt cx="420624" cy="424120"/>
          </a:xfrm>
        </p:grpSpPr>
        <p:sp>
          <p:nvSpPr>
            <p:cNvPr id="28" name="Oval 27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8224916" y="4674892"/>
            <a:ext cx="336499" cy="339296"/>
            <a:chOff x="142876" y="3933568"/>
            <a:chExt cx="420624" cy="424120"/>
          </a:xfrm>
        </p:grpSpPr>
        <p:sp>
          <p:nvSpPr>
            <p:cNvPr id="31" name="Oval 30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97435" y="487046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87431" y="4855656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7157" y="4857244"/>
            <a:ext cx="217655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39"/>
          <p:cNvGrpSpPr/>
          <p:nvPr/>
        </p:nvGrpSpPr>
        <p:grpSpPr>
          <a:xfrm>
            <a:off x="6954176" y="5158016"/>
            <a:ext cx="336499" cy="339296"/>
            <a:chOff x="142876" y="3933568"/>
            <a:chExt cx="420624" cy="424120"/>
          </a:xfrm>
        </p:grpSpPr>
        <p:sp>
          <p:nvSpPr>
            <p:cNvPr id="37" name="Oval 36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G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8208408" y="5163379"/>
            <a:ext cx="336499" cy="339296"/>
            <a:chOff x="142876" y="3933568"/>
            <a:chExt cx="420624" cy="424120"/>
          </a:xfrm>
        </p:grpSpPr>
        <p:sp>
          <p:nvSpPr>
            <p:cNvPr id="40" name="Oval 39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00FF">
                <a:alpha val="12000"/>
              </a:srgbClr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9" name="Group 45"/>
          <p:cNvGrpSpPr/>
          <p:nvPr/>
        </p:nvGrpSpPr>
        <p:grpSpPr>
          <a:xfrm>
            <a:off x="7592455" y="5421499"/>
            <a:ext cx="336499" cy="339296"/>
            <a:chOff x="142876" y="3933568"/>
            <a:chExt cx="420624" cy="424120"/>
          </a:xfrm>
        </p:grpSpPr>
        <p:sp>
          <p:nvSpPr>
            <p:cNvPr id="43" name="Oval 42"/>
            <p:cNvSpPr/>
            <p:nvPr/>
          </p:nvSpPr>
          <p:spPr>
            <a:xfrm>
              <a:off x="142876" y="3933568"/>
              <a:ext cx="420624" cy="424120"/>
            </a:xfrm>
            <a:prstGeom prst="ellipse">
              <a:avLst/>
            </a:prstGeom>
            <a:solidFill>
              <a:srgbClr val="008000">
                <a:alpha val="12000"/>
              </a:srgbClr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ea typeface="SimSun" pitchFamily="2" charset="-122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2876" y="3933568"/>
              <a:ext cx="420624" cy="41875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P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7324095" y="5338843"/>
            <a:ext cx="833608" cy="1588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28954" y="5452986"/>
            <a:ext cx="328733" cy="21650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7302319" y="5386699"/>
            <a:ext cx="221866" cy="343713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Multi-marker Association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Idea: a haplotype of multiple SNPs is a better proxy for a true causal SNP than a single SNP</a:t>
            </a:r>
          </a:p>
          <a:p>
            <a:pPr lvl="1"/>
            <a:r>
              <a:rPr lang="en-US" dirty="0" smtClean="0"/>
              <a:t>Exploit the linkage disequilibrium structure in genome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Form a new allele by combining multiple SNPs for a haplotype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the haplotype allele for association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524000" y="3788702"/>
            <a:ext cx="18796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4"/>
                </a:solidFill>
                <a:latin typeface="+mn-lt"/>
              </a:rPr>
              <a:t>SNP A    SNP 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    0</a:t>
            </a:r>
            <a:r>
              <a:rPr lang="en-US" dirty="0" smtClean="0">
                <a:latin typeface="+mn-lt"/>
              </a:rPr>
              <a:t>		0</a:t>
            </a: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    0</a:t>
            </a:r>
            <a:r>
              <a:rPr lang="en-US" dirty="0" smtClean="0">
                <a:latin typeface="+mn-lt"/>
              </a:rPr>
              <a:t>		1</a:t>
            </a: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    1</a:t>
            </a:r>
            <a:r>
              <a:rPr lang="en-US" dirty="0" smtClean="0">
                <a:latin typeface="+mn-lt"/>
              </a:rPr>
              <a:t>		0</a:t>
            </a: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    1</a:t>
            </a:r>
            <a:r>
              <a:rPr lang="en-US" dirty="0" smtClean="0">
                <a:latin typeface="+mn-lt"/>
              </a:rPr>
              <a:t>		1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710113" y="3787115"/>
            <a:ext cx="3595687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4"/>
                </a:solidFill>
                <a:latin typeface="+mn-lt"/>
              </a:rPr>
              <a:t>Auxiliary Markers for Haplotypes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	1	0        0	   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	0	1        0	   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	0	0        1	   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	0	0        0	   1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3648075" y="4091915"/>
            <a:ext cx="57308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Multi-marker Association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Multi-marker approach can capture dependencies across multiple markers</a:t>
            </a:r>
          </a:p>
          <a:p>
            <a:pPr lvl="1"/>
            <a:r>
              <a:rPr lang="en-US" dirty="0" smtClean="0"/>
              <a:t>SNPs in LD form a haplotype that can be tested as a single allele</a:t>
            </a:r>
          </a:p>
          <a:p>
            <a:pPr lvl="1"/>
            <a:r>
              <a:rPr lang="en-US" dirty="0" smtClean="0"/>
              <a:t>Can achieve the same power with data collected for fewer samples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Challenge as the size of haplotype increases</a:t>
            </a:r>
          </a:p>
          <a:p>
            <a:pPr lvl="1"/>
            <a:r>
              <a:rPr lang="en-US" dirty="0" smtClean="0"/>
              <a:t>Haplotype of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SNPs</a:t>
            </a:r>
            <a:r>
              <a:rPr lang="en-US" dirty="0" smtClean="0"/>
              <a:t> results in 2</a:t>
            </a:r>
            <a:r>
              <a:rPr lang="en-US" i="1" baseline="30000" dirty="0" smtClean="0"/>
              <a:t>K</a:t>
            </a:r>
            <a:r>
              <a:rPr lang="en-US" dirty="0" smtClean="0"/>
              <a:t> different </a:t>
            </a:r>
            <a:r>
              <a:rPr lang="en-US" dirty="0" err="1" smtClean="0"/>
              <a:t>haplotypes</a:t>
            </a:r>
            <a:r>
              <a:rPr lang="en-US" dirty="0" smtClean="0"/>
              <a:t>, but the number of samples corresponding to each haplotype decreases quickly as we increase </a:t>
            </a:r>
            <a:r>
              <a:rPr lang="en-US" i="1" dirty="0" smtClean="0"/>
              <a:t>K</a:t>
            </a:r>
          </a:p>
          <a:p>
            <a:pPr lvl="1"/>
            <a:r>
              <a:rPr lang="en-US" dirty="0" smtClean="0"/>
              <a:t>Large </a:t>
            </a:r>
            <a:r>
              <a:rPr lang="en-US" i="1" dirty="0" smtClean="0"/>
              <a:t>K</a:t>
            </a:r>
            <a:r>
              <a:rPr lang="en-US" dirty="0" smtClean="0"/>
              <a:t> requires a large sample size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Population Structure and Association Analysis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68875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Population </a:t>
            </a:r>
            <a:r>
              <a:rPr lang="en-US" dirty="0"/>
              <a:t>structure in data causes false </a:t>
            </a:r>
            <a:r>
              <a:rPr lang="en-US" dirty="0" smtClean="0"/>
              <a:t>positives</a:t>
            </a:r>
          </a:p>
          <a:p>
            <a:pPr lvl="1"/>
            <a:r>
              <a:rPr lang="en-US" dirty="0" smtClean="0"/>
              <a:t>Samples in the case population are usually more related</a:t>
            </a:r>
          </a:p>
          <a:p>
            <a:pPr lvl="1"/>
            <a:r>
              <a:rPr lang="en-US" dirty="0" smtClean="0"/>
              <a:t>Any SNPs more prevalent in the case population will be found significantly associated with the trait.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184525"/>
            <a:ext cx="42672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for Population Structure in Association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to account for population structure in association mapping</a:t>
            </a:r>
          </a:p>
          <a:p>
            <a:pPr lvl="1"/>
            <a:r>
              <a:rPr lang="en-US" dirty="0" smtClean="0"/>
              <a:t>Genomic control (Devlin &amp; Roeder, Biometrics 1999)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Structured association (Pritchard et al., AJHG 2000)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EigenStrat</a:t>
            </a:r>
            <a:r>
              <a:rPr lang="en-US" dirty="0" smtClean="0"/>
              <a:t>: principal component analysis (Price et al., Nature Genetics 2006)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Multi-population lasso (</a:t>
            </a:r>
            <a:r>
              <a:rPr lang="en-US" dirty="0" err="1" smtClean="0"/>
              <a:t>Puniyani</a:t>
            </a:r>
            <a:r>
              <a:rPr lang="en-US" dirty="0" smtClean="0"/>
              <a:t> et al., ISMB 2010)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Control (GC)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Idea</a:t>
            </a:r>
            <a:r>
              <a:rPr lang="en-US" dirty="0" smtClean="0"/>
              <a:t>: Use the SNPs that are not associated with the trait to remove the effect of population stratification</a:t>
            </a:r>
          </a:p>
          <a:p>
            <a:endParaRPr lang="en-US" dirty="0" smtClean="0"/>
          </a:p>
          <a:p>
            <a:r>
              <a:rPr lang="en-US" dirty="0" smtClean="0"/>
              <a:t>Genotype data consist of</a:t>
            </a:r>
          </a:p>
          <a:p>
            <a:pPr lvl="1"/>
            <a:r>
              <a:rPr lang="en-US" dirty="0" smtClean="0"/>
              <a:t>Candidate genes to be tested</a:t>
            </a:r>
          </a:p>
          <a:p>
            <a:pPr lvl="1"/>
            <a:r>
              <a:rPr lang="en-US" i="1" dirty="0" smtClean="0"/>
              <a:t>L</a:t>
            </a:r>
            <a:r>
              <a:rPr lang="en-US" dirty="0" smtClean="0"/>
              <a:t> supplementary loci (null loci) for estimating the inflation factor </a:t>
            </a:r>
            <a:r>
              <a:rPr lang="en-US" dirty="0" err="1" smtClean="0"/>
              <a:t>λ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GC uses the inflation factor </a:t>
            </a:r>
            <a:r>
              <a:rPr lang="en-US" dirty="0" err="1" smtClean="0"/>
              <a:t>λ</a:t>
            </a:r>
            <a:r>
              <a:rPr lang="en-US" dirty="0" smtClean="0"/>
              <a:t> to correct the association statistic of the SNP in the candidate gene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Limitation</a:t>
            </a:r>
            <a:r>
              <a:rPr lang="en-US" dirty="0" smtClean="0"/>
              <a:t>: the inflation factor </a:t>
            </a:r>
            <a:r>
              <a:rPr lang="en-US" dirty="0" err="1" smtClean="0"/>
              <a:t>λ</a:t>
            </a:r>
            <a:r>
              <a:rPr lang="en-US" dirty="0" smtClean="0"/>
              <a:t> is assumed to be the same across the genome, ignoring population admixture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9471" y="6488668"/>
            <a:ext cx="2966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Devlin &amp; Roeder, Biometrics 1999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Idea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Within each subpopulation</a:t>
            </a:r>
            <a:r>
              <a:rPr lang="en-US" dirty="0" smtClean="0"/>
              <a:t>, an association between a genetic marker and the trait is a true association.</a:t>
            </a:r>
          </a:p>
          <a:p>
            <a:endParaRPr lang="en-US" dirty="0" smtClean="0"/>
          </a:p>
          <a:p>
            <a:r>
              <a:rPr lang="en-US" dirty="0" smtClean="0"/>
              <a:t>Two-stage method</a:t>
            </a:r>
          </a:p>
          <a:p>
            <a:pPr lvl="1"/>
            <a:r>
              <a:rPr lang="en-US" dirty="0" smtClean="0"/>
              <a:t>Step 1: Using Structure (Pritchard et al., Genetics 2000) and unlinked genetic markers, </a:t>
            </a:r>
          </a:p>
          <a:p>
            <a:pPr lvl="2"/>
            <a:r>
              <a:rPr lang="en-US" dirty="0" smtClean="0"/>
              <a:t>estimate the population structure</a:t>
            </a:r>
          </a:p>
          <a:p>
            <a:pPr lvl="2"/>
            <a:r>
              <a:rPr lang="en-US" dirty="0" smtClean="0"/>
              <a:t>assign sampled individuals to putative subpopulations</a:t>
            </a:r>
          </a:p>
          <a:p>
            <a:pPr lvl="1"/>
            <a:r>
              <a:rPr lang="en-US" dirty="0" smtClean="0"/>
              <a:t>Step 2: </a:t>
            </a:r>
          </a:p>
          <a:p>
            <a:pPr lvl="2"/>
            <a:r>
              <a:rPr lang="en-US" dirty="0" smtClean="0"/>
              <a:t>Test for association </a:t>
            </a:r>
            <a:r>
              <a:rPr lang="en-US" dirty="0" smtClean="0">
                <a:solidFill>
                  <a:srgbClr val="FF0000"/>
                </a:solidFill>
              </a:rPr>
              <a:t>within the subpopulations </a:t>
            </a:r>
            <a:r>
              <a:rPr lang="en-US" dirty="0" smtClean="0"/>
              <a:t>inferred in Step 1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Limitation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Running Structure is computationally demanding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564866" y="6488668"/>
            <a:ext cx="2408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Pritchard et al., AJHG 2000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EigenStrat</a:t>
            </a:r>
            <a:r>
              <a:rPr lang="en-US" dirty="0" smtClean="0"/>
              <a:t>: Structured Association with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Step 1: (Inferring Ancestry)</a:t>
            </a:r>
            <a:r>
              <a:rPr lang="en-US" dirty="0" smtClean="0"/>
              <a:t> PCA is applied to genotype data to infer continuous axes of genetic variation </a:t>
            </a:r>
            <a:endParaRPr lang="en-US" dirty="0"/>
          </a:p>
        </p:txBody>
      </p:sp>
      <p:pic>
        <p:nvPicPr>
          <p:cNvPr id="4" name="Picture 3" descr="Screen shot 2011-02-06 at 7.14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5" y="2603356"/>
            <a:ext cx="8077775" cy="35228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1707" y="6486458"/>
            <a:ext cx="2963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Price et al., Nature Genetics 2006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EigenStrat</a:t>
            </a:r>
            <a:r>
              <a:rPr lang="en-US" dirty="0" smtClean="0"/>
              <a:t>: Structured Association with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Step 2: (Removing Ancestry Effects) </a:t>
            </a:r>
            <a:r>
              <a:rPr lang="en-US" dirty="0" smtClean="0"/>
              <a:t>Genotype at a candidate SNP and phenotype are continuously adjusted by amounts attributable to ancestry along each axis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Step 3: (Association test)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1-02-06 at 7.15.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2" y="3127076"/>
            <a:ext cx="8232151" cy="1043311"/>
          </a:xfrm>
          <a:prstGeom prst="rect">
            <a:avLst/>
          </a:prstGeom>
        </p:spPr>
      </p:pic>
      <p:pic>
        <p:nvPicPr>
          <p:cNvPr id="5" name="Picture 4" descr="Screen shot 2011-02-06 at 7.15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4" y="4503442"/>
            <a:ext cx="3615724" cy="650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Multi-Population Group Lasso (MPGL)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Idea: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instead of correcting for </a:t>
            </a:r>
            <a:r>
              <a:rPr lang="en-US" dirty="0" smtClean="0"/>
              <a:t>the population structure (as in GC, structured association, and </a:t>
            </a:r>
            <a:r>
              <a:rPr lang="en-US" dirty="0" err="1" smtClean="0"/>
              <a:t>EigenStrat</a:t>
            </a:r>
            <a:r>
              <a:rPr lang="en-US" dirty="0" smtClean="0"/>
              <a:t>), </a:t>
            </a:r>
            <a:r>
              <a:rPr lang="en-US" dirty="0" smtClean="0">
                <a:solidFill>
                  <a:srgbClr val="FF0000"/>
                </a:solidFill>
              </a:rPr>
              <a:t>let’s exploit</a:t>
            </a:r>
            <a:r>
              <a:rPr lang="en-US" dirty="0" smtClean="0"/>
              <a:t> the population structure to detect true associations</a:t>
            </a:r>
          </a:p>
          <a:p>
            <a:endParaRPr lang="en-US" dirty="0" smtClean="0"/>
          </a:p>
          <a:p>
            <a:r>
              <a:rPr lang="en-US" dirty="0" smtClean="0"/>
              <a:t>Assume that the population structure is known</a:t>
            </a:r>
          </a:p>
          <a:p>
            <a:pPr lvl="1"/>
            <a:r>
              <a:rPr lang="en-US" dirty="0" smtClean="0"/>
              <a:t>If not, use existing algorithms such as Structure to infer population structure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Sparse multivariate regression with group-lasso penalization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338452" y="6503697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Puniyani</a:t>
            </a:r>
            <a:r>
              <a:rPr lang="en-US" sz="1400" dirty="0" smtClean="0"/>
              <a:t> et al., ISMB 2010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Analysis vs. Association Analysis</a:t>
            </a:r>
            <a:endParaRPr lang="en-US" dirty="0"/>
          </a:p>
        </p:txBody>
      </p:sp>
      <p:pic>
        <p:nvPicPr>
          <p:cNvPr id="4" name="Picture 14" descr="http://www.ncbi.nlm.nih.gov/books/bookres.fcgi/hmg/ch12f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2777" y="1657478"/>
            <a:ext cx="5784166" cy="462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690513" y="6556260"/>
            <a:ext cx="3408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Strachan</a:t>
            </a:r>
            <a:r>
              <a:rPr lang="en-US" sz="1200" dirty="0" smtClean="0"/>
              <a:t> &amp; Read, Human Molecular Genetics, 2001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Multi-Population Group Lasso (MPGL)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MPGL combines information across multiple populations to detect</a:t>
            </a:r>
          </a:p>
          <a:p>
            <a:pPr lvl="2"/>
            <a:r>
              <a:rPr lang="en-US" dirty="0" smtClean="0"/>
              <a:t>SNPs with associations in all of the populations</a:t>
            </a:r>
          </a:p>
          <a:p>
            <a:pPr lvl="2"/>
            <a:r>
              <a:rPr lang="en-US" dirty="0" smtClean="0"/>
              <a:t>SNPs with associations in each population</a:t>
            </a:r>
            <a:endParaRPr lang="en-US" dirty="0"/>
          </a:p>
        </p:txBody>
      </p:sp>
      <p:pic>
        <p:nvPicPr>
          <p:cNvPr id="4" name="Content Placeholder 3" descr="Screen shot 2011-02-06 at 7.27.50 PM.png"/>
          <p:cNvPicPr>
            <a:picLocks noChangeAspect="1"/>
          </p:cNvPicPr>
          <p:nvPr/>
        </p:nvPicPr>
        <p:blipFill>
          <a:blip r:embed="rId2"/>
          <a:srcRect t="-23865" b="-23865"/>
          <a:stretch>
            <a:fillRect/>
          </a:stretch>
        </p:blipFill>
        <p:spPr>
          <a:xfrm>
            <a:off x="647271" y="2906733"/>
            <a:ext cx="7797629" cy="428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7422" y="3243659"/>
            <a:ext cx="103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MPGL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1345" y="3126585"/>
            <a:ext cx="307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Single-Population lasso applied to each population separately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Multi-Population Group Lasso (MPGL)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Joint estimation of shared and population-specific associations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2539993"/>
            <a:ext cx="54959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1557" y="5096392"/>
            <a:ext cx="3048001" cy="102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Callout 6"/>
          <p:cNvSpPr/>
          <p:nvPr/>
        </p:nvSpPr>
        <p:spPr bwMode="auto">
          <a:xfrm>
            <a:off x="7249581" y="6125085"/>
            <a:ext cx="1676596" cy="529709"/>
          </a:xfrm>
          <a:prstGeom prst="wedgeEllipseCallout">
            <a:avLst>
              <a:gd name="adj1" fmla="val -48298"/>
              <a:gd name="adj2" fmla="val -55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dirty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Sum over</a:t>
            </a:r>
            <a:r>
              <a:rPr lang="en-US" dirty="0" smtClean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 SNPs</a:t>
            </a:r>
            <a:endParaRPr lang="en-US" dirty="0">
              <a:solidFill>
                <a:srgbClr val="E46C0A"/>
              </a:solidFill>
              <a:ea typeface="SimSun" pitchFamily="2" charset="-122"/>
              <a:cs typeface="SimSun" pitchFamily="2" charset="-122"/>
            </a:endParaRPr>
          </a:p>
        </p:txBody>
      </p:sp>
      <p:sp>
        <p:nvSpPr>
          <p:cNvPr id="9" name="Oval Callout 8"/>
          <p:cNvSpPr/>
          <p:nvPr/>
        </p:nvSpPr>
        <p:spPr bwMode="auto">
          <a:xfrm>
            <a:off x="647700" y="3717918"/>
            <a:ext cx="2000250" cy="827088"/>
          </a:xfrm>
          <a:prstGeom prst="wedgeEllipseCallout">
            <a:avLst>
              <a:gd name="adj1" fmla="val 46555"/>
              <a:gd name="adj2" fmla="val -741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dirty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For Each </a:t>
            </a:r>
            <a:r>
              <a:rPr lang="en-US" dirty="0" smtClean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Population </a:t>
            </a:r>
            <a:r>
              <a:rPr lang="en-US" i="1" dirty="0" smtClean="0">
                <a:solidFill>
                  <a:srgbClr val="E46C0A"/>
                </a:solidFill>
                <a:latin typeface="Times New Roman"/>
                <a:ea typeface="SimSun" pitchFamily="2" charset="-122"/>
                <a:cs typeface="Times New Roman"/>
              </a:rPr>
              <a:t>i</a:t>
            </a:r>
            <a:endParaRPr lang="en-US" i="1" dirty="0">
              <a:solidFill>
                <a:srgbClr val="E46C0A"/>
              </a:solidFill>
              <a:latin typeface="Times New Roman"/>
              <a:ea typeface="SimSun" pitchFamily="2" charset="-122"/>
              <a:cs typeface="Times New Roman"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3516210" y="3717917"/>
            <a:ext cx="2214563" cy="827088"/>
          </a:xfrm>
          <a:prstGeom prst="wedgeEllipseCallout">
            <a:avLst>
              <a:gd name="adj1" fmla="val -26392"/>
              <a:gd name="adj2" fmla="val -9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SimSun" pitchFamily="2" charset="-122"/>
                <a:cs typeface="SimSun" pitchFamily="2" charset="-122"/>
              </a:rPr>
              <a:t>Least Square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a typeface="SimSun" pitchFamily="2" charset="-122"/>
                <a:cs typeface="SimSun" pitchFamily="2" charset="-122"/>
              </a:rPr>
              <a:t> Error</a:t>
            </a:r>
            <a:endParaRPr lang="en-US" dirty="0">
              <a:solidFill>
                <a:schemeClr val="accent6">
                  <a:lumMod val="75000"/>
                </a:schemeClr>
              </a:solidFill>
              <a:ea typeface="SimSun" pitchFamily="2" charset="-122"/>
              <a:cs typeface="SimSun" pitchFamily="2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190053" y="3333566"/>
            <a:ext cx="2010792" cy="1511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4951386" y="4648851"/>
            <a:ext cx="4089618" cy="2005943"/>
          </a:xfrm>
          <a:prstGeom prst="wedgeRoundRectCallout">
            <a:avLst>
              <a:gd name="adj1" fmla="val -11961"/>
              <a:gd name="adj2" fmla="val -113105"/>
              <a:gd name="adj3" fmla="val 16667"/>
            </a:avLst>
          </a:prstGeom>
          <a:noFill/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024816" y="3318448"/>
            <a:ext cx="1118934" cy="2267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91427" y="472706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Encourages Joint </a:t>
            </a:r>
            <a:r>
              <a:rPr lang="en-US" dirty="0" err="1" smtClean="0">
                <a:solidFill>
                  <a:srgbClr val="E46C0A"/>
                </a:solidFill>
                <a:ea typeface="SimSun" pitchFamily="2" charset="-122"/>
                <a:cs typeface="SimSun" pitchFamily="2" charset="-122"/>
              </a:rPr>
              <a:t>Sparsity</a:t>
            </a:r>
            <a:endParaRPr lang="en-US" dirty="0">
              <a:solidFill>
                <a:srgbClr val="E46C0A"/>
              </a:solidFill>
              <a:ea typeface="SimSun" pitchFamily="2" charset="-122"/>
              <a:cs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730250" y="274638"/>
            <a:ext cx="8108950" cy="1143000"/>
          </a:xfrm>
        </p:spPr>
        <p:txBody>
          <a:bodyPr/>
          <a:lstStyle/>
          <a:p>
            <a:r>
              <a:rPr lang="en-US" dirty="0" smtClean="0">
                <a:ea typeface="幼圆" charset="0"/>
                <a:cs typeface="幼圆" charset="0"/>
              </a:rPr>
              <a:t>Experiments: Lactose Persistence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764256" y="1676400"/>
            <a:ext cx="7772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Arial" charset="0"/>
              </a:rPr>
              <a:t>Data : 1400 individuals from the control group of the WTCCC dataset, all of European descent. </a:t>
            </a:r>
            <a:r>
              <a:rPr lang="en-US" dirty="0" smtClean="0">
                <a:latin typeface="Arial" charset="0"/>
              </a:rPr>
              <a:t>                     </a:t>
            </a:r>
            <a:r>
              <a:rPr lang="en-US" sz="1514" dirty="0" smtClean="0">
                <a:latin typeface="Arial" charset="0"/>
              </a:rPr>
              <a:t>(The </a:t>
            </a:r>
            <a:r>
              <a:rPr lang="en-US" sz="1514" dirty="0" err="1" smtClean="0">
                <a:latin typeface="Arial" charset="0"/>
              </a:rPr>
              <a:t>Wellcome</a:t>
            </a:r>
            <a:r>
              <a:rPr lang="en-US" sz="1514" dirty="0" smtClean="0">
                <a:latin typeface="Arial" charset="0"/>
              </a:rPr>
              <a:t> Trust Case Control Consortium, Nature 2007)</a:t>
            </a:r>
          </a:p>
          <a:p>
            <a:endParaRPr lang="en-US" sz="2400" dirty="0" smtClean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Genotype : 135.16-136.82Mb region on chromosome 2 (known to show geographical variation).</a:t>
            </a:r>
          </a:p>
          <a:p>
            <a:endParaRPr lang="en-US" sz="2400" dirty="0" smtClean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Phenotype : Lactose persistence, fully determined by a particular mutation near the LCT gene (</a:t>
            </a:r>
            <a:r>
              <a:rPr lang="en-US" sz="2400" dirty="0" err="1" smtClean="0">
                <a:latin typeface="Arial" charset="0"/>
              </a:rPr>
              <a:t>Enattah</a:t>
            </a:r>
            <a:r>
              <a:rPr lang="en-US" sz="2400" dirty="0" smtClean="0">
                <a:latin typeface="Arial" charset="0"/>
              </a:rPr>
              <a:t> et </a:t>
            </a:r>
            <a:r>
              <a:rPr lang="en-US" sz="2400" dirty="0" smtClean="0">
                <a:latin typeface="Arial" charset="0"/>
              </a:rPr>
              <a:t>al., 2002)</a:t>
            </a:r>
          </a:p>
          <a:p>
            <a:endParaRPr lang="en-US" sz="2400" dirty="0" smtClean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Associated marker : SNP rs4988243 lies in a high linkage disequilibrium region (r</a:t>
            </a:r>
            <a:r>
              <a:rPr lang="en-US" sz="2400" baseline="30000" dirty="0" smtClean="0">
                <a:latin typeface="Arial" charset="0"/>
              </a:rPr>
              <a:t>2</a:t>
            </a:r>
            <a:r>
              <a:rPr lang="en-US" sz="2400" dirty="0" smtClean="0">
                <a:latin typeface="Arial" charset="0"/>
              </a:rPr>
              <a:t> &gt;0.9) with this known genetic variant.</a:t>
            </a:r>
          </a:p>
          <a:p>
            <a:endParaRPr lang="en-US" sz="2400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幼圆" charset="0"/>
                <a:cs typeface="幼圆" charset="0"/>
              </a:rPr>
              <a:t>Analysis of Population Structure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Results from </a:t>
            </a:r>
            <a:r>
              <a:rPr lang="en-US" i="1" dirty="0" smtClean="0">
                <a:latin typeface="Arial" charset="0"/>
              </a:rPr>
              <a:t>Structure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(</a:t>
            </a:r>
            <a:r>
              <a:rPr lang="en-US" sz="1600" dirty="0" smtClean="0"/>
              <a:t>Pritchard et al., Genetics 2000) </a:t>
            </a:r>
            <a:r>
              <a:rPr lang="en-US" dirty="0" smtClean="0">
                <a:latin typeface="Arial" charset="0"/>
              </a:rPr>
              <a:t>on genotype data with four populations</a:t>
            </a:r>
          </a:p>
        </p:txBody>
      </p:sp>
      <p:pic>
        <p:nvPicPr>
          <p:cNvPr id="58374" name="Picture 5" descr="PopStruct_WTCCC_clustered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25713"/>
            <a:ext cx="7151688" cy="265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730250" y="0"/>
            <a:ext cx="7678738" cy="1143000"/>
          </a:xfrm>
        </p:spPr>
        <p:txBody>
          <a:bodyPr/>
          <a:lstStyle/>
          <a:p>
            <a:r>
              <a:rPr lang="en-US" smtClean="0">
                <a:ea typeface="幼圆" charset="0"/>
                <a:cs typeface="幼圆" charset="0"/>
              </a:rPr>
              <a:t>Results</a:t>
            </a:r>
          </a:p>
        </p:txBody>
      </p:sp>
      <p:pic>
        <p:nvPicPr>
          <p:cNvPr id="59395" name="Content Placeholder 5" descr="Plot_Eigenstrat.pd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32000" y="990600"/>
            <a:ext cx="6324600" cy="1790700"/>
          </a:xfrm>
        </p:spPr>
      </p:pic>
      <p:sp>
        <p:nvSpPr>
          <p:cNvPr id="59398" name="TextBox 8"/>
          <p:cNvSpPr txBox="1">
            <a:spLocks noChangeArrowheads="1"/>
          </p:cNvSpPr>
          <p:nvPr/>
        </p:nvSpPr>
        <p:spPr bwMode="auto">
          <a:xfrm>
            <a:off x="304800" y="1752600"/>
            <a:ext cx="1570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Eigenstrat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04800" y="2895600"/>
            <a:ext cx="8064500" cy="1841500"/>
            <a:chOff x="304800" y="2895600"/>
            <a:chExt cx="8064500" cy="1841500"/>
          </a:xfrm>
        </p:grpSpPr>
        <p:pic>
          <p:nvPicPr>
            <p:cNvPr id="59407" name="Picture 6" descr="Plot_GC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55800" y="2895600"/>
              <a:ext cx="6413500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8" name="TextBox 9"/>
            <p:cNvSpPr txBox="1">
              <a:spLocks noChangeArrowheads="1"/>
            </p:cNvSpPr>
            <p:nvPr/>
          </p:nvSpPr>
          <p:spPr bwMode="auto">
            <a:xfrm>
              <a:off x="304800" y="3272135"/>
              <a:ext cx="16764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Genomic Control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33400" y="4851400"/>
            <a:ext cx="7848600" cy="1854200"/>
            <a:chOff x="533400" y="4851400"/>
            <a:chExt cx="7848600" cy="1854200"/>
          </a:xfrm>
        </p:grpSpPr>
        <p:pic>
          <p:nvPicPr>
            <p:cNvPr id="59405" name="Picture 7" descr="Plot_Lasso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30400" y="4851400"/>
              <a:ext cx="6451600" cy="185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6" name="TextBox 10"/>
            <p:cNvSpPr txBox="1">
              <a:spLocks noChangeArrowheads="1"/>
            </p:cNvSpPr>
            <p:nvPr/>
          </p:nvSpPr>
          <p:spPr bwMode="auto">
            <a:xfrm>
              <a:off x="533400" y="5188803"/>
              <a:ext cx="16764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Lasso</a:t>
              </a:r>
            </a:p>
          </p:txBody>
        </p:sp>
      </p:grpSp>
      <p:sp>
        <p:nvSpPr>
          <p:cNvPr id="12" name="Rounded Rectangular Callout 11"/>
          <p:cNvSpPr/>
          <p:nvPr/>
        </p:nvSpPr>
        <p:spPr>
          <a:xfrm>
            <a:off x="5410200" y="228600"/>
            <a:ext cx="1981200" cy="381000"/>
          </a:xfrm>
          <a:prstGeom prst="wedgeRoundRectCallout">
            <a:avLst>
              <a:gd name="adj1" fmla="val -54891"/>
              <a:gd name="adj2" fmla="val 151035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  <a:ea typeface="SimSun" pitchFamily="2" charset="-122"/>
                <a:cs typeface="SimSun" pitchFamily="2" charset="-122"/>
              </a:rPr>
              <a:t>Associated SNP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667000" y="1752600"/>
            <a:ext cx="5562600" cy="457200"/>
            <a:chOff x="2667000" y="1752600"/>
            <a:chExt cx="5562600" cy="457200"/>
          </a:xfrm>
        </p:grpSpPr>
        <p:sp>
          <p:nvSpPr>
            <p:cNvPr id="13" name="Rounded Rectangle 12"/>
            <p:cNvSpPr/>
            <p:nvPr/>
          </p:nvSpPr>
          <p:spPr>
            <a:xfrm>
              <a:off x="7772400" y="1752600"/>
              <a:ext cx="457200" cy="457200"/>
            </a:xfrm>
            <a:prstGeom prst="round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D0DFF"/>
                </a:solidFill>
                <a:ea typeface="SimSun" pitchFamily="2" charset="-122"/>
                <a:cs typeface="SimSun" pitchFamily="2" charset="-122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67000" y="1752600"/>
              <a:ext cx="381000" cy="457200"/>
            </a:xfrm>
            <a:prstGeom prst="round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D0DFF"/>
                </a:solidFill>
                <a:ea typeface="SimSun" pitchFamily="2" charset="-122"/>
                <a:cs typeface="SimSun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幼圆" charset="0"/>
                <a:cs typeface="幼圆" charset="0"/>
              </a:rPr>
              <a:t>Results</a:t>
            </a:r>
          </a:p>
        </p:txBody>
      </p:sp>
      <p:pic>
        <p:nvPicPr>
          <p:cNvPr id="60419" name="Content Placeholder 6" descr="Plot_Lasso_SA.pd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828800"/>
            <a:ext cx="6464300" cy="1803400"/>
          </a:xfrm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228600" y="1981200"/>
            <a:ext cx="1905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Lasso for structured association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04800" y="4267200"/>
            <a:ext cx="8382000" cy="1841500"/>
            <a:chOff x="304800" y="4267200"/>
            <a:chExt cx="8382000" cy="1841500"/>
          </a:xfrm>
        </p:grpSpPr>
        <p:pic>
          <p:nvPicPr>
            <p:cNvPr id="60426" name="Picture 7" descr="Plot_L1_L2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97100" y="4267200"/>
              <a:ext cx="6489700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7" name="TextBox 9"/>
            <p:cNvSpPr txBox="1">
              <a:spLocks noChangeArrowheads="1"/>
            </p:cNvSpPr>
            <p:nvPr/>
          </p:nvSpPr>
          <p:spPr bwMode="auto">
            <a:xfrm>
              <a:off x="304800" y="4279900"/>
              <a:ext cx="22098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MPGL identifies only the correct SNP </a:t>
              </a:r>
            </a:p>
          </p:txBody>
        </p:sp>
      </p:grpSp>
      <p:sp>
        <p:nvSpPr>
          <p:cNvPr id="12" name="Rounded Rectangular Callout 11"/>
          <p:cNvSpPr/>
          <p:nvPr/>
        </p:nvSpPr>
        <p:spPr>
          <a:xfrm>
            <a:off x="5638800" y="1066800"/>
            <a:ext cx="1981200" cy="381000"/>
          </a:xfrm>
          <a:prstGeom prst="wedgeRoundRectCallout">
            <a:avLst>
              <a:gd name="adj1" fmla="val -54891"/>
              <a:gd name="adj2" fmla="val 151035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  <a:ea typeface="SimSun" pitchFamily="2" charset="-122"/>
                <a:cs typeface="SimSun" pitchFamily="2" charset="-122"/>
              </a:rPr>
              <a:t>Associated SNP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91200" y="2362200"/>
            <a:ext cx="609600" cy="457200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SimSun" pitchFamily="2" charset="-122"/>
              <a:cs typeface="SimSun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Association Analysis of Mouse Data: Considering Population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NIH heterogeneous stock of mice </a:t>
            </a:r>
            <a:r>
              <a:rPr lang="en-US" sz="1400" dirty="0" smtClean="0"/>
              <a:t>(</a:t>
            </a:r>
            <a:r>
              <a:rPr lang="en-US" sz="1400" dirty="0" err="1" smtClean="0"/>
              <a:t>Johannesson</a:t>
            </a:r>
            <a:r>
              <a:rPr lang="en-US" sz="1400" dirty="0" smtClean="0"/>
              <a:t> et al., Genome Research 2009) </a:t>
            </a:r>
          </a:p>
          <a:p>
            <a:pPr lvl="1"/>
            <a:r>
              <a:rPr lang="en-US" dirty="0" smtClean="0"/>
              <a:t>259 mice descended from 7 inbred strains (A/J, AKR/J, </a:t>
            </a:r>
            <a:r>
              <a:rPr lang="en-US" dirty="0" err="1" smtClean="0"/>
              <a:t>BALBc</a:t>
            </a:r>
            <a:r>
              <a:rPr lang="en-US" dirty="0" smtClean="0"/>
              <a:t>/J, CBA/J, C3H/HeJ, C57BL/6J, DBA/2J and LP/J)</a:t>
            </a:r>
          </a:p>
          <a:p>
            <a:pPr lvl="1"/>
            <a:r>
              <a:rPr lang="en-US" dirty="0" smtClean="0"/>
              <a:t>176 phenotype measurements</a:t>
            </a:r>
          </a:p>
          <a:p>
            <a:pPr lvl="1"/>
            <a:r>
              <a:rPr lang="en-US" dirty="0" smtClean="0"/>
              <a:t>12,545 </a:t>
            </a:r>
            <a:r>
              <a:rPr lang="en-US" dirty="0" err="1" smtClean="0"/>
              <a:t>SNPs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Specifically look at 7 asthma-related traits</a:t>
            </a:r>
          </a:p>
          <a:p>
            <a:pPr lvl="1"/>
            <a:r>
              <a:rPr lang="en-US" dirty="0" smtClean="0"/>
              <a:t>Respiratory rate, tidal volume, minute volume, expiratory time, </a:t>
            </a:r>
            <a:r>
              <a:rPr lang="en-US" dirty="0" err="1" smtClean="0"/>
              <a:t>inspiratory</a:t>
            </a:r>
            <a:r>
              <a:rPr lang="en-US" dirty="0" smtClean="0"/>
              <a:t> time, enhanced pause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2059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" y="3810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35850" y="0"/>
            <a:ext cx="6019800" cy="487362"/>
          </a:xfrm>
        </p:spPr>
        <p:txBody>
          <a:bodyPr>
            <a:normAutofit/>
          </a:bodyPr>
          <a:lstStyle/>
          <a:p>
            <a:r>
              <a:rPr lang="en-US" sz="1600" b="0" dirty="0" smtClean="0">
                <a:latin typeface="+mj-lt"/>
              </a:rPr>
              <a:t>Mouse results from structure – 2 populations</a:t>
            </a:r>
            <a:endParaRPr lang="en-US" sz="1600" b="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62600" y="571500"/>
            <a:ext cx="762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905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" y="3810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Mouse results from structure – 3 populations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5638800" y="495300"/>
            <a:ext cx="762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1491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75" t="-1000" r="362" b="374"/>
          <a:stretch/>
        </p:blipFill>
        <p:spPr bwMode="auto">
          <a:xfrm>
            <a:off x="0" y="334962"/>
            <a:ext cx="9144000" cy="652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914400" y="0"/>
            <a:ext cx="6019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Mouse results from structure – 4 populations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4876800" y="762000"/>
            <a:ext cx="762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6652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1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1"/>
  <p:tag name="PICTUREFILESIZE" val="4070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2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1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1"/>
  <p:tag name="PICTUREFILESIZE" val="4070"/>
</p:tagLst>
</file>

<file path=ppt/tags/tag1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&#10;\begin{eqnarray}&#10;\textrm{argmin} \,\,\,&#10;(y-X\beta)' \cdot (y-X\beta) &#10;\quad\quad\quad\quad&#10;\quad\quad\quad\quad&#10;\quad\quad\quad\quad\quad&#10;\nonumber \\&#10;+ \lambda &#10;\sum_j \Big[&#10;(1-h_2) \big(\sqrt{\beta_{j1}^2+\beta_{j2}^2+\beta_{j3}^2}\big)&#10;+ h_2 \big(|C_1| + |\beta_{j3}|\big) &#10;\Big]&#10;\nonumber&#10;\end{eqnarray}&#10;&#10;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54"/>
  <p:tag name="PICTUREFILESIZE" val="363418"/>
</p:tagLst>
</file>

<file path=ppt/tags/tag1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3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1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1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3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1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2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1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C_1 = \{\beta_{j1}, \beta_{j2}\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66"/>
  <p:tag name="PICTUREFILESIZE" val="25682"/>
</p:tagLst>
</file>

<file path=ppt/tags/tag1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C_2 = \{\beta_{j1}, \beta_{j2}, \beta_{j3}\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85"/>
  <p:tag name="PICTUREFILESIZE" val="33002"/>
</p:tagLst>
</file>

<file path=ppt/tags/tag1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1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2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1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1"/>
  <p:tag name="PICTUREFILESIZE" val="4070"/>
</p:tagLst>
</file>

<file path=ppt/tags/tag2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&#10;\begin{eqnarray}&#10;(1-h_1) \big( \sqrt{\beta_{j1}^2+\beta_{j2}^2} \big)&#10;+ h_1 \big(|\beta_{j1}|+|\beta_{j2}| \big) &#10;\nonumber &#10;\end{eqnarray}&#10;&#10;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75"/>
  <p:tag name="PICTUREFILESIZE" val="116718"/>
</p:tagLst>
</file>

<file path=ppt/tags/tag2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&#10;\begin{eqnarray}&#10;\textrm{argmin} \,\,\,&#10;(y-X\beta)' \cdot (y-X\beta) &#10;\quad\quad\quad\quad&#10;\quad\quad\quad\quad&#10;\quad\quad\quad\quad\quad&#10;\nonumber \\&#10;+ \lambda &#10;\sum_j \Big[&#10;(1-h_2) \big(\sqrt{\beta_{j1}^2+\beta_{j2}^2+\beta_{j3}^2}\big)&#10;+ h_2 \big(|C_1| + |\beta_{j3}|\big) &#10;\Big]&#10;\nonumber&#10;\end{eqnarray}&#10;&#10;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54"/>
  <p:tag name="PICTUREFILESIZE" val="363418"/>
</p:tagLst>
</file>

<file path=ppt/tags/tag2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2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2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3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2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2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2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C_1 = \{\beta_{j1}, \beta_{j2}\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66"/>
  <p:tag name="PICTUREFILESIZE" val="25682"/>
</p:tagLst>
</file>

<file path=ppt/tags/tag2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C_2 = \{\beta_{j1}, \beta_{j2}, \beta_{j3}\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85"/>
  <p:tag name="PICTUREFILESIZE" val="33002"/>
</p:tagLst>
</file>

<file path=ppt/tags/tag2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1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1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1"/>
  <p:tag name="PICTUREFILESIZE" val="4070"/>
</p:tagLst>
</file>

<file path=ppt/tags/tag3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argmin_{\bb \in \mathbb{R}^J} f(\bb)\equiv \frac{1}{2} \|\by-\bX\bb\|_2^2 +\Omega(\bb)$$&#10;\end{document}&#10;"/>
  <p:tag name="FILENAME" val="TP_tmp"/>
  <p:tag name="FORMAT" val="png16m"/>
  <p:tag name="RES" val="1200"/>
  <p:tag name="BLEND" val="1"/>
  <p:tag name="TRANSPARENT" val="1"/>
  <p:tag name="TBUG" val="1"/>
  <p:tag name="ALLOWFS" val="0"/>
  <p:tag name="ORIGWIDTH" val="157"/>
  <p:tag name="PICTUREFILESIZE" val="14103"/>
</p:tagLst>
</file>

<file path=ppt/tags/tag3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argmin_{\bb \in \mathbb{R}^J} \tilde{f}(\bb)\equiv \frac{1}{2} \|\by-\bX\bb\|_2^2 +f_{\mu}(\bb)$$&#10;\end{document}&#10;"/>
  <p:tag name="FILENAME" val="TP_tmp"/>
  <p:tag name="FORMAT" val="png16m"/>
  <p:tag name="RES" val="1200"/>
  <p:tag name="BLEND" val="1"/>
  <p:tag name="TRANSPARENT" val="1"/>
  <p:tag name="TBUG" val="1"/>
  <p:tag name="ALLOWFS" val="0"/>
  <p:tag name="ORIGWIDTH" val="160"/>
  <p:tag name="PICTUREFILESIZE" val="14437"/>
</p:tagLst>
</file>

<file path=ppt/tags/tag3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Omega(\bb)=\max_{\ba \in \mathcal{Q}} \ba^TC\bb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84"/>
  <p:tag name="PICTUREFILESIZE" val="8409"/>
</p:tagLst>
</file>

<file path=ppt/tags/tag3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  f_\mu(\bb)=\max_{\ba \in \mathcal{Q}} \ba^T C \bb - \mu d(\ba)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25"/>
  <p:tag name="PICTUREFILESIZE" val="10997"/>
</p:tagLst>
</file>

<file path=ppt/tags/tag3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  \nabla \tilde{f}(\bb)= \bX^T(\bX \bb - \by)  + C^T \ba^{\ast} 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37"/>
  <p:tag name="PICTUREFILESIZE" val="9327"/>
</p:tagLst>
</file>

<file path=ppt/tags/tag3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ba^{\ast}=\argmax_{\ba \in \mathcal{Q}} \ba^T C \bb -\mu d(\ba)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28"/>
  <p:tag name="PICTUREFILESIZE" val="11095"/>
</p:tagLst>
</file>

<file path=ppt/tags/tag3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nabla \tilde{f}(\bb)$ is Lipschitz continuous with the&#10;Lipschitz constant $L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264"/>
  <p:tag name="PICTUREFILESIZE" val="6605"/>
</p:tagLst>
</file>

<file path=ppt/tags/tag3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L=\lambda_{\max} (\bX^T\bX)+ L_{\mu}$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97"/>
  <p:tag name="PICTUREFILESIZE" val="3034"/>
</p:tagLst>
</file>

<file path=ppt/tags/tag3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f_0(\beta)=\max_{\alpha \in [-1,1]} z(\alpha,\beta) = |\beta|  template TPT1  env TPENV1  fore 0  back 16777215  eqnno 3"/>
  <p:tag name="FILENAME" val="TP_tmp"/>
  <p:tag name="ORIGWIDTH" val="143"/>
  <p:tag name="PICTUREFILESIZE" val="8937"/>
</p:tagLst>
</file>

<file path=ppt/tags/tag3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z(\alpha,\beta) =\alpha \beta  template TPT1  env TPENV1  fore 0  back 16777215  eqnno 4"/>
  <p:tag name="FILENAME" val="TP_tmp"/>
  <p:tag name="ORIGWIDTH" val="56"/>
  <p:tag name="PICTUREFILESIZE" val="4260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4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z_s(\alpha,\beta)= \alpha \beta-\frac{1}{2}&#10;\alpha^2  template TPT1  env TPENV1  fore 0  back 16777215  eqnno 5"/>
  <p:tag name="FILENAME" val="TP_tmp"/>
  <p:tag name="ORIGWIDTH" val="88"/>
  <p:tag name="PICTUREFILESIZE" val="6320"/>
</p:tagLst>
</file>

<file path=ppt/tags/tag4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f_1(\beta)=\max_{\alpha \in [-1,1]}&#10;z_s(\alpha,\beta)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22"/>
  <p:tag name="PICTUREFILESIZE" val="8218"/>
</p:tagLst>
</file>

<file path=ppt/tags/tag4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\textcolor{red}{Projection onto}&#10;&#10;&#10;\textcolor{red}{$z-\beta$ Plane}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69"/>
  <p:tag name="PICTUREFILESIZE" val="7509"/>
</p:tagLst>
</file>

<file path=ppt/tags/tag4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\textcolor{red}{Projection onto}&#10;&#10;&#10;\textcolor{red}{$z_s-\beta$ Plane}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69"/>
  <p:tag name="PICTUREFILESIZE" val="7830"/>
</p:tagLst>
</file>

<file path=ppt/tags/tag4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f(\bb^t)-f(\bb^{\ast}) \leq \epsilon$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79"/>
  <p:tag name="PICTUREFILESIZE" val="2785"/>
</p:tagLst>
</file>

<file path=ppt/tags/tag4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&#10;t \leq  \sqrt{\frac{4&#10; \|\bb^{\ast}\|_2^2}{\epsilon}{\left(\lambda_{\max}(\bX^T\bX)+\frac{2D\|\Gamma\|^2}{\epsilon}\right)}}&#10;= O(\frac{1}{\epsilon})$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212"/>
  <p:tag name="PICTUREFILESIZE" val="8391"/>
</p:tagLst>
</file>

<file path=ppt/tags/tag4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mu=\frac{\epsilon}{2D}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32"/>
  <p:tag name="PICTUREFILESIZE" val="1624"/>
</p:tagLst>
</file>

<file path=ppt/tags/tag4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O\left(J^2(K+|\mathcal{G}|)^2(KN+J(\sum_{g\in\mathcal{G}}|g|))\right)$&#10;\end{document}&#10;"/>
  <p:tag name="FILENAME" val="TP_tmp"/>
  <p:tag name="FORMAT" val="png256"/>
  <p:tag name="RES" val="600"/>
  <p:tag name="BLEND" val="0"/>
  <p:tag name="TRANSPARENT" val="1"/>
  <p:tag name="TBUG" val="1"/>
  <p:tag name="ALLOWFS" val="0"/>
  <p:tag name="ORIGWIDTH" val="167"/>
  <p:tag name="PICTUREFILESIZE" val="5865"/>
</p:tagLst>
</file>

<file path=ppt/tags/tag4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bX^T\bX$, $\bX^T\bY$:\quad $O(J^2N+JKN)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139"/>
  <p:tag name="PICTUREFILESIZE" val="3974"/>
</p:tagLst>
</file>

<file path=ppt/tags/tag4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O(J^2K+ J\sum_{\giG}|g|)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93"/>
  <p:tag name="PICTUREFILESIZE" val="3468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&#10;\begin{eqnarray}&#10;\textrm{argmin} \,\,\,&#10;(y-X\beta)' \cdot (y-X\beta) &#10;\quad\quad\quad\quad&#10;\quad\quad\quad\quad&#10;\quad&#10;\nonumber \\&#10;+ \lambda &#10;\sum_j \Big[h \big(|\beta_{j1}| + |\beta_{j2}|\big) &#10; + (1-h) \big(\sqrt{\beta_{j1}^2+\beta_{j2}^2}\big)\Big]&#10;\nonumber&#10;\end{eqnarray}&#10;&#10;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14"/>
  <p:tag name="PICTUREFILESIZE" val="306046"/>
</p:tagLst>
</file>

<file path=ppt/tags/tag5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O(J^2K+ J|E|)  template TPT1  env TPENV1  fore 0  back 16777215  eqnno 1"/>
  <p:tag name="FILENAME" val="TP_tmp"/>
  <p:tag name="ORIGWIDTH" val="67"/>
  <p:tag name="PICTUREFILESIZE" val="2650"/>
</p:tagLst>
</file>

<file path=ppt/tags/tag5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O\left(J^2(K+|E|)^2(KN+JK+J|E|)\right)  template TPT1  env TPENV1  fore 0  back 16777215  eqnno 1"/>
  <p:tag name="FILENAME" val="TP_tmp"/>
  <p:tag name="ORIGWIDTH" val="161"/>
  <p:tag name="PICTUREFILESIZE" val="4661"/>
</p:tagLst>
</file>

<file path=ppt/tags/tag5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mu=10^{-4}, \rho=0.5$&#10;\end{document}&#10;"/>
  <p:tag name="FILENAME" val="TP_tmp"/>
  <p:tag name="FORMAT" val="png256"/>
  <p:tag name="RES" val="600"/>
  <p:tag name="BLEND" val="0"/>
  <p:tag name="TRANSPARENT" val="1"/>
  <p:tag name="TBUG" val="1"/>
  <p:tag name="ALLOWFS" val="0"/>
  <p:tag name="ORIGWIDTH" val="76"/>
  <p:tag name="PICTUREFILESIZE" val="2255"/>
</p:tagLst>
</file>

<file path=ppt/tags/tag5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N=500,  J=100  template TPT1  env TPENV1  fore 0  back 16777215  eqnno 4"/>
  <p:tag name="FILENAME" val="TP_tmp"/>
  <p:tag name="ORIGWIDTH" val="76"/>
  <p:tag name="PICTUREFILESIZE" val="2188"/>
</p:tagLst>
</file>

<file path=ppt/tags/tag5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N=1000,  K=50  template TPT1  env TPENV1  fore 0  back 16777215  eqnno 4"/>
  <p:tag name="FILENAME" val="TP_tmp"/>
  <p:tag name="ORIGWIDTH" val="79"/>
  <p:tag name="PICTUREFILESIZE" val="2295"/>
</p:tagLst>
</file>

<file path=ppt/tags/tag5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J=100,K=50  template TPT1  env TPENV1  fore 0  back 16777215  eqnno 4"/>
  <p:tag name="FILENAME" val="TP_tmp"/>
  <p:tag name="ORIGWIDTH" val="71"/>
  <p:tag name="PICTUREFILESIZE" val="2138"/>
</p:tagLst>
</file>

<file path=ppt/tags/tag5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epsilon=0.1$&#10;\end{document}&#10;"/>
  <p:tag name="FILENAME" val="TP_tmp"/>
  <p:tag name="FORMAT" val="png256"/>
  <p:tag name="RES" val="600"/>
  <p:tag name="BLEND" val="0"/>
  <p:tag name="TRANSPARENT" val="1"/>
  <p:tag name="TBUG" val="1"/>
  <p:tag name="ALLOWFS" val="0"/>
  <p:tag name="ORIGWIDTH" val="30"/>
  <p:tag name="PICTUREFILESIZE" val="1308"/>
</p:tagLst>
</file>

<file path=ppt/tags/tag5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N=1000,  J=600  template TPT1  env TPENV1  fore 0  back 16777215  eqnno 4"/>
  <p:tag name="FILENAME" val="TP_tmp"/>
  <p:tag name="ORIGWIDTH" val="81"/>
  <p:tag name="PICTUREFILESIZE" val="2245"/>
</p:tagLst>
</file>

<file path=ppt/tags/tag5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N=1000,  K=32  template TPT1  env TPENV1  fore 0  back 16777215  eqnno 4"/>
  <p:tag name="FILENAME" val="TP_tmp"/>
  <p:tag name="ORIGWIDTH" val="79"/>
  <p:tag name="PICTUREFILESIZE" val="2346"/>
</p:tagLst>
</file>

<file path=ppt/tags/tag5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template"/>
  <p:tag name="SOURCE" val="TPT1  equation J=100, K=32  template TPT1  env TPENV1  fore 0  back 16777215  eqnno 4"/>
  <p:tag name="FILENAME" val="TP_tmp"/>
  <p:tag name="ORIGWIDTH" val="71"/>
  <p:tag name="PICTUREFILESIZE" val="2239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2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2"/>
  <p:tag name="PICTUREFILESIZE" val="4738"/>
</p:tagLst>
</file>

<file path=ppt/tags/tag6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argmin_{\bb \in \mathbb{R}^J} f(\bb)\equiv \frac{1}{2} \|\by-\bX\bb\|_2^2 +\Omega(\bb)$$&#10;\end{document}&#10;"/>
  <p:tag name="FILENAME" val="TP_tmp"/>
  <p:tag name="FORMAT" val="png16m"/>
  <p:tag name="RES" val="1200"/>
  <p:tag name="BLEND" val="1"/>
  <p:tag name="TRANSPARENT" val="1"/>
  <p:tag name="TBUG" val="1"/>
  <p:tag name="ALLOWFS" val="0"/>
  <p:tag name="ORIGWIDTH" val="157"/>
  <p:tag name="PICTUREFILESIZE" val="14103"/>
</p:tagLst>
</file>

<file path=ppt/tags/tag6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argmin_{\bb \in \mathbb{R}^J} \tilde{f}(\bb)\equiv \frac{1}{2} \|\by-\bX\bb\|_2^2 +f_{\mu}(\bb)$$&#10;\end{document}&#10;"/>
  <p:tag name="FILENAME" val="TP_tmp"/>
  <p:tag name="FORMAT" val="png16m"/>
  <p:tag name="RES" val="1200"/>
  <p:tag name="BLEND" val="1"/>
  <p:tag name="TRANSPARENT" val="1"/>
  <p:tag name="TBUG" val="1"/>
  <p:tag name="ALLOWFS" val="0"/>
  <p:tag name="ORIGWIDTH" val="160"/>
  <p:tag name="PICTUREFILESIZE" val="14437"/>
</p:tagLst>
</file>

<file path=ppt/tags/tag6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Omega(\bb)=\max_{\ba \in \mathcal{Q}} \ba^TC\bb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84"/>
  <p:tag name="PICTUREFILESIZE" val="8409"/>
</p:tagLst>
</file>

<file path=ppt/tags/tag6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  f_\mu(\bb)=\max_{\ba \in \mathcal{Q}} \ba^T C \bb - \mu d(\ba)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25"/>
  <p:tag name="PICTUREFILESIZE" val="10997"/>
</p:tagLst>
</file>

<file path=ppt/tags/tag6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  \nabla \tilde{f}(\bb)= \bX^T(\bX \bb - \by)  + C^T \ba^{\ast} 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37"/>
  <p:tag name="PICTUREFILESIZE" val="9327"/>
</p:tagLst>
</file>

<file path=ppt/tags/tag6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\ba^{\ast}=\argmax_{\ba \in \mathcal{Q}} \ba^T C \bb -\mu d(\ba)$$&#10;\end{document}&#10;"/>
  <p:tag name="FILENAME" val="TP_tmp"/>
  <p:tag name="FORMAT" val="png16m"/>
  <p:tag name="RES" val="1200"/>
  <p:tag name="BLEND" val="1"/>
  <p:tag name="TRANSPARENT" val="1"/>
  <p:tag name="TBUG" val="0"/>
  <p:tag name="ALLOWFS" val="0"/>
  <p:tag name="ORIGWIDTH" val="128"/>
  <p:tag name="PICTUREFILESIZE" val="11095"/>
</p:tagLst>
</file>

<file path=ppt/tags/tag6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\nabla \tilde{f}(\bb)$ is Lipschitz continuous with the&#10;Lipschitz constant $L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264"/>
  <p:tag name="PICTUREFILESIZE" val="6605"/>
</p:tagLst>
</file>

<file path=ppt/tags/tag6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usepackage{amsmath,amsthm,amssymb,amsbsy}&#10;\usepackage{algorithmic,algorithm}&#10;\usepackage{color}&#10;\def\argmin{\mathop{\text{arg\,min}}}&#10;\def\argmax{\mathop{\text{arg\,max}}}&#10;\def\Tr{\mathop{\text{Tr}}}&#10;\let\hat\widehat&#10;\let\tilde\widetilde&#10;\newcommand{\bx}{{\mathbf x}}&#10;\newcommand{\by}{{\mathbf y}}&#10;\newcommand{\bu}{{\mathbf u}}&#10;\newcommand{\bv}{{\mathbf v}}&#10;\newcommand{\bX}{{\mathbf X}}&#10;\newcommand{\bY}{{\mathbf Y}}&#10;\newcommand{\bC}{{\mathbf C}}&#10;\newcommand{\bB}{{\mathbf B}}&#10;\newcommand{\bW}{{\mathbf W}}&#10;\newcommand{\bZ}{{\mathbf Z}}&#10;\newcommand{\bA}{{\mathbf A}}&#10;\newcommand{\bU}{{\mathbf U}}&#10;\newcommand{\bV}{{\mathbf V}}&#10;\newcommand{\giG}{{g \in \mathcal{G}}} %g in G&#10;\newcommand{\RgG}{{\mathbb{R}^{\sum_{g \in \mathcal{G}}|g|}}}&#10;\newcommand{\bb}{{\boldsymbol \beta}}&#10;\newcommand{\ba}{{\boldsymbol \alpha}}&#10;\newcommand{\be}{{\boldsymbol \epsilon}}&#10;\newcommand{\bw}{{\mathbf w}}&#10;\newcommand{\bz}{{\mathbf z}}&#10;\newcommand{\bg}{{\boldsymbol \gamma}}&#10;\begin{document}&#10;$$L=\lambda_{\max} (\bX^T\bX)+ L_{\mu}$$&#10;\end{document}&#10;"/>
  <p:tag name="FILENAME" val="TP_tmp"/>
  <p:tag name="FORMAT" val="png256"/>
  <p:tag name="RES" val="600"/>
  <p:tag name="BLEND" val="1"/>
  <p:tag name="TRANSPARENT" val="1"/>
  <p:tag name="TBUG" val="0"/>
  <p:tag name="ALLOWFS" val="0"/>
  <p:tag name="ORIGWIDTH" val="97"/>
  <p:tag name="PICTUREFILESIZE" val="3034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G_1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1"/>
  <p:tag name="PICTUREFILESIZE" val="4070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C_1 = \{\beta_{j1}, \beta_{j2}\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66"/>
  <p:tag name="PICTUREFILESIZE" val="25682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EXPOINT" val="latex"/>
  <p:tag name="SOURCE" val="\documentclass{article}\pagestyle{empty}&#10;\begin{document}&#10;$\beta_{j1}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14"/>
  <p:tag name="PICTUREFILESIZE" val="59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27873</TotalTime>
  <Words>13872</Words>
  <Application>Microsoft Macintosh PowerPoint</Application>
  <PresentationFormat>On-screen Show (4:3)</PresentationFormat>
  <Paragraphs>2227</Paragraphs>
  <Slides>243</Slides>
  <Notes>28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243</vt:i4>
      </vt:variant>
    </vt:vector>
  </HeadingPairs>
  <TitlesOfParts>
    <vt:vector size="249" baseType="lpstr">
      <vt:lpstr>Office Theme</vt:lpstr>
      <vt:lpstr>Photo Editor Photo</vt:lpstr>
      <vt:lpstr>Worksheet</vt:lpstr>
      <vt:lpstr>Equation</vt:lpstr>
      <vt:lpstr>Formula</vt:lpstr>
      <vt:lpstr>Microsoft Equation</vt:lpstr>
      <vt:lpstr>On Modern Statistical Methods for Genetic Association Study:  Structured Genome-Transcriptome-Phenome Association Analysis</vt:lpstr>
      <vt:lpstr>Genome Polymorphisms</vt:lpstr>
      <vt:lpstr>Type of Polymorphisms</vt:lpstr>
      <vt:lpstr>Slide 4</vt:lpstr>
      <vt:lpstr>Slide 5</vt:lpstr>
      <vt:lpstr>Slide 6</vt:lpstr>
      <vt:lpstr>Population-Based Association Study</vt:lpstr>
      <vt:lpstr>Advantages of SNPs in Genetic Analysis of Complex Traits</vt:lpstr>
      <vt:lpstr>Linkage Analysis vs. Association Analysis</vt:lpstr>
      <vt:lpstr> Genetic Basis of Diseases</vt:lpstr>
      <vt:lpstr> Genetic Association Mapping</vt:lpstr>
      <vt:lpstr> Genetic Basis of Complex Diseases</vt:lpstr>
      <vt:lpstr> Genetic Basis of Complex Diseases</vt:lpstr>
      <vt:lpstr> Genetic Basis of Complex Diseases</vt:lpstr>
      <vt:lpstr>Population association analysis</vt:lpstr>
      <vt:lpstr>Summary: Structured Genome-Transcriptome-Phenome Association Analysis</vt:lpstr>
      <vt:lpstr>Outline</vt:lpstr>
      <vt:lpstr>GenAMap: Visual analytics software for structured association mapping Curtis and Xing, Carnegie Mellon University</vt:lpstr>
      <vt:lpstr>Slide 19</vt:lpstr>
      <vt:lpstr>Overview</vt:lpstr>
      <vt:lpstr>Haplotype and Genotype</vt:lpstr>
      <vt:lpstr>Why Haplotype in Association Mapping? -- a more discriminative state of a chromosomal region</vt:lpstr>
      <vt:lpstr>Haplotype Analyses</vt:lpstr>
      <vt:lpstr>Linkage Disequilibrium</vt:lpstr>
      <vt:lpstr>Haplotype Inference</vt:lpstr>
      <vt:lpstr>PHASE (Stephens et al., AJHG 2001)</vt:lpstr>
      <vt:lpstr>PHASE (Stephens et al., AJHG 2001)</vt:lpstr>
      <vt:lpstr>Reducing Genotyping Costs with Tag SNPs</vt:lpstr>
      <vt:lpstr>Two-phase Genotyping Using Tag SNPs</vt:lpstr>
      <vt:lpstr>Tag SNP Selection</vt:lpstr>
      <vt:lpstr>Algorithm for Finding Tag SNP</vt:lpstr>
      <vt:lpstr>What is population structure?</vt:lpstr>
      <vt:lpstr>Motivation</vt:lpstr>
      <vt:lpstr>Methods for Learning Population Structure from Genetic Markers</vt:lpstr>
      <vt:lpstr>Low-dimensional Projections</vt:lpstr>
      <vt:lpstr>Principal Component Analysis</vt:lpstr>
      <vt:lpstr>What are the new axes?</vt:lpstr>
      <vt:lpstr>Dimensionality Reduction</vt:lpstr>
      <vt:lpstr>PCA Analysis  (Cavalli-sforza,1978)</vt:lpstr>
      <vt:lpstr>Model-based Clustering for Discovering Population Structure</vt:lpstr>
      <vt:lpstr>Structure Model</vt:lpstr>
      <vt:lpstr>The Admixture Model</vt:lpstr>
      <vt:lpstr>The Admixture Model</vt:lpstr>
      <vt:lpstr>From Structure to mStruct : Modelling Mutations</vt:lpstr>
      <vt:lpstr>Comparing Population Structure Maps</vt:lpstr>
      <vt:lpstr>Phylogenetic tree from mStruct Structural map</vt:lpstr>
      <vt:lpstr>Neighbour-joining Phylogenetic Trees from the Structural Maps</vt:lpstr>
      <vt:lpstr>Comparison of Different Methods</vt:lpstr>
      <vt:lpstr>Summary: data preparation</vt:lpstr>
      <vt:lpstr>Slide 50</vt:lpstr>
      <vt:lpstr>Overview</vt:lpstr>
      <vt:lpstr>Single SNP Association Analysis: Case/Control Study</vt:lpstr>
      <vt:lpstr>Single SNP Association Analysis: Case/Control Study</vt:lpstr>
      <vt:lpstr>Single SNP Association Analysis: Continuous-valued Traits</vt:lpstr>
      <vt:lpstr>A Tree Analysis of Mouse eQTL Dataset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Correcting for Multiple Testing</vt:lpstr>
      <vt:lpstr>Bonferroni Correction</vt:lpstr>
      <vt:lpstr>Permutation Procedure</vt:lpstr>
      <vt:lpstr>Considering All SNPs in a Single Association Model</vt:lpstr>
      <vt:lpstr>Multivariate Regression for Single-Trait Association Analysis</vt:lpstr>
      <vt:lpstr>Multivariate Regression for Single-Trait Association Analysis</vt:lpstr>
      <vt:lpstr>Sparsity</vt:lpstr>
      <vt:lpstr>Sparsity: In a mathematical sense</vt:lpstr>
      <vt:lpstr>L1 Regularization (LASSO)</vt:lpstr>
      <vt:lpstr>Lasso for Reducing False Positives</vt:lpstr>
      <vt:lpstr>Estimating Parameters in Lasso  (Association Strengths) </vt:lpstr>
      <vt:lpstr>Logistic Regression for Multiple SNPs in Case/control Association</vt:lpstr>
      <vt:lpstr>Slide 78</vt:lpstr>
      <vt:lpstr>Structured Association:  a New Paradigm </vt:lpstr>
      <vt:lpstr>Overview</vt:lpstr>
      <vt:lpstr>Multi-marker Association Test</vt:lpstr>
      <vt:lpstr>Multi-marker Association Test</vt:lpstr>
      <vt:lpstr>Population Structure and Association Analysis</vt:lpstr>
      <vt:lpstr>Accounting for Population Structure in Association Analysis</vt:lpstr>
      <vt:lpstr>Genomic Control (GC)</vt:lpstr>
      <vt:lpstr>Structured Association</vt:lpstr>
      <vt:lpstr>EigenStrat: Structured Association with PCA</vt:lpstr>
      <vt:lpstr>EigenStrat: Structured Association with PCA</vt:lpstr>
      <vt:lpstr>Multi-Population Group Lasso (MPGL)</vt:lpstr>
      <vt:lpstr>Multi-Population Group Lasso (MPGL)</vt:lpstr>
      <vt:lpstr>Multi-Population Group Lasso (MPGL)</vt:lpstr>
      <vt:lpstr>Experiments: Lactose Persistence</vt:lpstr>
      <vt:lpstr>Analysis of Population Structure</vt:lpstr>
      <vt:lpstr>Results</vt:lpstr>
      <vt:lpstr>Results</vt:lpstr>
      <vt:lpstr>Association Analysis of Mouse Data: Considering Population Structure</vt:lpstr>
      <vt:lpstr>Mouse results from structure – 2 populations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Epistasis</vt:lpstr>
      <vt:lpstr>Epistasis for Mendelian Traits</vt:lpstr>
      <vt:lpstr>Epistasis for Complex Traits</vt:lpstr>
      <vt:lpstr>Epistasis</vt:lpstr>
      <vt:lpstr>Two-stage Lasso for Detecting Epistasis (Wu et al. Genetic Epidemiology 2010)</vt:lpstr>
      <vt:lpstr>Epistasis: Exploiting Prior Knowledge</vt:lpstr>
      <vt:lpstr>Epistasis: Exploiting Prior Knowledge</vt:lpstr>
      <vt:lpstr>Epistasis: Exploiting Prior Knowledge</vt:lpstr>
      <vt:lpstr>Epistasis: Structured Input/Ouput (IO)-Lasso</vt:lpstr>
      <vt:lpstr>Results on Yeast eQTL Dataset</vt:lpstr>
      <vt:lpstr>Slide 115</vt:lpstr>
      <vt:lpstr>Top 20 Epistatic Hotspots</vt:lpstr>
      <vt:lpstr>Overview</vt:lpstr>
      <vt:lpstr>Association to the Transcriptome</vt:lpstr>
      <vt:lpstr>Computational Methods for Detecting Pleiotropy</vt:lpstr>
      <vt:lpstr>Yeast eQTL Analysis: Association to a Gene Module</vt:lpstr>
      <vt:lpstr>Computational Methods for Detecting Pleiotropy</vt:lpstr>
      <vt:lpstr>Computational Methods for Detecting Pleiotropy</vt:lpstr>
      <vt:lpstr>Computational Methods for Detecting Pleiotropy</vt:lpstr>
      <vt:lpstr>Structured Association </vt:lpstr>
      <vt:lpstr>Regression for Single-Trait Association Analysis</vt:lpstr>
      <vt:lpstr>Lasso for Reducing False Positives</vt:lpstr>
      <vt:lpstr>Multi-Task Regression for Transcriptome Association Analysis</vt:lpstr>
      <vt:lpstr>Multi-Task Regression for Transcriptome Association Analysis</vt:lpstr>
      <vt:lpstr>Graph-Constrained Fused Lasso</vt:lpstr>
      <vt:lpstr>Fusion Penalty</vt:lpstr>
      <vt:lpstr>Transcriptome Association:  Graph-Constrained Fused Lasso</vt:lpstr>
      <vt:lpstr>Transcriptome Association:                Graph-Weighted Fused Lasso</vt:lpstr>
      <vt:lpstr>Estimating Parameters</vt:lpstr>
      <vt:lpstr>Simulation Results</vt:lpstr>
      <vt:lpstr>Yeast eQTL Dataset  (Brem and Kruglyak, PNAS 2005)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Summary </vt:lpstr>
      <vt:lpstr>Slide 172</vt:lpstr>
      <vt:lpstr>Tree-Guided Group Lasso</vt:lpstr>
      <vt:lpstr>Tree-Guided Group Lasso </vt:lpstr>
      <vt:lpstr>Tree-Guided Group Lasso </vt:lpstr>
      <vt:lpstr>Tree-Guided Group Lasso </vt:lpstr>
      <vt:lpstr>Tree-Guided Group Lasso </vt:lpstr>
      <vt:lpstr>Estimating Parameters</vt:lpstr>
      <vt:lpstr>Yeast eQTL Analysis</vt:lpstr>
      <vt:lpstr>Summary </vt:lpstr>
      <vt:lpstr> Summary: why care about structure?</vt:lpstr>
      <vt:lpstr> Summary: why care about structure?</vt:lpstr>
      <vt:lpstr>Improving Scalability of  Structured Genome-Transcriptome-Phenome Association Methods</vt:lpstr>
      <vt:lpstr>Proximal Gradient Descent</vt:lpstr>
      <vt:lpstr>Geometric Interpretation</vt:lpstr>
      <vt:lpstr>Convergence Rate</vt:lpstr>
      <vt:lpstr>Multi-Task Time Complexity</vt:lpstr>
      <vt:lpstr>Experiments</vt:lpstr>
      <vt:lpstr>Experiments</vt:lpstr>
      <vt:lpstr>Overview</vt:lpstr>
      <vt:lpstr>Association to Phenome</vt:lpstr>
      <vt:lpstr>Slide 192</vt:lpstr>
      <vt:lpstr>Dynamic-Trait Association Mapping</vt:lpstr>
      <vt:lpstr>Dynamic Trait (d-trait) Association</vt:lpstr>
      <vt:lpstr>Genetic Control of Growth Trajectories</vt:lpstr>
      <vt:lpstr>Temporally-Smoothed Lasso</vt:lpstr>
      <vt:lpstr>Step 1: Autoregressive Model</vt:lpstr>
      <vt:lpstr>Step 2: Temporally-Smoothed Lasso</vt:lpstr>
      <vt:lpstr>Estimating Association Strengths</vt:lpstr>
      <vt:lpstr>Proximal Gradient Descent</vt:lpstr>
      <vt:lpstr>Simulation Study</vt:lpstr>
      <vt:lpstr>Simulation Study – Linear Dynamic</vt:lpstr>
      <vt:lpstr>Simulation Study – Cyclic Dynamic</vt:lpstr>
      <vt:lpstr>Overview</vt:lpstr>
      <vt:lpstr>Structured Association</vt:lpstr>
      <vt:lpstr>Structured Association</vt:lpstr>
      <vt:lpstr>Structured Association</vt:lpstr>
      <vt:lpstr>Structured Genome-Transcriptome-Phenome Association Analysis</vt:lpstr>
      <vt:lpstr> Summary: why care about structure?</vt:lpstr>
      <vt:lpstr> Summary: why care about structure?</vt:lpstr>
      <vt:lpstr>Overview</vt:lpstr>
      <vt:lpstr>Visualization Softwares for Association Mapping</vt:lpstr>
      <vt:lpstr>GoldSurfer2</vt:lpstr>
      <vt:lpstr>Golden Helix</vt:lpstr>
      <vt:lpstr>GWAS GUI</vt:lpstr>
      <vt:lpstr>MAVEN and AssociationViewer</vt:lpstr>
      <vt:lpstr>eQTL Explorer and eQTL Viewer</vt:lpstr>
      <vt:lpstr>GenAMap: Structured Association Mapping Workflow</vt:lpstr>
      <vt:lpstr>GenAMap: Data Management</vt:lpstr>
      <vt:lpstr>GenAMap: Algorithm Automation</vt:lpstr>
      <vt:lpstr>GenAMap: Visualization</vt:lpstr>
      <vt:lpstr>GenAMap: User Study</vt:lpstr>
      <vt:lpstr>Slide 223</vt:lpstr>
      <vt:lpstr>Slide 224</vt:lpstr>
      <vt:lpstr>Explaining Missing Heritability</vt:lpstr>
      <vt:lpstr>Other Genetic Variations</vt:lpstr>
      <vt:lpstr>Other Genetic Variations</vt:lpstr>
      <vt:lpstr>Common Variants vs. Rare Variants</vt:lpstr>
      <vt:lpstr>1000 Genome Project (The 1000 Genome Project Consortium, Nature 2010)</vt:lpstr>
      <vt:lpstr>1000 Genome Projects:  Known vs. Novel Variants</vt:lpstr>
      <vt:lpstr>Associations to Rare Variants</vt:lpstr>
      <vt:lpstr>Recent Methods for Detecting Rare Variant Associations</vt:lpstr>
      <vt:lpstr>Recent Methods for Detecting Rare Variant Associations</vt:lpstr>
      <vt:lpstr>Recent Methods for Detecting Rare Variant Associations</vt:lpstr>
      <vt:lpstr>Summary: Structured Genome-Transcriptome-Phenome Association Analysis</vt:lpstr>
      <vt:lpstr>Publicly Available Software</vt:lpstr>
      <vt:lpstr>Acknowledgements</vt:lpstr>
      <vt:lpstr>Acknowledgement</vt:lpstr>
      <vt:lpstr>References</vt:lpstr>
      <vt:lpstr>Slide 240</vt:lpstr>
      <vt:lpstr>Slide 241</vt:lpstr>
      <vt:lpstr>Slide 242</vt:lpstr>
      <vt:lpstr>Slide 243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Modern Statistical Methods for Genetic Association Study: Structured Genome-Transcriptome-Phenome Association Analysis</dc:title>
  <dc:creator>Seyoung Kim</dc:creator>
  <cp:lastModifiedBy>Seyoung Kim</cp:lastModifiedBy>
  <cp:revision>87</cp:revision>
  <cp:lastPrinted>2011-07-14T16:18:19Z</cp:lastPrinted>
  <dcterms:created xsi:type="dcterms:W3CDTF">2011-07-16T10:12:54Z</dcterms:created>
  <dcterms:modified xsi:type="dcterms:W3CDTF">2011-07-16T11:27:19Z</dcterms:modified>
</cp:coreProperties>
</file>